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65" r:id="rId4"/>
    <p:sldId id="272" r:id="rId5"/>
    <p:sldId id="266" r:id="rId6"/>
    <p:sldId id="277" r:id="rId7"/>
    <p:sldId id="278" r:id="rId8"/>
    <p:sldId id="273" r:id="rId9"/>
    <p:sldId id="279" r:id="rId10"/>
    <p:sldId id="280" r:id="rId11"/>
    <p:sldId id="283" r:id="rId12"/>
    <p:sldId id="281" r:id="rId13"/>
    <p:sldId id="282" r:id="rId14"/>
    <p:sldId id="293" r:id="rId15"/>
    <p:sldId id="294" r:id="rId16"/>
    <p:sldId id="295" r:id="rId17"/>
    <p:sldId id="296" r:id="rId18"/>
    <p:sldId id="306" r:id="rId19"/>
    <p:sldId id="290" r:id="rId20"/>
    <p:sldId id="291" r:id="rId21"/>
    <p:sldId id="292" r:id="rId22"/>
    <p:sldId id="268" r:id="rId23"/>
    <p:sldId id="304" r:id="rId25"/>
    <p:sldId id="267" r:id="rId26"/>
    <p:sldId id="269" r:id="rId27"/>
    <p:sldId id="260" r:id="rId28"/>
  </p:sldIdLst>
  <p:sldSz cx="12192000" cy="6858000"/>
  <p:notesSz cx="6858000" cy="9144000"/>
  <p:custDataLst>
    <p:tags r:id="rId3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复活少年" initials="复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62" d="100"/>
          <a:sy n="62" d="100"/>
        </p:scale>
        <p:origin x="804" y="52"/>
      </p:cViewPr>
      <p:guideLst>
        <p:guide orient="horz" pos="215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65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26:07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12677.7 5808.46,'14'0,"1"0,-1 0,0 0,1 0,13 0,1 0,-15 0,1 0,-1 0,0 0,1 0,-1 0,15 0,0 0,-15 0,0 0,1 0,-1 0,15 0,-1 0,15 0,-28 0,13 0,1 0,-15 0,1 0,-1 0,0 0,-14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26:07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13997.7 5793.46,'14'0,"0"0,1 0,13 15,1-1,-15-14,1 0,13 0,-13 0,-1 0,0 0,1 0,-1 0,0 0,1 0,-1 0,0 0,1 0,-1 0,0 0,1 0,-1 0,0 0,1 0,-1 0,-14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26:07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12075.7 5836.46,'14'0,"0"0,1 0,-1 0,0 0,1 0,-1 0,0 0,1 0,-1 0,0 0,1 0,-1 0,0 0,1 0,-1 0,0 0,1 0,-15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26:07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3197.65 9150.46,'14'0,"0"0,15 0,14 0,-14 0,14 0,0 0,-15 0,30 0,-15-15,-15 15,15-14,-14 14,14 0,-14 0,14 0,0 0,-14 0,14 0,0 0,-15 0,15 0,-14 0,0 0,14 0,-15 0,1 0,14 0,0 0,-14 0,28 0,-14 0,0 0,0 0,0 0,-14 0,28 0,1 0,-1 0,-14 0,29 0,14 0,0 0,14 0,1 0,-1 0,-14 0,15 0,-1 0,0 0,1 0,-15 0,14 0,-28 0,0 0,14 0,-43 0,29 0,14 0,-43 0,57 14,-28 1,14-15,-15 0,16 0,-1 0,0 0,0 0,-15 0,1 0,29 14,-30 0,1-14,28 0,1 0,-1 0,1 0,-30 0,73 0,-87 0,0 0,-28 0,0 0,-15 0,29 0,0 0,-14 0,28 0,1 0,-1 0,-14 0,14 0,15 0,29 0,-1 0,15 0,-1 0,30 0,-15 0,-29 0,-28 0,0 0,-15 15,-43-15,29 0,1 0,13 14,-28-14,28 0,0 0,15 0,-29 0,14 0,-14 0,-28 0,-1 0,43 14,15 1,-43-15,14 0,-14 0,14 0,0 0,-29 0,15 0,-15 0,86 14,-42-14,14 0,14 0,14 0,-28 0,-1 0,-13 0,-1 0,-14 0,-28 0,-1 0,0 0,1 0,13 0,1 0,14 0,14 0,15 0,0 0,-1 0,30 0,-29 0,-15 0,-28 0,14 0,0 0,0 0,-15 0,30 0,-1 0,15 0,0 0,28 0,-14 0,14 0,-28 0,29 0,-15-14,-29-1,-43 15,44-14,-30 14,1 0,28 0,1 0,13 0,30 0,14 0,-1 0,15 0,-28 0,-58 0,14-14,-42 14,-1 0,0 0,1 0,13 0,44 0,28 0,15 0,29-15,-15-13,-58 13,-13 1,-30 14,1 0,-15 0,1 0,-1 0,29 0,15 0,-15 0,28 0,30 0,-1 0,0 0,1 0,-29 0,-15 0,-14 0,14-14,-42 14,-1 0,15 0,-15 0,29 0,14 0,15 0,-14 0,28 0,43 0,-58 0,-28 0,0 0,-14 0,-15 0,1 0,-1 0,29 14,-28-14,-15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20T20:26:07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19920.7 3341.46,'0'0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1" descr="图片 11"/>
          <p:cNvPicPr>
            <a:picLocks noChangeAspect="1"/>
          </p:cNvPicPr>
          <p:nvPr userDrawn="1"/>
        </p:nvPicPr>
        <p:blipFill>
          <a:blip r:embed="rId2"/>
          <a:srcRect l="50028" b="13495"/>
          <a:stretch>
            <a:fillRect/>
          </a:stretch>
        </p:blipFill>
        <p:spPr>
          <a:xfrm>
            <a:off x="-812800" y="2149475"/>
            <a:ext cx="4159885" cy="33902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图片 10" descr="图片 10"/>
          <p:cNvPicPr>
            <a:picLocks noChangeAspect="1"/>
          </p:cNvPicPr>
          <p:nvPr userDrawn="1"/>
        </p:nvPicPr>
        <p:blipFill>
          <a:blip r:embed="rId3"/>
          <a:srcRect b="3900"/>
          <a:stretch>
            <a:fillRect/>
          </a:stretch>
        </p:blipFill>
        <p:spPr>
          <a:xfrm>
            <a:off x="961389" y="3518093"/>
            <a:ext cx="10433686" cy="36607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9" descr="图片 9"/>
          <p:cNvPicPr>
            <a:picLocks noChangeAspect="1"/>
          </p:cNvPicPr>
          <p:nvPr userDrawn="1"/>
        </p:nvPicPr>
        <p:blipFill>
          <a:blip r:embed="rId4"/>
          <a:srcRect t="6678" b="1167"/>
          <a:stretch>
            <a:fillRect/>
          </a:stretch>
        </p:blipFill>
        <p:spPr>
          <a:xfrm>
            <a:off x="4766945" y="-391160"/>
            <a:ext cx="7797801" cy="33559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标题 3"/>
          <p:cNvSpPr txBox="1"/>
          <p:nvPr userDrawn="1"/>
        </p:nvSpPr>
        <p:spPr>
          <a:xfrm>
            <a:off x="1196340" y="6416675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/>
              <a:t>university.360.cn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" y="550734"/>
            <a:ext cx="1585452" cy="63418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/>
              <a:t>university.360.cn</a:t>
            </a:r>
            <a:endParaRPr sz="16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739" y="63202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7817226-A4A8-4CA8-8499-073E4B5E21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9579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CE3A6F2A-4BD1-4B71-A85C-4AC4B8E4C9A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4" y="236492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4"/>
          <p:cNvSpPr/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26448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1" y="170733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/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"/>
            <p:cNvSpPr/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/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/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/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/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/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/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/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图片 7"/>
          <p:cNvPicPr>
            <a:picLocks noChangeAspect="1"/>
          </p:cNvPicPr>
          <p:nvPr/>
        </p:nvPicPr>
        <p:blipFill rotWithShape="1">
          <a:blip r:embed="rId5"/>
          <a:srcRect l="25965" t="26296"/>
          <a:stretch>
            <a:fillRect/>
          </a:stretch>
        </p:blipFill>
        <p:spPr>
          <a:xfrm flipH="1">
            <a:off x="11124826" y="0"/>
            <a:ext cx="1067174" cy="1064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10" descr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42" y="364340"/>
            <a:ext cx="548055" cy="57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8" descr="图片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/>
              <a:t>university.360.cn</a:t>
            </a:r>
            <a:endParaRPr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tags" Target="../tags/tag56.xml"/><Relationship Id="rId3" Type="http://schemas.openxmlformats.org/officeDocument/2006/relationships/image" Target="../media/image16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58.xml"/><Relationship Id="rId2" Type="http://schemas.openxmlformats.org/officeDocument/2006/relationships/image" Target="../media/image18.png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tags" Target="../tags/tag61.xml"/><Relationship Id="rId2" Type="http://schemas.openxmlformats.org/officeDocument/2006/relationships/image" Target="../media/image23.png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tags" Target="../tags/tag63.xml"/><Relationship Id="rId2" Type="http://schemas.openxmlformats.org/officeDocument/2006/relationships/image" Target="../media/image26.png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customXml" Target="../ink/ink3.xml"/><Relationship Id="rId7" Type="http://schemas.openxmlformats.org/officeDocument/2006/relationships/image" Target="../media/image31.png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Relationship Id="rId3" Type="http://schemas.openxmlformats.org/officeDocument/2006/relationships/image" Target="../media/image29.png"/><Relationship Id="rId2" Type="http://schemas.openxmlformats.org/officeDocument/2006/relationships/tags" Target="../tags/tag64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12" Type="http://schemas.openxmlformats.org/officeDocument/2006/relationships/customXml" Target="../ink/ink5.xml"/><Relationship Id="rId11" Type="http://schemas.openxmlformats.org/officeDocument/2006/relationships/image" Target="../media/image33.png"/><Relationship Id="rId10" Type="http://schemas.openxmlformats.org/officeDocument/2006/relationships/customXml" Target="../ink/ink4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3" Type="http://schemas.openxmlformats.org/officeDocument/2006/relationships/slideLayout" Target="../slideLayouts/slideLayout2.xml"/><Relationship Id="rId42" Type="http://schemas.openxmlformats.org/officeDocument/2006/relationships/tags" Target="../tags/tag43.xml"/><Relationship Id="rId41" Type="http://schemas.openxmlformats.org/officeDocument/2006/relationships/tags" Target="../tags/tag42.xml"/><Relationship Id="rId40" Type="http://schemas.openxmlformats.org/officeDocument/2006/relationships/tags" Target="../tags/tag41.xml"/><Relationship Id="rId4" Type="http://schemas.openxmlformats.org/officeDocument/2006/relationships/tags" Target="../tags/tag5.xml"/><Relationship Id="rId39" Type="http://schemas.openxmlformats.org/officeDocument/2006/relationships/tags" Target="../tags/tag40.xml"/><Relationship Id="rId38" Type="http://schemas.openxmlformats.org/officeDocument/2006/relationships/tags" Target="../tags/tag39.xml"/><Relationship Id="rId37" Type="http://schemas.openxmlformats.org/officeDocument/2006/relationships/tags" Target="../tags/tag38.xml"/><Relationship Id="rId36" Type="http://schemas.openxmlformats.org/officeDocument/2006/relationships/tags" Target="../tags/tag37.xml"/><Relationship Id="rId35" Type="http://schemas.openxmlformats.org/officeDocument/2006/relationships/tags" Target="../tags/tag36.xml"/><Relationship Id="rId34" Type="http://schemas.openxmlformats.org/officeDocument/2006/relationships/tags" Target="../tags/tag35.xml"/><Relationship Id="rId33" Type="http://schemas.openxmlformats.org/officeDocument/2006/relationships/tags" Target="../tags/tag34.xml"/><Relationship Id="rId32" Type="http://schemas.openxmlformats.org/officeDocument/2006/relationships/tags" Target="../tags/tag33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tags" Target="../tags/tag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tags" Target="../tags/tag49.xml"/><Relationship Id="rId4" Type="http://schemas.openxmlformats.org/officeDocument/2006/relationships/image" Target="../media/image10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51.xml"/><Relationship Id="rId2" Type="http://schemas.openxmlformats.org/officeDocument/2006/relationships/image" Target="../media/image12.png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53.xml"/><Relationship Id="rId2" Type="http://schemas.openxmlformats.org/officeDocument/2006/relationships/image" Target="../media/image14.png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/>
        </p:nvSpPr>
        <p:spPr>
          <a:xfrm>
            <a:off x="982663" y="1779270"/>
            <a:ext cx="10226675" cy="14763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</a:rPr>
              <a:t>南开大学计网院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11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</a:rPr>
              <a:t>小组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82663" y="3429001"/>
            <a:ext cx="10226675" cy="11894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南开大学实习实训项目漏洞解析答辩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答辩小组成员：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4012565" y="5176520"/>
          <a:ext cx="4063364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841"/>
                <a:gridCol w="1015841"/>
                <a:gridCol w="1015841"/>
                <a:gridCol w="1015841"/>
              </a:tblGrid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sz="1800">
                          <a:latin typeface="楷体" panose="02010609060101010101" charset="-122"/>
                          <a:ea typeface="楷体" panose="02010609060101010101" charset="-122"/>
                        </a:rPr>
                        <a:t>李佳豪</a:t>
                      </a:r>
                      <a:endParaRPr lang="zh-CN" altLang="en-US" sz="1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楷体" panose="02010609060101010101" charset="-122"/>
                          <a:ea typeface="楷体" panose="02010609060101010101" charset="-122"/>
                        </a:rPr>
                        <a:t>2111252</a:t>
                      </a:r>
                      <a:endParaRPr lang="en-US" altLang="zh-CN" sz="1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sz="1800">
                          <a:latin typeface="楷体" panose="02010609060101010101" charset="-122"/>
                          <a:ea typeface="楷体" panose="02010609060101010101" charset="-122"/>
                        </a:rPr>
                        <a:t>刘哲泽</a:t>
                      </a:r>
                      <a:endParaRPr lang="zh-CN" altLang="en-US" sz="1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楷体" panose="02010609060101010101" charset="-122"/>
                          <a:ea typeface="楷体" panose="02010609060101010101" charset="-122"/>
                        </a:rPr>
                        <a:t>2111092</a:t>
                      </a:r>
                      <a:endParaRPr lang="en-US" altLang="zh-CN" sz="1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sz="1800">
                          <a:latin typeface="楷体" panose="02010609060101010101" charset="-122"/>
                          <a:ea typeface="楷体" panose="02010609060101010101" charset="-122"/>
                        </a:rPr>
                        <a:t>钟雨哲</a:t>
                      </a:r>
                      <a:endParaRPr lang="zh-CN" altLang="en-US" sz="1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楷体" panose="02010609060101010101" charset="-122"/>
                          <a:ea typeface="楷体" panose="02010609060101010101" charset="-122"/>
                        </a:rPr>
                        <a:t>2112103</a:t>
                      </a:r>
                      <a:endParaRPr lang="en-US" altLang="zh-CN" sz="1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sz="1800">
                          <a:latin typeface="楷体" panose="02010609060101010101" charset="-122"/>
                          <a:ea typeface="楷体" panose="02010609060101010101" charset="-122"/>
                        </a:rPr>
                        <a:t>吴帅达</a:t>
                      </a:r>
                      <a:endParaRPr lang="zh-CN" altLang="en-US" sz="1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楷体" panose="02010609060101010101" charset="-122"/>
                          <a:ea typeface="楷体" panose="02010609060101010101" charset="-122"/>
                        </a:rPr>
                        <a:t>2110301</a:t>
                      </a:r>
                      <a:endParaRPr lang="en-US" altLang="zh-CN" sz="1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5028565" y="4791710"/>
          <a:ext cx="203168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841"/>
                <a:gridCol w="1015841"/>
              </a:tblGrid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sz="1800" dirty="0">
                          <a:latin typeface="楷体" panose="02010609060101010101" charset="-122"/>
                          <a:ea typeface="楷体" panose="02010609060101010101" charset="-122"/>
                        </a:rPr>
                        <a:t>王伯雅</a:t>
                      </a:r>
                      <a:endParaRPr lang="zh-CN" altLang="en-US" sz="1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楷体" panose="02010609060101010101" charset="-122"/>
                          <a:ea typeface="楷体" panose="02010609060101010101" charset="-122"/>
                        </a:rPr>
                        <a:t>2111211</a:t>
                      </a:r>
                      <a:endParaRPr lang="en-US" altLang="zh-CN" sz="1800" dirty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78" y="216310"/>
            <a:ext cx="1237285" cy="12295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1450" y="1882262"/>
            <a:ext cx="9727995" cy="32004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eaLnBrk="1">
              <a:lnSpc>
                <a:spcPct val="15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平台：</a:t>
            </a:r>
            <a:r>
              <a:rPr lang="en-US" altLang="zh-CN" sz="1800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</a:rPr>
              <a:t>Apache Archiva可扩展的Artifact Repository管理系统</a:t>
            </a:r>
            <a:r>
              <a:rPr lang="zh-CN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&lt;=2.2.7</a:t>
            </a:r>
            <a:r>
              <a:rPr lang="zh-CN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环境：</a:t>
            </a:r>
            <a:r>
              <a:rPr lang="en-US" altLang="zh-CN" dirty="0">
                <a:latin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</a:rPr>
              <a:t>台</a:t>
            </a:r>
            <a:r>
              <a:rPr lang="en-US" altLang="zh-CN" dirty="0">
                <a:latin typeface="Calibri" panose="020F0502020204030204" pitchFamily="34" charset="0"/>
              </a:rPr>
              <a:t>Windows</a:t>
            </a:r>
            <a:r>
              <a:rPr lang="zh-CN" altLang="en-US" dirty="0">
                <a:latin typeface="Calibri" panose="020F0502020204030204" pitchFamily="34" charset="0"/>
              </a:rPr>
              <a:t>虚拟机（攻击机），一台</a:t>
            </a:r>
            <a:r>
              <a:rPr lang="en-US" altLang="zh-CN" dirty="0">
                <a:latin typeface="Calibri" panose="020F0502020204030204" pitchFamily="34" charset="0"/>
              </a:rPr>
              <a:t>kali </a:t>
            </a:r>
            <a:r>
              <a:rPr lang="en-US" altLang="zh-CN" dirty="0" err="1">
                <a:latin typeface="Calibri" panose="020F0502020204030204" pitchFamily="34" charset="0"/>
              </a:rPr>
              <a:t>linux</a:t>
            </a:r>
            <a:r>
              <a:rPr lang="zh-CN" altLang="en-US" dirty="0">
                <a:latin typeface="Calibri" panose="020F0502020204030204" pitchFamily="34" charset="0"/>
              </a:rPr>
              <a:t>虚拟机（服务端主机）</a:t>
            </a:r>
            <a:endParaRPr lang="en-US" altLang="zh-CN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Calibri" panose="020F0502020204030204" pitchFamily="34" charset="0"/>
              </a:rPr>
              <a:t>说明：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dirty="0"/>
              <a:t>Apache Archiva 管理员创建的普通用户，其权限设置不当，导致普通用户可以修改任意用户信息</a:t>
            </a:r>
            <a:r>
              <a:rPr lang="zh-CN" dirty="0">
                <a:ea typeface="宋体" panose="02010600030101010101" pitchFamily="2" charset="-122"/>
              </a:rPr>
              <a:t>。</a:t>
            </a:r>
            <a:r>
              <a:rPr lang="en-US" altLang="zh-CN" dirty="0">
                <a:ea typeface="宋体" panose="02010600030101010101" pitchFamily="2" charset="-122"/>
              </a:rPr>
              <a:t>archiva</a:t>
            </a:r>
            <a:r>
              <a:rPr lang="zh-CN" altLang="en-US" dirty="0">
                <a:ea typeface="宋体" panose="02010600030101010101" pitchFamily="2" charset="-122"/>
              </a:rPr>
              <a:t>项目地址：https://github.com/apache/archiva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在服务端主机通过</a:t>
            </a:r>
            <a:r>
              <a:rPr lang="en-US" altLang="zh-CN" dirty="0">
                <a:latin typeface="Calibri" panose="020F0502020204030204" pitchFamily="34" charset="0"/>
              </a:rPr>
              <a:t>Archiva</a:t>
            </a:r>
            <a:r>
              <a:rPr lang="zh-CN" altLang="en-US" dirty="0">
                <a:latin typeface="Calibri" panose="020F0502020204030204" pitchFamily="34" charset="0"/>
              </a:rPr>
              <a:t>进行部署即可，作为实验的靶机。管理员创建的普通用户</a:t>
            </a:r>
            <a:r>
              <a:rPr dirty="0">
                <a:latin typeface="Calibri" panose="020F0502020204030204" pitchFamily="34" charset="0"/>
              </a:rPr>
              <a:t>，其权限是user-management-user-edit</a:t>
            </a:r>
            <a:r>
              <a:rPr lang="zh-CN" dirty="0">
                <a:latin typeface="Calibri" panose="020F0502020204030204" pitchFamily="34" charset="0"/>
                <a:ea typeface="宋体" panose="02010600030101010101" pitchFamily="2" charset="-122"/>
              </a:rPr>
              <a:t>，可以调用updateUser方法。而这个方法可以更新任意用户信息。</a:t>
            </a:r>
            <a:endParaRPr 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450" y="652780"/>
            <a:ext cx="9386570" cy="611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r>
              <a:rPr sz="3200" dirty="0">
                <a:solidFill>
                  <a:schemeClr val="accent1"/>
                </a:solidFill>
                <a:latin typeface="Calibri" panose="020F0502020204030204" pitchFamily="34" charset="0"/>
              </a:rPr>
              <a:t>Apache Archiva任意用户密码重置漏洞   </a:t>
            </a:r>
            <a:endParaRPr sz="3200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r>
              <a:rPr sz="3200" dirty="0">
                <a:solidFill>
                  <a:schemeClr val="accent1"/>
                </a:solidFill>
                <a:latin typeface="Calibri" panose="020F0502020204030204" pitchFamily="34" charset="0"/>
              </a:rPr>
              <a:t>（CVE-2022-29405）</a:t>
            </a:r>
            <a:endParaRPr sz="32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92150" y="1740379"/>
            <a:ext cx="10644444" cy="1200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eaLnBrk="1">
              <a:lnSpc>
                <a:spcPct val="15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漏洞测试步骤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None/>
            </a:pPr>
            <a:r>
              <a:rPr lang="en-US" altLang="zh-CN" sz="1600" dirty="0">
                <a:latin typeface="Calibri" panose="020F0502020204030204" pitchFamily="34" charset="0"/>
              </a:rPr>
              <a:t>1.</a:t>
            </a:r>
            <a:r>
              <a:rPr lang="zh-CN" altLang="en-US" sz="1600" dirty="0">
                <a:latin typeface="Calibri" panose="020F0502020204030204" pitchFamily="34" charset="0"/>
              </a:rPr>
              <a:t>漏洞复现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pPr marL="285750" indent="-285750" ea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1600">
                <a:latin typeface="Calibri" panose="020F0502020204030204" pitchFamily="34" charset="0"/>
              </a:rPr>
              <a:t>创建普通用户，权限设置如下：</a:t>
            </a:r>
            <a:endParaRPr lang="en-US" altLang="zh-CN" sz="1600" dirty="0"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41450" y="652780"/>
            <a:ext cx="9386570" cy="611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p>
            <a:r>
              <a:rPr sz="3200" dirty="0">
                <a:solidFill>
                  <a:schemeClr val="accent1"/>
                </a:solidFill>
                <a:latin typeface="Calibri" panose="020F0502020204030204" pitchFamily="34" charset="0"/>
              </a:rPr>
              <a:t>Apache Archiva任意用户密码重置漏洞   </a:t>
            </a:r>
            <a:endParaRPr sz="3200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r>
              <a:rPr sz="3200" dirty="0">
                <a:solidFill>
                  <a:schemeClr val="accent1"/>
                </a:solidFill>
                <a:latin typeface="Calibri" panose="020F0502020204030204" pitchFamily="34" charset="0"/>
              </a:rPr>
              <a:t>（CVE-2022-29405）</a:t>
            </a:r>
            <a:endParaRPr sz="32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图片 8" descr="5cbe1ccb831a88661dd025e82226a8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1885" y="2981960"/>
            <a:ext cx="4755515" cy="3354070"/>
          </a:xfrm>
          <a:prstGeom prst="rect">
            <a:avLst/>
          </a:prstGeom>
        </p:spPr>
      </p:pic>
      <p:pic>
        <p:nvPicPr>
          <p:cNvPr id="9" name="图片 9" descr="2b9c5e0694cc7d6aacb114a0f17843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48730" y="2940685"/>
            <a:ext cx="4987925" cy="33953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41450" y="652463"/>
            <a:ext cx="9309099" cy="861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sz="2800" dirty="0">
                <a:solidFill>
                  <a:schemeClr val="accent1"/>
                </a:solidFill>
                <a:latin typeface="Calibri" panose="020F0502020204030204" pitchFamily="34" charset="0"/>
                <a:sym typeface="+mn-ea"/>
              </a:rPr>
              <a:t>Apache Archiva任意用户密码重置漏洞   </a:t>
            </a:r>
            <a:endParaRPr sz="2800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r>
              <a:rPr sz="2800" dirty="0">
                <a:solidFill>
                  <a:schemeClr val="accent1"/>
                </a:solidFill>
                <a:latin typeface="Calibri" panose="020F0502020204030204" pitchFamily="34" charset="0"/>
                <a:sym typeface="+mn-ea"/>
              </a:rPr>
              <a:t>（CVE-2022-29405）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324" y="1514237"/>
            <a:ext cx="10644444" cy="15690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eaLnBrk="1">
              <a:lnSpc>
                <a:spcPct val="15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漏洞测试步骤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285750" indent="-285750" ea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Calibri" panose="020F0502020204030204" pitchFamily="34" charset="0"/>
                <a:sym typeface="+mn-ea"/>
              </a:rPr>
              <a:t>登录普通用户，并使用普通用户发送如下数据包：</a:t>
            </a:r>
            <a:endParaRPr lang="zh-CN" altLang="en-US" sz="1600" dirty="0">
              <a:latin typeface="Calibri" panose="020F0502020204030204" pitchFamily="34" charset="0"/>
              <a:sym typeface="+mn-ea"/>
            </a:endParaRPr>
          </a:p>
          <a:p>
            <a:pPr marL="285750" indent="-285750" eaLnBrk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Calibri" panose="020F0502020204030204" pitchFamily="34" charset="0"/>
            </a:endParaRPr>
          </a:p>
          <a:p>
            <a:pPr marL="285750" indent="-285750" ea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Calibri" panose="020F0502020204030204" pitchFamily="34" charset="0"/>
              </a:rPr>
              <a:t>使用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</a:rPr>
              <a:t>修改后的</a:t>
            </a:r>
            <a:r>
              <a:rPr lang="en-US" altLang="zh-CN" sz="1600" dirty="0">
                <a:latin typeface="Calibri" panose="020F0502020204030204" pitchFamily="34" charset="0"/>
              </a:rPr>
              <a:t>管理员账户登录成功：</a:t>
            </a:r>
            <a:endParaRPr lang="zh-CN" altLang="en-US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11925" y="1644015"/>
            <a:ext cx="4206875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6445" y="3657600"/>
            <a:ext cx="4763135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左箭头 7"/>
          <p:cNvSpPr/>
          <p:nvPr/>
        </p:nvSpPr>
        <p:spPr>
          <a:xfrm>
            <a:off x="5529580" y="4000500"/>
            <a:ext cx="865505" cy="335280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6000" y="1330960"/>
            <a:ext cx="8493125" cy="29686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just" eaLnBrk="1">
              <a:lnSpc>
                <a:spcPct val="20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原理：在</a:t>
            </a: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Spring Security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框架中，</a:t>
            </a:r>
            <a:r>
              <a: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当使用RegexRequestMatcher进行权限配置时，由于正则表达式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“.”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时不会与换行符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“\n”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和回车符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“\r”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进行匹配，所以可以在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中拼接换行符或回车符的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%0A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%0D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）来绕过身份认证，访问未授权的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>
              <a:lnSpc>
                <a:spcPct val="2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环境：使用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SpringBoot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框架添加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Spring Security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依赖搭建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JavaWeb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网站，在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Spring Security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中通过正则表达式添加认证配置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>
              <a:lnSpc>
                <a:spcPct val="200000"/>
              </a:lnSpc>
              <a:buNone/>
            </a:pPr>
            <a:endParaRPr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0000" y="576000"/>
            <a:ext cx="776732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algn="l" eaLnBrk="1"/>
            <a:r>
              <a:rPr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RegexRequestMatcher</a:t>
            </a:r>
            <a:r>
              <a:rPr sz="2800">
                <a:solidFill>
                  <a:schemeClr val="accent1"/>
                </a:solidFill>
                <a:latin typeface="Calibri" panose="020F0502020204030204" pitchFamily="34" charset="0"/>
              </a:rPr>
              <a:t> 认证绕过漏洞</a:t>
            </a:r>
            <a:endParaRPr sz="280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84000" y="4572000"/>
            <a:ext cx="9000000" cy="1046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0000" y="576000"/>
            <a:ext cx="776732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algn="l" eaLnBrk="1"/>
            <a:r>
              <a:rPr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RegexRequestMatcher</a:t>
            </a:r>
            <a:r>
              <a:rPr sz="2800">
                <a:solidFill>
                  <a:schemeClr val="accent1"/>
                </a:solidFill>
                <a:latin typeface="Calibri" panose="020F0502020204030204" pitchFamily="34" charset="0"/>
              </a:rPr>
              <a:t> 认证绕过漏洞</a:t>
            </a:r>
            <a:endParaRPr sz="280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图片 4" descr="屏幕截图 2023-07-20 145120"/>
          <p:cNvPicPr>
            <a:picLocks noChangeAspect="1"/>
          </p:cNvPicPr>
          <p:nvPr/>
        </p:nvPicPr>
        <p:blipFill>
          <a:blip r:embed="rId1"/>
          <a:srcRect l="525" b="6181"/>
          <a:stretch>
            <a:fillRect/>
          </a:stretch>
        </p:blipFill>
        <p:spPr>
          <a:xfrm>
            <a:off x="140335" y="1618615"/>
            <a:ext cx="11880000" cy="36925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33400" y="1618615"/>
            <a:ext cx="908050" cy="228600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45170" y="1618615"/>
            <a:ext cx="302260" cy="228600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10830" y="4805680"/>
            <a:ext cx="1571625" cy="177800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0000" y="576000"/>
            <a:ext cx="776732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algn="l" eaLnBrk="1"/>
            <a:r>
              <a:rPr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RegexRequestMatcher</a:t>
            </a:r>
            <a:r>
              <a:rPr sz="2800">
                <a:solidFill>
                  <a:schemeClr val="accent1"/>
                </a:solidFill>
                <a:latin typeface="Calibri" panose="020F0502020204030204" pitchFamily="34" charset="0"/>
              </a:rPr>
              <a:t> 认证绕过漏洞</a:t>
            </a:r>
            <a:endParaRPr sz="280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 descr="屏幕截图 2023-07-20 145147"/>
          <p:cNvPicPr>
            <a:picLocks noChangeAspect="1"/>
          </p:cNvPicPr>
          <p:nvPr/>
        </p:nvPicPr>
        <p:blipFill>
          <a:blip r:embed="rId1"/>
          <a:srcRect l="378" r="4032" b="4789"/>
          <a:stretch>
            <a:fillRect/>
          </a:stretch>
        </p:blipFill>
        <p:spPr>
          <a:xfrm>
            <a:off x="180000" y="1548000"/>
            <a:ext cx="11880000" cy="3819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81975" y="4835525"/>
            <a:ext cx="2184400" cy="237490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3100" y="1569720"/>
            <a:ext cx="956310" cy="233680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6635" y="1569720"/>
            <a:ext cx="304800" cy="233680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0000" y="576000"/>
            <a:ext cx="776732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algn="l" eaLnBrk="1"/>
            <a:r>
              <a:rPr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RegexRequestMatcher</a:t>
            </a:r>
            <a:r>
              <a:rPr sz="2800">
                <a:solidFill>
                  <a:schemeClr val="accent1"/>
                </a:solidFill>
                <a:latin typeface="Calibri" panose="020F0502020204030204" pitchFamily="34" charset="0"/>
              </a:rPr>
              <a:t> 认证绕过漏洞</a:t>
            </a:r>
            <a:endParaRPr sz="280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0000" y="1296000"/>
            <a:ext cx="4928783" cy="30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80000" y="1296000"/>
            <a:ext cx="4942098" cy="30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00" y="4680000"/>
            <a:ext cx="9696450" cy="1107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旧版本正则匹配的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“.”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不会匹配回车和换行符，从而可以添加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%0A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或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%0D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进行绕过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新版本增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加Pattern.DOTALL模式后，正则表达式中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“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.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”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就可以匹配任何字符包括换行符和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/>
              </a:rPr>
              <a:t>回车。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0000" y="576000"/>
            <a:ext cx="776732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algn="l" eaLnBrk="1"/>
            <a:r>
              <a:rPr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RegexRequestMatcher</a:t>
            </a:r>
            <a:r>
              <a:rPr sz="2800">
                <a:solidFill>
                  <a:schemeClr val="accent1"/>
                </a:solidFill>
                <a:latin typeface="Calibri" panose="020F0502020204030204" pitchFamily="34" charset="0"/>
              </a:rPr>
              <a:t> 认证绕过漏洞</a:t>
            </a:r>
            <a:endParaRPr sz="280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 descr="ad6a8363c31cf419a8852874c5cec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1163955"/>
            <a:ext cx="8932545" cy="49809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9415" y="594360"/>
            <a:ext cx="10202545" cy="78549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org.postgreSql JDBCsql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注入漏洞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9800" y="1576705"/>
            <a:ext cx="9418320" cy="2461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eaLnBrk="1">
              <a:lnSpc>
                <a:spcPct val="20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  <a:sym typeface="+mn-ea"/>
              </a:rPr>
              <a:t>环境：</a:t>
            </a:r>
            <a:r>
              <a:rPr lang="en-US" altLang="zh-CN" sz="2000" dirty="0">
                <a:latin typeface="Calibri" panose="020F0502020204030204" pitchFamily="34" charset="0"/>
                <a:sym typeface="+mn-ea"/>
              </a:rPr>
              <a:t>java + tomcat + postgresql-42.4.0</a:t>
            </a:r>
            <a:endParaRPr lang="zh-CN" altLang="en-US" dirty="0">
              <a:latin typeface="Calibri" panose="020F0502020204030204" pitchFamily="34" charset="0"/>
              <a:sym typeface="+mn-ea"/>
            </a:endParaRPr>
          </a:p>
          <a:p>
            <a:pPr eaLnBrk="1">
              <a:lnSpc>
                <a:spcPct val="20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  <a:sym typeface="+mn-ea"/>
              </a:rPr>
              <a:t>说明：漏洞版本的</a:t>
            </a:r>
            <a:r>
              <a:rPr lang="en-US" altLang="zh-CN" sz="2000" dirty="0">
                <a:latin typeface="Calibri" panose="020F0502020204030204" pitchFamily="34" charset="0"/>
                <a:sym typeface="+mn-ea"/>
              </a:rPr>
              <a:t>postgresql</a:t>
            </a:r>
            <a:r>
              <a:rPr lang="zh-CN" altLang="en-US" sz="2000" dirty="0">
                <a:latin typeface="Calibri" panose="020F0502020204030204" pitchFamily="34" charset="0"/>
                <a:sym typeface="+mn-ea"/>
              </a:rPr>
              <a:t>的</a:t>
            </a:r>
            <a:r>
              <a:rPr lang="en-US" altLang="zh-CN" sz="2000" dirty="0">
                <a:latin typeface="Calibri" panose="020F0502020204030204" pitchFamily="34" charset="0"/>
                <a:sym typeface="+mn-ea"/>
              </a:rPr>
              <a:t>ResultSet.refreshRow()函数内部，将一个完整sql语法中的select column from table和where及之后的主键简单拼接，</a:t>
            </a:r>
            <a:r>
              <a:rPr lang="zh-CN" altLang="en-US" sz="2000" dirty="0">
                <a:latin typeface="Calibri" panose="020F0502020204030204" pitchFamily="34" charset="0"/>
                <a:sym typeface="+mn-ea"/>
              </a:rPr>
              <a:t>若</a:t>
            </a:r>
            <a:r>
              <a:rPr lang="en-US" altLang="zh-CN" sz="2000" dirty="0">
                <a:latin typeface="Calibri" panose="020F0502020204030204" pitchFamily="34" charset="0"/>
                <a:sym typeface="+mn-ea"/>
              </a:rPr>
              <a:t>table</a:t>
            </a:r>
            <a:r>
              <a:rPr lang="zh-CN" altLang="en-US" sz="2000" dirty="0">
                <a:latin typeface="Calibri" panose="020F0502020204030204" pitchFamily="34" charset="0"/>
                <a:sym typeface="+mn-ea"/>
              </a:rPr>
              <a:t>中</a:t>
            </a:r>
            <a:r>
              <a:rPr lang="en-US" altLang="zh-CN" sz="2000" dirty="0">
                <a:latin typeface="Calibri" panose="020F0502020204030204" pitchFamily="34" charset="0"/>
                <a:sym typeface="+mn-ea"/>
              </a:rPr>
              <a:t>column</a:t>
            </a:r>
            <a:r>
              <a:rPr lang="zh-CN" altLang="en-US" sz="2000" dirty="0">
                <a:latin typeface="Calibri" panose="020F0502020204030204" pitchFamily="34" charset="0"/>
                <a:sym typeface="+mn-ea"/>
              </a:rPr>
              <a:t>属性被攻击者控制，则有</a:t>
            </a:r>
            <a:r>
              <a:rPr lang="en-US" altLang="zh-CN" sz="2000" dirty="0">
                <a:latin typeface="Calibri" panose="020F0502020204030204" pitchFamily="34" charset="0"/>
                <a:sym typeface="+mn-ea"/>
              </a:rPr>
              <a:t>sql</a:t>
            </a:r>
            <a:r>
              <a:rPr lang="zh-CN" altLang="en-US" sz="2000" dirty="0">
                <a:latin typeface="Calibri" panose="020F0502020204030204" pitchFamily="34" charset="0"/>
                <a:sym typeface="+mn-ea"/>
              </a:rPr>
              <a:t>注入的</a:t>
            </a:r>
            <a:r>
              <a:rPr lang="zh-CN" altLang="en-US" sz="2000" dirty="0">
                <a:latin typeface="Calibri" panose="020F0502020204030204" pitchFamily="34" charset="0"/>
                <a:sym typeface="+mn-ea"/>
              </a:rPr>
              <a:t>风险。</a:t>
            </a:r>
            <a:endParaRPr lang="zh-CN" altLang="en-US" sz="2000" dirty="0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9415" y="594360"/>
            <a:ext cx="10202545" cy="78549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org.postgreSql JDBCsql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注入漏洞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9800" y="1576705"/>
            <a:ext cx="9418320" cy="5170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eaLnBrk="1">
              <a:lnSpc>
                <a:spcPct val="20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  <a:sym typeface="+mn-ea"/>
              </a:rPr>
              <a:t>原理解释</a:t>
            </a:r>
            <a:r>
              <a:rPr lang="en-US" altLang="zh-CN" sz="2000" dirty="0">
                <a:latin typeface="Calibri" panose="020F0502020204030204" pitchFamily="34" charset="0"/>
                <a:sym typeface="+mn-ea"/>
              </a:rPr>
              <a:t>:</a:t>
            </a:r>
            <a:endParaRPr lang="en-US" altLang="zh-CN" sz="2000" dirty="0">
              <a:latin typeface="Calibri" panose="020F0502020204030204" pitchFamily="34" charset="0"/>
              <a:sym typeface="+mn-ea"/>
            </a:endParaRPr>
          </a:p>
          <a:p>
            <a:pPr eaLnBrk="1">
              <a:lnSpc>
                <a:spcPct val="200000"/>
              </a:lnSpc>
              <a:buNone/>
            </a:pPr>
            <a:r>
              <a:rPr lang="zh-CN" altLang="en-US" sz="1600" dirty="0">
                <a:latin typeface="Calibri" panose="020F0502020204030204" pitchFamily="34" charset="0"/>
                <a:sym typeface="+mn-ea"/>
              </a:rPr>
              <a:t>查看</a:t>
            </a:r>
            <a:r>
              <a:rPr lang="en-US" altLang="zh-CN" sz="1600" dirty="0">
                <a:latin typeface="Calibri" panose="020F0502020204030204" pitchFamily="34" charset="0"/>
                <a:sym typeface="+mn-ea"/>
              </a:rPr>
              <a:t>ResultSet.refreshRow()函数内部</a:t>
            </a:r>
            <a:r>
              <a:rPr lang="zh-CN" altLang="en-US" sz="1600" dirty="0">
                <a:latin typeface="Calibri" panose="020F0502020204030204" pitchFamily="34" charset="0"/>
                <a:sym typeface="+mn-ea"/>
              </a:rPr>
              <a:t>代码</a:t>
            </a:r>
            <a:r>
              <a:rPr lang="zh-CN" altLang="en-US" sz="2000" dirty="0">
                <a:latin typeface="Calibri" panose="020F0502020204030204" pitchFamily="34" charset="0"/>
                <a:sym typeface="+mn-ea"/>
              </a:rPr>
              <a:t>，</a:t>
            </a:r>
            <a:r>
              <a:rPr lang="en-US" altLang="zh-CN" sz="1600" dirty="0">
                <a:latin typeface="Calibri" panose="020F0502020204030204" pitchFamily="34" charset="0"/>
                <a:sym typeface="+mn-ea"/>
              </a:rPr>
              <a:t>使用for循环将select语句后的列名、where后的主键约束拼接，再将拼接后的sql语句执行</a:t>
            </a:r>
            <a:endParaRPr lang="en-US" altLang="zh-CN" sz="1600" dirty="0">
              <a:latin typeface="Calibri" panose="020F0502020204030204" pitchFamily="34" charset="0"/>
              <a:sym typeface="+mn-ea"/>
            </a:endParaRPr>
          </a:p>
          <a:p>
            <a:pPr eaLnBrk="1">
              <a:lnSpc>
                <a:spcPct val="200000"/>
              </a:lnSpc>
              <a:buNone/>
            </a:pPr>
            <a:r>
              <a:rPr lang="zh-CN" altLang="en-US" sz="1600" dirty="0">
                <a:latin typeface="Calibri" panose="020F0502020204030204" pitchFamily="34" charset="0"/>
                <a:sym typeface="+mn-ea"/>
              </a:rPr>
              <a:t>在执行该条件之前，还需要通过</a:t>
            </a:r>
            <a:r>
              <a:rPr lang="en-US" altLang="zh-CN" sz="1600" dirty="0">
                <a:latin typeface="Calibri" panose="020F0502020204030204" pitchFamily="34" charset="0"/>
                <a:sym typeface="+mn-ea"/>
              </a:rPr>
              <a:t>if</a:t>
            </a:r>
            <a:r>
              <a:rPr lang="zh-CN" altLang="en-US" sz="1600" dirty="0">
                <a:latin typeface="Calibri" panose="020F0502020204030204" pitchFamily="34" charset="0"/>
                <a:sym typeface="+mn-ea"/>
              </a:rPr>
              <a:t>判断</a:t>
            </a:r>
            <a:endParaRPr lang="zh-CN" altLang="en-US" sz="1600" dirty="0">
              <a:latin typeface="Calibri" panose="020F0502020204030204" pitchFamily="34" charset="0"/>
              <a:sym typeface="+mn-ea"/>
            </a:endParaRPr>
          </a:p>
          <a:p>
            <a:pPr eaLnBrk="1">
              <a:lnSpc>
                <a:spcPct val="200000"/>
              </a:lnSpc>
              <a:buNone/>
            </a:pPr>
            <a:endParaRPr lang="zh-CN" altLang="en-US" sz="1600" dirty="0">
              <a:latin typeface="Calibri" panose="020F0502020204030204" pitchFamily="34" charset="0"/>
              <a:sym typeface="+mn-ea"/>
            </a:endParaRPr>
          </a:p>
          <a:p>
            <a:pPr eaLnBrk="1">
              <a:lnSpc>
                <a:spcPct val="200000"/>
              </a:lnSpc>
              <a:buNone/>
            </a:pPr>
            <a:endParaRPr lang="zh-CN" altLang="en-US" sz="1600" dirty="0">
              <a:latin typeface="Calibri" panose="020F0502020204030204" pitchFamily="34" charset="0"/>
              <a:sym typeface="+mn-ea"/>
            </a:endParaRPr>
          </a:p>
          <a:p>
            <a:pPr eaLnBrk="1">
              <a:lnSpc>
                <a:spcPct val="200000"/>
              </a:lnSpc>
              <a:buNone/>
            </a:pPr>
            <a:r>
              <a:rPr lang="en-US" altLang="zh-CN" sz="1600" dirty="0">
                <a:latin typeface="Calibri" panose="020F0502020204030204" pitchFamily="34" charset="0"/>
                <a:sym typeface="+mn-ea"/>
              </a:rPr>
              <a:t>isBeforeFirst</a:t>
            </a:r>
            <a:r>
              <a:rPr lang="zh-CN" altLang="en-US" sz="1600" dirty="0">
                <a:latin typeface="Calibri" panose="020F0502020204030204" pitchFamily="34" charset="0"/>
                <a:sym typeface="+mn-ea"/>
              </a:rPr>
              <a:t>的通过</a:t>
            </a:r>
            <a:r>
              <a:rPr lang="en-US" altLang="zh-CN" sz="1600" dirty="0">
                <a:latin typeface="Calibri" panose="020F0502020204030204" pitchFamily="34" charset="0"/>
                <a:sym typeface="+mn-ea"/>
              </a:rPr>
              <a:t>,</a:t>
            </a:r>
            <a:r>
              <a:rPr lang="zh-CN" altLang="en-US" sz="1600" dirty="0">
                <a:latin typeface="Calibri" panose="020F0502020204030204" pitchFamily="34" charset="0"/>
                <a:sym typeface="+mn-ea"/>
              </a:rPr>
              <a:t>要求先调用</a:t>
            </a:r>
            <a:r>
              <a:rPr lang="en-US" altLang="zh-CN" sz="1600" dirty="0">
                <a:latin typeface="Calibri" panose="020F0502020204030204" pitchFamily="34" charset="0"/>
                <a:sym typeface="+mn-ea"/>
              </a:rPr>
              <a:t>next()</a:t>
            </a:r>
            <a:r>
              <a:rPr lang="zh-CN" altLang="en-US" sz="1600" dirty="0">
                <a:latin typeface="Calibri" panose="020F0502020204030204" pitchFamily="34" charset="0"/>
                <a:sym typeface="+mn-ea"/>
              </a:rPr>
              <a:t>函数，</a:t>
            </a:r>
            <a:r>
              <a:rPr lang="en-US" altLang="zh-CN" sz="1600" dirty="0">
                <a:latin typeface="Calibri" panose="020F0502020204030204" pitchFamily="34" charset="0"/>
                <a:sym typeface="+mn-ea"/>
              </a:rPr>
              <a:t>isAfterLast</a:t>
            </a:r>
            <a:r>
              <a:rPr lang="zh-CN" altLang="en-US" sz="1600" dirty="0">
                <a:latin typeface="Calibri" panose="020F0502020204030204" pitchFamily="34" charset="0"/>
                <a:sym typeface="+mn-ea"/>
              </a:rPr>
              <a:t>的通过，则需要表中有数据</a:t>
            </a:r>
            <a:r>
              <a:rPr lang="en-US" altLang="zh-CN" sz="1600" dirty="0">
                <a:latin typeface="Calibri" panose="020F0502020204030204" pitchFamily="34" charset="0"/>
                <a:sym typeface="+mn-ea"/>
              </a:rPr>
              <a:t>,castNonNull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Rs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指针不在最后一行末即可，这也是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payload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生效的前提条件。</a:t>
            </a:r>
            <a:endParaRPr lang="zh-CN" altLang="en-US" sz="1600" dirty="0">
              <a:latin typeface="Calibri" panose="020F0502020204030204" pitchFamily="34" charset="0"/>
              <a:sym typeface="+mn-ea"/>
            </a:endParaRPr>
          </a:p>
          <a:p>
            <a:pPr eaLnBrk="1">
              <a:lnSpc>
                <a:spcPct val="200000"/>
              </a:lnSpc>
              <a:buNone/>
            </a:pPr>
            <a:endParaRPr lang="en-US" altLang="zh-CN" sz="1600" dirty="0">
              <a:latin typeface="Calibri" panose="020F0502020204030204" pitchFamily="34" charset="0"/>
              <a:sym typeface="+mn-ea"/>
            </a:endParaRPr>
          </a:p>
          <a:p>
            <a:pPr eaLnBrk="1">
              <a:lnSpc>
                <a:spcPct val="200000"/>
              </a:lnSpc>
              <a:buNone/>
            </a:pPr>
            <a:endParaRPr lang="en-US" altLang="zh-CN" sz="1600" dirty="0"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390" t="22783" r="3887" b="21774"/>
          <a:stretch>
            <a:fillRect/>
          </a:stretch>
        </p:blipFill>
        <p:spPr>
          <a:xfrm>
            <a:off x="3267710" y="2965450"/>
            <a:ext cx="6677025" cy="27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37005" y="3783965"/>
            <a:ext cx="8595360" cy="7893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158" y="332780"/>
            <a:ext cx="9882052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6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82685" y="1226305"/>
            <a:ext cx="8785323" cy="328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项目任务概述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项目完成情况的思考与复盘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其他关键事项</a:t>
            </a: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14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项目任务改进措施</a:t>
            </a:r>
            <a:endParaRPr lang="en-US" altLang="zh-CN" sz="214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1219200">
              <a:lnSpc>
                <a:spcPct val="200000"/>
              </a:lnSpc>
            </a:pPr>
            <a:r>
              <a:rPr lang="en-US" altLang="zh-CN" sz="2135" b="1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135" b="1" dirty="0">
                <a:latin typeface="微软雅黑" panose="020B0503020204020204" charset="-122"/>
                <a:ea typeface="微软雅黑" panose="020B0503020204020204" charset="-122"/>
              </a:rPr>
              <a:t>团队能力、小组个人能力及价值观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情况概述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（团队完成任务的心得体会）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0670" y="324485"/>
            <a:ext cx="6206490" cy="78549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漏洞复现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过程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165" y="1295400"/>
            <a:ext cx="11243310" cy="39077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(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一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本地环境搭建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准备三个页面，一个页面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(test.jsp)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负责调用含有漏洞的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ResultSet.refresh()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函数，一个页面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(create.jsp)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负责创建含有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sql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注入的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table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，一个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(insert.jsp)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负责为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table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中增添数据。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(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复现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流程：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create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页面创建含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payload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列名的表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,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insert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页面为该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table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添加两行数据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,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最后在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test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页面调用该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table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，查看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payload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是否执行成功。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6" name="图片 5" descr="40776563d7356c7a3190fcd69a9fb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0" y="3278505"/>
            <a:ext cx="11997055" cy="680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2100" y="4258945"/>
            <a:ext cx="11607800" cy="21418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8050530" y="3688715"/>
              <a:ext cx="355600" cy="63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8050530" y="3688715"/>
                <a:ext cx="35560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8888730" y="3679190"/>
              <a:ext cx="255270" cy="19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8888730" y="3679190"/>
                <a:ext cx="25527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7668260" y="3706495"/>
              <a:ext cx="164465" cy="6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7668260" y="3706495"/>
                <a:ext cx="16446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2030730" y="5783580"/>
              <a:ext cx="8507095" cy="9144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1"/>
            </p:blipFill>
            <p:spPr>
              <a:xfrm>
                <a:off x="2030730" y="5783580"/>
                <a:ext cx="8507095" cy="91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12649835" y="2122170"/>
              <a:ext cx="635" cy="63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3"/>
            </p:blipFill>
            <p:spPr>
              <a:xfrm>
                <a:off x="12649835" y="2122170"/>
                <a:ext cx="635" cy="635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8237" y="893852"/>
            <a:ext cx="3575407" cy="5539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1800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800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项目完成情况的思考与复盘</a:t>
            </a:r>
            <a:endParaRPr lang="en-US" altLang="zh-CN" sz="1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357" y="1821230"/>
            <a:ext cx="10832056" cy="37395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indent="35433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经过组内成员的共同努力，我们一起复现成功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5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个漏洞，并完成了对应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poc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的编写。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在任务完成过程中，遇到了一些困难，如：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b="0" i="0" u="none" strike="noStrike" cap="none" spc="0" normalizeH="0" baseline="0" dirty="0"/>
              <a:t>在复现archiva漏洞时，遇到了管理界面无法打开的问题</a:t>
            </a:r>
            <a:endParaRPr kumimoji="0" b="0" i="0" u="none" strike="noStrike" cap="none" spc="0" normalizeH="0" baseline="0" dirty="0"/>
          </a:p>
          <a:p>
            <a:pPr marR="0" indent="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解决方案：</a:t>
            </a:r>
            <a:r>
              <a:rPr kumimoji="0" b="0" i="0" u="none" strike="noStrike" cap="none" spc="0" normalizeH="0" baseline="0"/>
              <a:t>本机java版本与之不适配，下载java 18后，再次启动archiva服务，即可正常打开管理界面。</a:t>
            </a:r>
            <a:endParaRPr kumimoji="0" b="0" i="0" u="none" strike="noStrike" cap="none" spc="0" normalizeH="0" baseline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在复现git漏洞时，直接构建.submodules文件，并且写入恶意代码，但主机执行git clone命令仍无法执行.submodules内的恶意代码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indent="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解决方案： </a:t>
            </a:r>
            <a:r>
              <a:rPr kumimoji="0" b="0" i="0" u="none" strike="noStrike" cap="none" spc="0" normalizeH="0" baseline="0"/>
              <a:t>经过排查发现，是由于未创建子模块导致.submodules无法发挥作用，创建子模块后发现会自动生成.submodules文件，修改文件内容，再次执行git clone命令，发现恶意代码正常执行。</a:t>
            </a:r>
            <a:endParaRPr kumimoji="0" b="0" i="0" u="none" strike="noStrike" cap="none" spc="0" normalizeH="0" baseline="0"/>
          </a:p>
          <a:p>
            <a:pPr marR="0" indent="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8237" y="893852"/>
            <a:ext cx="3575407" cy="5539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1800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800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项目完成情况的思考与复盘</a:t>
            </a:r>
            <a:endParaRPr lang="en-US" altLang="zh-CN" sz="1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332" y="2058085"/>
            <a:ext cx="10832056" cy="4570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b="0" i="0" u="none" strike="noStrike" cap="none" spc="0" normalizeH="0" baseline="0" dirty="0"/>
              <a:t>复现postgreSQL漏洞，由于漏洞利用属于二次注入，条件苛刻，找不见现成的利用场景，只能根据其漏洞源代码分析漏洞产生原因，最后知晓漏洞产生的前因后果后自行搭建web靶场，构建必要页面进行poc代码的实践</a:t>
            </a:r>
            <a:r>
              <a:rPr kumimoji="0" lang="zh-CN" b="0" i="0" u="none" strike="noStrike" cap="none" spc="0" normalizeH="0" baseline="0" dirty="0">
                <a:ea typeface="宋体" panose="02010600030101010101" pitchFamily="2" charset="-122"/>
              </a:rPr>
              <a:t>。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问题：在本地搭建完环境并编写POC后，很难找到能够直接验证的在线网站，即使找到了使用的可能存在该漏洞的应用，也无法确定应用版本是否符合。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indent="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解决方案：通过应用指纹在360网络空间测绘平台和fofa平台查找测试用例。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indent="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</a:pPr>
            <a:r>
              <a:rPr lang="zh-CN" altLang="en-US" dirty="0">
                <a:sym typeface="Calibri" panose="020F0502020204030204"/>
              </a:rPr>
              <a:t>通过以上一系列问题的解决，我们发现网络安全方面的理论和实践缺一不可，理论知识完备不代表实战过程中可以很顺利找到漏洞，甚至可能遇到许多难以想到的困难。因此在</a:t>
            </a:r>
            <a:r>
              <a:rPr lang="en-US" altLang="zh-CN" dirty="0">
                <a:sym typeface="Calibri" panose="020F0502020204030204"/>
              </a:rPr>
              <a:t>web</a:t>
            </a:r>
            <a:r>
              <a:rPr lang="zh-CN" altLang="en-US" dirty="0">
                <a:ea typeface="宋体" panose="02010600030101010101" pitchFamily="2" charset="-122"/>
                <a:sym typeface="Calibri" panose="020F0502020204030204"/>
              </a:rPr>
              <a:t>网络安全方面，实战练习显得尤为重要。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indent="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1672" y="529300"/>
            <a:ext cx="7325474" cy="57535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其他关键事项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项目任务改进措施</a:t>
            </a:r>
            <a:endParaRPr lang="en-US" altLang="zh-CN" sz="1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672" y="1277695"/>
            <a:ext cx="9406046" cy="49860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b="0" i="0" u="none" strike="noStrike" cap="none" spc="0" normalizeH="0" baseline="0" dirty="0"/>
              <a:t>明确项目的目标和预期结果，优化小组的分工与合作。多分析讨论漏洞的理解，互相及时查漏补缺;另外，也应该发挥小组成员各自的擅长，在小组内明确漏洞内容也知晓漏洞远离后，分工完成代码、报告、ppt等任务。本次我们小组由于开始时对漏洞的认知较为浅薄，所以未明确各自方向。</a:t>
            </a:r>
            <a:endParaRPr kumimoji="0" b="0" i="0" u="none" strike="noStrike" cap="none" spc="0" normalizeH="0" baseline="0" dirty="0"/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b="0" i="0" u="none" strike="noStrike" cap="none" spc="0" normalizeH="0" baseline="0" dirty="0"/>
              <a:t>在编写POC代码时，注重代码质量、可维护性和通用性，使用规范的POC代码编写规则，以确保他人便于读懂。</a:t>
            </a:r>
            <a:endParaRPr kumimoji="0" b="0" i="0" u="none" strike="noStrike" cap="none" spc="0" normalizeH="0" baseline="0" dirty="0"/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b="0" i="0" u="none" strike="noStrike" cap="none" spc="0" normalizeH="0" baseline="0" dirty="0"/>
              <a:t>优化本地环境搭建过程，可考虑使用自动化工具或脚本来加快环境的搭建，并减少手动操作的出错可能性。由于第一次接触漏洞，许多环境我们都没有，手动搭建又导致大量bug无法完成搭建，应当多学习网上别人布置好的自动化工具，增加效率!</a:t>
            </a:r>
            <a:endParaRPr kumimoji="0" b="0" i="0" u="none" strike="noStrike" cap="none" spc="0" normalizeH="0" baseline="0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0157" y="1047964"/>
            <a:ext cx="8178230" cy="5539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l" defTabSz="1219200">
              <a:lnSpc>
                <a:spcPct val="200000"/>
              </a:lnSpc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团队能力、小组个人能力及价值观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情况概述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（团队完成任务的心得体会）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2625" y="1867433"/>
            <a:ext cx="9406046" cy="4154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indent="35433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/>
              <a:t>在这次小组进行漏洞复现的过程中，我们经历了许多挑战和机遇，让我们收获颇丰。明确的目标和任务分工是成功的关键。在项目初期，我们共同讨论和确定了任务的选择，明晰了每个人的职责和任务分工。这为后续工作奠定了坚实的基础。</a:t>
            </a:r>
            <a:endParaRPr kumimoji="0" lang="zh-CN" altLang="en-US" b="0" i="0" u="none" strike="noStrike" cap="none" spc="0" normalizeH="0" baseline="0" dirty="0"/>
          </a:p>
          <a:p>
            <a:pPr marR="0" indent="35433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</a:t>
            </a:r>
            <a:r>
              <a:rPr kumimoji="0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团队协作是取得进展的关键要素。在POC的编写过程中，我们遇到了一些技术难题，但通过密切合作和相互支持，我们迎难而上，共同找到了解决方案。我们学会了倾听彼此的想法，各自贡献所长，形成了高效的团队协作模式与互相鼓励的良好团队氛围。我们建立了开放的沟通渠道，鼓励成员之间分享问题和想法。通过积极的反馈，我们发现了改进的空间，并及时作出调整，使得总体进度持续向前推进。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indent="35433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最后衷心感谢360团队，为我们提供了良好的平台和实训教学，使我们得到了一次宝贵的实训机会，增长了我们漏洞与渗透测试方面的专业水平。谢谢!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hanks for Watching"/>
          <p:cNvSpPr txBox="1"/>
          <p:nvPr/>
        </p:nvSpPr>
        <p:spPr>
          <a:xfrm>
            <a:off x="3849370" y="2760980"/>
            <a:ext cx="5655945" cy="5537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ctr">
              <a:defRPr sz="3600" b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/>
              <a:t>Thanks for Watching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8918" y="821933"/>
            <a:ext cx="2506894" cy="5539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1800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800" b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项目任务概述</a:t>
            </a:r>
            <a:endParaRPr lang="en-US" altLang="zh-CN" sz="1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 flipH="1">
            <a:off x="1102745" y="1720398"/>
            <a:ext cx="1133478" cy="621619"/>
            <a:chOff x="3326" y="771"/>
            <a:chExt cx="2348" cy="954"/>
          </a:xfrm>
          <a:solidFill>
            <a:srgbClr val="005790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0" name="Freeform 20"/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1" name="Freeform 21"/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4" name="Freeform 24"/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5" name="Freeform 25"/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6" name="Freeform 26"/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7" name="Freeform 27"/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8" name="Freeform 28"/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39" name="Freeform 29"/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0" name="Freeform 30"/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1" name="Freeform 31"/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2" name="Freeform 32"/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3" name="Freeform 33"/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4" name="Freeform 34"/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7" name="Freeform 37"/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0" name="Freeform 40"/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2" name="Freeform 42"/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3" name="Freeform 43"/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4" name="Freeform 44"/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55" name="Freeform 45"/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330325" y="1635760"/>
            <a:ext cx="882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8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endParaRPr lang="zh-CN" altLang="en-US" sz="4800" dirty="0">
              <a:solidFill>
                <a:srgbClr val="00579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57780" y="1720215"/>
            <a:ext cx="5519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git远程代码执行漏洞</a:t>
            </a:r>
            <a:endParaRPr lang="zh-CN" altLang="en-US" sz="36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8" name="Group 4"/>
          <p:cNvGrpSpPr>
            <a:grpSpLocks noChangeAspect="1"/>
          </p:cNvGrpSpPr>
          <p:nvPr/>
        </p:nvGrpSpPr>
        <p:grpSpPr bwMode="auto">
          <a:xfrm flipH="1">
            <a:off x="1102745" y="2548881"/>
            <a:ext cx="1133478" cy="621619"/>
            <a:chOff x="3326" y="771"/>
            <a:chExt cx="2348" cy="954"/>
          </a:xfrm>
          <a:solidFill>
            <a:srgbClr val="005790"/>
          </a:solidFill>
        </p:grpSpPr>
        <p:sp>
          <p:nvSpPr>
            <p:cNvPr id="59" name="Freeform 5"/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1" name="Freeform 7"/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2" name="Freeform 8"/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3" name="Freeform 9"/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0" name="Freeform 36"/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1" name="Freeform 37"/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2" name="Freeform 38"/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3" name="Freeform 39"/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4" name="Freeform 40"/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5" name="Freeform 41"/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6" name="Freeform 42"/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7" name="Freeform 43"/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8" name="Freeform 44"/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99" name="Freeform 45"/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338580" y="2424430"/>
            <a:ext cx="873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8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endParaRPr lang="zh-CN" altLang="en-US" sz="4800" dirty="0">
              <a:solidFill>
                <a:srgbClr val="00579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557780" y="2548890"/>
            <a:ext cx="7608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sz="36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ring Framework远程代码执行漏洞</a:t>
            </a:r>
            <a:endParaRPr lang="zh-CN" altLang="en-US" sz="3600" dirty="0" smtClean="0">
              <a:solidFill>
                <a:srgbClr val="00579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2" name="Group 4"/>
          <p:cNvGrpSpPr>
            <a:grpSpLocks noChangeAspect="1"/>
          </p:cNvGrpSpPr>
          <p:nvPr/>
        </p:nvGrpSpPr>
        <p:grpSpPr bwMode="auto">
          <a:xfrm flipH="1">
            <a:off x="1102745" y="3417629"/>
            <a:ext cx="1133478" cy="621619"/>
            <a:chOff x="3326" y="771"/>
            <a:chExt cx="2348" cy="954"/>
          </a:xfrm>
          <a:solidFill>
            <a:srgbClr val="005790"/>
          </a:solidFill>
        </p:grpSpPr>
        <p:sp>
          <p:nvSpPr>
            <p:cNvPr id="103" name="Freeform 5"/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04" name="Freeform 6"/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05" name="Freeform 7"/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06" name="Freeform 8"/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07" name="Freeform 9"/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08" name="Freeform 10"/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09" name="Freeform 11"/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0" name="Freeform 12"/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1" name="Freeform 13"/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2" name="Freeform 14"/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3" name="Freeform 15"/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4" name="Freeform 16"/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5" name="Freeform 17"/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6" name="Freeform 18"/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7" name="Freeform 19"/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8" name="Freeform 20"/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19" name="Freeform 21"/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0" name="Freeform 22"/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1" name="Freeform 23"/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2" name="Freeform 24"/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3" name="Freeform 25"/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4" name="Freeform 26"/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5" name="Freeform 27"/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6" name="Freeform 28"/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7" name="Freeform 29"/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8" name="Freeform 30"/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29" name="Freeform 31"/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0" name="Freeform 32"/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1" name="Freeform 33"/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2" name="Freeform 34"/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3" name="Freeform 35"/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4" name="Freeform 36"/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5" name="Freeform 37"/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6" name="Freeform 38"/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7" name="Freeform 39"/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8" name="Freeform 40"/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9" name="Freeform 41"/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40" name="Freeform 42"/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41" name="Freeform 43"/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42" name="Freeform 44"/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43" name="Freeform 45"/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</p:grpSp>
      <p:sp>
        <p:nvSpPr>
          <p:cNvPr id="144" name="文本框 143"/>
          <p:cNvSpPr txBox="1"/>
          <p:nvPr/>
        </p:nvSpPr>
        <p:spPr>
          <a:xfrm>
            <a:off x="1398905" y="3293110"/>
            <a:ext cx="836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8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4800" dirty="0">
              <a:solidFill>
                <a:srgbClr val="00579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557780" y="3417570"/>
            <a:ext cx="7955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dist"/>
            <a:r>
              <a:rPr lang="zh-CN" altLang="en-US" sz="36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Apache Archiva任意用户密码重置漏洞</a:t>
            </a:r>
            <a:endParaRPr sz="3600" dirty="0">
              <a:solidFill>
                <a:schemeClr val="accent1"/>
              </a:solidFill>
              <a:latin typeface="Calibri" panose="020F0502020204030204" pitchFamily="34" charset="0"/>
              <a:sym typeface="+mn-ea"/>
            </a:endParaRPr>
          </a:p>
        </p:txBody>
      </p:sp>
      <p:grpSp>
        <p:nvGrpSpPr>
          <p:cNvPr id="146" name="Group 4"/>
          <p:cNvGrpSpPr>
            <a:grpSpLocks noChangeAspect="1"/>
          </p:cNvGrpSpPr>
          <p:nvPr/>
        </p:nvGrpSpPr>
        <p:grpSpPr bwMode="auto">
          <a:xfrm flipH="1">
            <a:off x="1102745" y="4282688"/>
            <a:ext cx="1133478" cy="621619"/>
            <a:chOff x="3326" y="771"/>
            <a:chExt cx="2348" cy="954"/>
          </a:xfrm>
          <a:solidFill>
            <a:srgbClr val="005790"/>
          </a:solidFill>
        </p:grpSpPr>
        <p:sp>
          <p:nvSpPr>
            <p:cNvPr id="147" name="Freeform 5"/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48" name="Freeform 6"/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49" name="Freeform 7"/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0" name="Freeform 8"/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1" name="Freeform 9"/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2" name="Freeform 10"/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3" name="Freeform 11"/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4" name="Freeform 12"/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5" name="Freeform 13"/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6" name="Freeform 14"/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7" name="Freeform 15"/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8" name="Freeform 16"/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59" name="Freeform 17"/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0" name="Freeform 18"/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1" name="Freeform 19"/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2" name="Freeform 20"/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3" name="Freeform 21"/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4" name="Freeform 22"/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5" name="Freeform 23"/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6" name="Freeform 24"/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7" name="Freeform 25"/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8" name="Freeform 26"/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69" name="Freeform 27"/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0" name="Freeform 28"/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1" name="Freeform 29"/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2" name="Freeform 30"/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3" name="Freeform 31"/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4" name="Freeform 32"/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5" name="Freeform 33"/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6" name="Freeform 34"/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7" name="Freeform 35"/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8" name="Freeform 36"/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79" name="Freeform 37"/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80" name="Freeform 38"/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81" name="Freeform 39"/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82" name="Freeform 40"/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83" name="Freeform 41"/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84" name="Freeform 42"/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85" name="Freeform 43"/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86" name="Freeform 44"/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87" name="Freeform 45"/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</p:grpSp>
      <p:sp>
        <p:nvSpPr>
          <p:cNvPr id="188" name="文本框 187"/>
          <p:cNvSpPr txBox="1"/>
          <p:nvPr/>
        </p:nvSpPr>
        <p:spPr>
          <a:xfrm>
            <a:off x="1398905" y="4181475"/>
            <a:ext cx="836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8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04</a:t>
            </a:r>
            <a:endParaRPr lang="zh-CN" altLang="en-US" sz="4800" dirty="0">
              <a:solidFill>
                <a:srgbClr val="00579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2557780" y="4328160"/>
            <a:ext cx="7573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dist"/>
            <a:r>
              <a:rPr lang="zh-CN" altLang="en-US" sz="36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</a:t>
            </a:r>
            <a:r>
              <a:rPr lang="zh-CN" altLang="en-US" sz="36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Security 认证绕过漏洞</a:t>
            </a:r>
            <a:endParaRPr lang="zh-CN" altLang="en-US" sz="3600" dirty="0" smtClean="0">
              <a:solidFill>
                <a:srgbClr val="00579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 flipH="1">
            <a:off x="1121160" y="5176133"/>
            <a:ext cx="1133478" cy="621619"/>
            <a:chOff x="3326" y="771"/>
            <a:chExt cx="2348" cy="954"/>
          </a:xfrm>
          <a:solidFill>
            <a:srgbClr val="005790"/>
          </a:solidFill>
        </p:grpSpPr>
        <p:sp>
          <p:nvSpPr>
            <p:cNvPr id="12" name="Freeform 5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0" name="Freeform 7"/>
            <p:cNvSpPr/>
            <p:nvPr>
              <p:custDataLst>
                <p:tags r:id="rId3"/>
              </p:custDataLst>
            </p:nvPr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1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2" name="Freeform 9"/>
            <p:cNvSpPr/>
            <p:nvPr>
              <p:custDataLst>
                <p:tags r:id="rId5"/>
              </p:custDataLst>
            </p:nvPr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3" name="Freeform 10"/>
            <p:cNvSpPr/>
            <p:nvPr>
              <p:custDataLst>
                <p:tags r:id="rId6"/>
              </p:custDataLst>
            </p:nvPr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4" name="Freeform 11"/>
            <p:cNvSpPr/>
            <p:nvPr>
              <p:custDataLst>
                <p:tags r:id="rId7"/>
              </p:custDataLst>
            </p:nvPr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5" name="Freeform 12"/>
            <p:cNvSpPr/>
            <p:nvPr>
              <p:custDataLst>
                <p:tags r:id="rId8"/>
              </p:custDataLst>
            </p:nvPr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6" name="Freeform 13"/>
            <p:cNvSpPr/>
            <p:nvPr>
              <p:custDataLst>
                <p:tags r:id="rId9"/>
              </p:custDataLst>
            </p:nvPr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7" name="Freeform 14"/>
            <p:cNvSpPr/>
            <p:nvPr>
              <p:custDataLst>
                <p:tags r:id="rId10"/>
              </p:custDataLst>
            </p:nvPr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8" name="Freeform 15"/>
            <p:cNvSpPr/>
            <p:nvPr>
              <p:custDataLst>
                <p:tags r:id="rId11"/>
              </p:custDataLst>
            </p:nvPr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199" name="Freeform 16"/>
            <p:cNvSpPr/>
            <p:nvPr>
              <p:custDataLst>
                <p:tags r:id="rId12"/>
              </p:custDataLst>
            </p:nvPr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0" name="Freeform 17"/>
            <p:cNvSpPr/>
            <p:nvPr>
              <p:custDataLst>
                <p:tags r:id="rId13"/>
              </p:custDataLst>
            </p:nvPr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1" name="Freeform 18"/>
            <p:cNvSpPr/>
            <p:nvPr>
              <p:custDataLst>
                <p:tags r:id="rId14"/>
              </p:custDataLst>
            </p:nvPr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2" name="Freeform 19"/>
            <p:cNvSpPr/>
            <p:nvPr>
              <p:custDataLst>
                <p:tags r:id="rId15"/>
              </p:custDataLst>
            </p:nvPr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3" name="Freeform 20"/>
            <p:cNvSpPr/>
            <p:nvPr>
              <p:custDataLst>
                <p:tags r:id="rId16"/>
              </p:custDataLst>
            </p:nvPr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4" name="Freeform 21"/>
            <p:cNvSpPr/>
            <p:nvPr>
              <p:custDataLst>
                <p:tags r:id="rId17"/>
              </p:custDataLst>
            </p:nvPr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5" name="Freeform 22"/>
            <p:cNvSpPr/>
            <p:nvPr>
              <p:custDataLst>
                <p:tags r:id="rId18"/>
              </p:custDataLst>
            </p:nvPr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6" name="Freeform 23"/>
            <p:cNvSpPr/>
            <p:nvPr>
              <p:custDataLst>
                <p:tags r:id="rId19"/>
              </p:custDataLst>
            </p:nvPr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7" name="Freeform 24"/>
            <p:cNvSpPr/>
            <p:nvPr>
              <p:custDataLst>
                <p:tags r:id="rId20"/>
              </p:custDataLst>
            </p:nvPr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8" name="Freeform 25"/>
            <p:cNvSpPr/>
            <p:nvPr>
              <p:custDataLst>
                <p:tags r:id="rId21"/>
              </p:custDataLst>
            </p:nvPr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09" name="Freeform 26"/>
            <p:cNvSpPr/>
            <p:nvPr>
              <p:custDataLst>
                <p:tags r:id="rId22"/>
              </p:custDataLst>
            </p:nvPr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0" name="Freeform 27"/>
            <p:cNvSpPr/>
            <p:nvPr>
              <p:custDataLst>
                <p:tags r:id="rId23"/>
              </p:custDataLst>
            </p:nvPr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1" name="Freeform 28"/>
            <p:cNvSpPr/>
            <p:nvPr>
              <p:custDataLst>
                <p:tags r:id="rId24"/>
              </p:custDataLst>
            </p:nvPr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2" name="Freeform 29"/>
            <p:cNvSpPr/>
            <p:nvPr>
              <p:custDataLst>
                <p:tags r:id="rId25"/>
              </p:custDataLst>
            </p:nvPr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3" name="Freeform 30"/>
            <p:cNvSpPr/>
            <p:nvPr>
              <p:custDataLst>
                <p:tags r:id="rId26"/>
              </p:custDataLst>
            </p:nvPr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4" name="Freeform 31"/>
            <p:cNvSpPr/>
            <p:nvPr>
              <p:custDataLst>
                <p:tags r:id="rId27"/>
              </p:custDataLst>
            </p:nvPr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5" name="Freeform 32"/>
            <p:cNvSpPr/>
            <p:nvPr>
              <p:custDataLst>
                <p:tags r:id="rId28"/>
              </p:custDataLst>
            </p:nvPr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6" name="Freeform 33"/>
            <p:cNvSpPr/>
            <p:nvPr>
              <p:custDataLst>
                <p:tags r:id="rId29"/>
              </p:custDataLst>
            </p:nvPr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7" name="Freeform 34"/>
            <p:cNvSpPr/>
            <p:nvPr>
              <p:custDataLst>
                <p:tags r:id="rId30"/>
              </p:custDataLst>
            </p:nvPr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8" name="Freeform 35"/>
            <p:cNvSpPr/>
            <p:nvPr>
              <p:custDataLst>
                <p:tags r:id="rId31"/>
              </p:custDataLst>
            </p:nvPr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19" name="Freeform 36"/>
            <p:cNvSpPr/>
            <p:nvPr>
              <p:custDataLst>
                <p:tags r:id="rId32"/>
              </p:custDataLst>
            </p:nvPr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20" name="Freeform 37"/>
            <p:cNvSpPr/>
            <p:nvPr>
              <p:custDataLst>
                <p:tags r:id="rId33"/>
              </p:custDataLst>
            </p:nvPr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21" name="Freeform 38"/>
            <p:cNvSpPr/>
            <p:nvPr>
              <p:custDataLst>
                <p:tags r:id="rId34"/>
              </p:custDataLst>
            </p:nvPr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22" name="Freeform 39"/>
            <p:cNvSpPr/>
            <p:nvPr>
              <p:custDataLst>
                <p:tags r:id="rId35"/>
              </p:custDataLst>
            </p:nvPr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23" name="Freeform 40"/>
            <p:cNvSpPr/>
            <p:nvPr>
              <p:custDataLst>
                <p:tags r:id="rId36"/>
              </p:custDataLst>
            </p:nvPr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24" name="Freeform 41"/>
            <p:cNvSpPr/>
            <p:nvPr>
              <p:custDataLst>
                <p:tags r:id="rId37"/>
              </p:custDataLst>
            </p:nvPr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25" name="Freeform 42"/>
            <p:cNvSpPr/>
            <p:nvPr>
              <p:custDataLst>
                <p:tags r:id="rId38"/>
              </p:custDataLst>
            </p:nvPr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26" name="Freeform 43"/>
            <p:cNvSpPr/>
            <p:nvPr>
              <p:custDataLst>
                <p:tags r:id="rId39"/>
              </p:custDataLst>
            </p:nvPr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27" name="Freeform 44"/>
            <p:cNvSpPr/>
            <p:nvPr>
              <p:custDataLst>
                <p:tags r:id="rId40"/>
              </p:custDataLst>
            </p:nvPr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  <p:sp>
          <p:nvSpPr>
            <p:cNvPr id="228" name="Freeform 45"/>
            <p:cNvSpPr/>
            <p:nvPr>
              <p:custDataLst>
                <p:tags r:id="rId41"/>
              </p:custDataLst>
            </p:nvPr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rgbClr val="005790"/>
                </a:solidFill>
              </a:endParaRPr>
            </a:p>
          </p:txBody>
        </p:sp>
      </p:grpSp>
      <p:sp>
        <p:nvSpPr>
          <p:cNvPr id="229" name="文本框 228"/>
          <p:cNvSpPr txBox="1"/>
          <p:nvPr>
            <p:custDataLst>
              <p:tags r:id="rId42"/>
            </p:custDataLst>
          </p:nvPr>
        </p:nvSpPr>
        <p:spPr>
          <a:xfrm>
            <a:off x="1356995" y="5083810"/>
            <a:ext cx="836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8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05</a:t>
            </a:r>
            <a:endParaRPr lang="zh-CN" altLang="en-US" sz="4800" dirty="0">
              <a:solidFill>
                <a:srgbClr val="00579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8905" y="5236210"/>
            <a:ext cx="7497445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fromWordArt="0" anchor="t" anchorCtr="0" forceAA="0" compatLnSpc="1">
            <a:spAutoFit/>
          </a:bodyPr>
          <a:p>
            <a:pPr lvl="0" algn="l"/>
            <a:r>
              <a:rPr lang="zh-CN" altLang="en-US" sz="36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org.postgreSql JDBCsql</a:t>
            </a:r>
            <a:r>
              <a:rPr lang="zh-CN" altLang="en-US" sz="3600" dirty="0" smtClean="0">
                <a:solidFill>
                  <a:srgbClr val="00579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注入漏洞</a:t>
            </a:r>
            <a:endParaRPr lang="zh-CN" altLang="en-US" sz="3600" dirty="0" smtClean="0">
              <a:solidFill>
                <a:srgbClr val="00579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351" y="811658"/>
            <a:ext cx="2784296" cy="5539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lang="en-US" altLang="zh-CN" sz="1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1304" y="2094971"/>
            <a:ext cx="8250148" cy="3323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indent="452755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ym typeface="Calibri" panose="020F0502020204030204"/>
              </a:rPr>
              <a:t>本次实习实训，小组共完成了</a:t>
            </a:r>
            <a:r>
              <a:rPr lang="en-US" altLang="zh-CN" dirty="0">
                <a:sym typeface="Calibri" panose="020F0502020204030204"/>
              </a:rPr>
              <a:t>5</a:t>
            </a:r>
            <a:r>
              <a:rPr lang="zh-CN" altLang="en-US" dirty="0">
                <a:ea typeface="宋体" panose="02010600030101010101" pitchFamily="2" charset="-122"/>
                <a:sym typeface="Calibri" panose="020F0502020204030204"/>
              </a:rPr>
              <a:t>个漏洞的复现</a:t>
            </a:r>
            <a:r>
              <a:rPr lang="zh-CN" altLang="en-US" dirty="0">
                <a:sym typeface="Calibri" panose="020F0502020204030204"/>
              </a:rPr>
              <a:t>。</a:t>
            </a:r>
            <a:endParaRPr lang="zh-CN" altLang="en-US" dirty="0">
              <a:sym typeface="Calibri" panose="020F0502020204030204"/>
            </a:endParaRPr>
          </a:p>
          <a:p>
            <a:pPr marR="0" indent="452755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ym typeface="Calibri" panose="020F0502020204030204"/>
              </a:rPr>
              <a:t>分工如下：首先分为两个小组，分别完成两个替换后实验</a:t>
            </a:r>
            <a:r>
              <a:rPr lang="zh-CN" altLang="en-US" dirty="0">
                <a:sym typeface="+mn-ea"/>
              </a:rPr>
              <a:t>的漏洞复现和</a:t>
            </a:r>
            <a:r>
              <a:rPr lang="en-US" altLang="zh-CN" dirty="0">
                <a:sym typeface="+mn-ea"/>
              </a:rPr>
              <a:t>POC</a:t>
            </a:r>
            <a:r>
              <a:rPr lang="zh-CN" altLang="en-US" dirty="0">
                <a:sym typeface="+mn-ea"/>
              </a:rPr>
              <a:t>编写工作</a:t>
            </a:r>
            <a:r>
              <a:rPr lang="zh-CN" altLang="en-US" dirty="0">
                <a:sym typeface="Calibri" panose="020F0502020204030204"/>
              </a:rPr>
              <a:t>。完成后，每组分出一位同学填写实验报告。剩下的同学认领新的任务，独立完成漏洞复现、</a:t>
            </a:r>
            <a:r>
              <a:rPr lang="en-US" altLang="zh-CN" dirty="0">
                <a:sym typeface="Calibri" panose="020F0502020204030204"/>
              </a:rPr>
              <a:t>poc</a:t>
            </a:r>
            <a:r>
              <a:rPr lang="zh-CN" altLang="en-US" dirty="0">
                <a:ea typeface="宋体" panose="02010600030101010101" pitchFamily="2" charset="-122"/>
                <a:sym typeface="Calibri" panose="020F0502020204030204"/>
              </a:rPr>
              <a:t>的编</a:t>
            </a:r>
            <a:r>
              <a:rPr lang="zh-CN" altLang="en-US" dirty="0">
                <a:sym typeface="Calibri" panose="020F0502020204030204"/>
              </a:rPr>
              <a:t>写及填写实验报告的任务。最后，大家合作完成</a:t>
            </a:r>
            <a:r>
              <a:rPr lang="en-US" altLang="zh-CN" dirty="0">
                <a:sym typeface="Calibri" panose="020F0502020204030204"/>
              </a:rPr>
              <a:t>ppt</a:t>
            </a:r>
            <a:r>
              <a:rPr lang="zh-CN" altLang="en-US" dirty="0">
                <a:sym typeface="Calibri" panose="020F0502020204030204"/>
              </a:rPr>
              <a:t>的制作工作。</a:t>
            </a:r>
            <a:endParaRPr lang="en-US" dirty="0"/>
          </a:p>
          <a:p>
            <a:pPr marR="0" indent="452755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441450" y="1609725"/>
            <a:ext cx="8493125" cy="3631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p>
            <a:pPr eaLnBrk="1">
              <a:lnSpc>
                <a:spcPct val="15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平台：</a:t>
            </a:r>
            <a:r>
              <a:rPr lang="en-US" altLang="zh-CN" dirty="0">
                <a:latin typeface="Calibri" panose="020F0502020204030204" pitchFamily="34" charset="0"/>
              </a:rPr>
              <a:t>git 1.10.0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>
              <a:lnSpc>
                <a:spcPct val="20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环境：</a:t>
            </a:r>
            <a:r>
              <a:rPr lang="en-US" altLang="zh-CN" dirty="0">
                <a:latin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</a:rPr>
              <a:t>台</a:t>
            </a:r>
            <a:r>
              <a:rPr lang="en-US" altLang="zh-CN" dirty="0">
                <a:latin typeface="Calibri" panose="020F0502020204030204" pitchFamily="34" charset="0"/>
              </a:rPr>
              <a:t>Ubuntu</a:t>
            </a:r>
            <a:r>
              <a:rPr lang="zh-CN" altLang="en-US" dirty="0">
                <a:latin typeface="Calibri" panose="020F0502020204030204" pitchFamily="34" charset="0"/>
              </a:rPr>
              <a:t>虚拟机（使用</a:t>
            </a:r>
            <a:r>
              <a:rPr lang="zh-CN" altLang="en-US" dirty="0">
                <a:latin typeface="Calibri" panose="020F0502020204030204" pitchFamily="34" charset="0"/>
              </a:rPr>
              <a:t>的版本为</a:t>
            </a:r>
            <a:r>
              <a:rPr lang="en-US" altLang="zh-CN" dirty="0">
                <a:latin typeface="Calibri" panose="020F0502020204030204" pitchFamily="34" charset="0"/>
              </a:rPr>
              <a:t>20.04</a:t>
            </a:r>
            <a:r>
              <a:rPr lang="zh-CN" altLang="en-US" dirty="0">
                <a:latin typeface="Calibri" panose="020F0502020204030204" pitchFamily="34" charset="0"/>
              </a:rPr>
              <a:t>），配置</a:t>
            </a:r>
            <a:r>
              <a:rPr lang="en-US" altLang="zh-CN" dirty="0">
                <a:latin typeface="Calibri" panose="020F0502020204030204" pitchFamily="34" charset="0"/>
              </a:rPr>
              <a:t>git 1.10.0</a:t>
            </a:r>
            <a:r>
              <a:rPr lang="zh-CN" altLang="en-US" dirty="0">
                <a:latin typeface="Calibri" panose="020F0502020204030204" pitchFamily="34" charset="0"/>
              </a:rPr>
              <a:t>环境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>
              <a:lnSpc>
                <a:spcPct val="20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说明：</a:t>
            </a:r>
            <a:r>
              <a:rPr lang="zh-CN" altLang="en-US" dirty="0">
                <a:latin typeface="Calibri" panose="020F0502020204030204" pitchFamily="34" charset="0"/>
              </a:rPr>
              <a:t>当运行</a:t>
            </a:r>
            <a:r>
              <a:rPr lang="zh-CN" altLang="en-US" dirty="0">
                <a:cs typeface="+mn-lt"/>
              </a:rPr>
              <a:t>git clone --recurse-submodules</a:t>
            </a:r>
            <a:r>
              <a:rPr lang="zh-CN" altLang="en-US" dirty="0">
                <a:latin typeface="Calibri" panose="020F0502020204030204" pitchFamily="34" charset="0"/>
              </a:rPr>
              <a:t>时，</a:t>
            </a:r>
            <a:r>
              <a:rPr lang="zh-CN" altLang="en-US" dirty="0">
                <a:cs typeface="+mn-lt"/>
              </a:rPr>
              <a:t>git</a:t>
            </a:r>
            <a:r>
              <a:rPr lang="zh-CN" altLang="en-US" dirty="0">
                <a:latin typeface="Calibri" panose="020F0502020204030204" pitchFamily="34" charset="0"/>
              </a:rPr>
              <a:t>会解析</a:t>
            </a:r>
            <a:r>
              <a:rPr lang="zh-CN" altLang="en-US" dirty="0">
                <a:cs typeface="+mn-lt"/>
              </a:rPr>
              <a:t>.gitmodules</a:t>
            </a:r>
            <a:r>
              <a:rPr lang="zh-CN" altLang="en-US" dirty="0">
                <a:latin typeface="Calibri" panose="020F0502020204030204" pitchFamily="34" charset="0"/>
              </a:rPr>
              <a:t>文件中的</a:t>
            </a:r>
            <a:r>
              <a:rPr lang="zh-CN" altLang="en-US" dirty="0">
                <a:cs typeface="+mn-lt"/>
              </a:rPr>
              <a:t>url</a:t>
            </a:r>
            <a:r>
              <a:rPr lang="zh-CN" altLang="en-US" dirty="0">
                <a:latin typeface="Calibri" panose="020F0502020204030204" pitchFamily="34" charset="0"/>
              </a:rPr>
              <a:t>字段，然后将其作为参数传递给</a:t>
            </a:r>
            <a:r>
              <a:rPr lang="zh-CN" altLang="en-US" dirty="0">
                <a:cs typeface="+mn-lt"/>
              </a:rPr>
              <a:t>git clone</a:t>
            </a:r>
            <a:r>
              <a:rPr lang="zh-CN" altLang="en-US" dirty="0">
                <a:latin typeface="Calibri" panose="020F0502020204030204" pitchFamily="34" charset="0"/>
              </a:rPr>
              <a:t>子进程。如果</a:t>
            </a:r>
            <a:r>
              <a:rPr lang="zh-CN" altLang="en-US" dirty="0">
                <a:cs typeface="+mn-lt"/>
              </a:rPr>
              <a:t>url</a:t>
            </a:r>
            <a:r>
              <a:rPr lang="zh-CN" altLang="en-US" dirty="0">
                <a:latin typeface="Calibri" panose="020F0502020204030204" pitchFamily="34" charset="0"/>
              </a:rPr>
              <a:t>字段是一个字符串，并使用短划线（-）开头，这个</a:t>
            </a:r>
            <a:r>
              <a:rPr lang="zh-CN" altLang="en-US" dirty="0">
                <a:cs typeface="+mn-lt"/>
              </a:rPr>
              <a:t>git clone</a:t>
            </a:r>
            <a:r>
              <a:rPr lang="zh-CN" altLang="en-US" dirty="0">
                <a:latin typeface="Calibri" panose="020F0502020204030204" pitchFamily="34" charset="0"/>
              </a:rPr>
              <a:t>子进程将会把</a:t>
            </a:r>
            <a:r>
              <a:rPr lang="zh-CN" altLang="en-US" dirty="0">
                <a:cs typeface="+mn-lt"/>
              </a:rPr>
              <a:t>url</a:t>
            </a:r>
            <a:r>
              <a:rPr lang="zh-CN" altLang="en-US" dirty="0">
                <a:latin typeface="Calibri" panose="020F0502020204030204" pitchFamily="34" charset="0"/>
              </a:rPr>
              <a:t>翻译为一个选项。这可能导致用户运行“</a:t>
            </a:r>
            <a:r>
              <a:rPr lang="zh-CN" altLang="en-US" dirty="0">
                <a:cs typeface="+mn-lt"/>
              </a:rPr>
              <a:t>git clone</a:t>
            </a:r>
            <a:r>
              <a:rPr lang="zh-CN" altLang="en-US" dirty="0">
                <a:latin typeface="Calibri" panose="020F0502020204030204" pitchFamily="34" charset="0"/>
              </a:rPr>
              <a:t>”时，会执行任意脚本。</a:t>
            </a:r>
            <a:endParaRPr lang="zh-CN" altLang="en-US" dirty="0">
              <a:latin typeface="Calibri" panose="020F0502020204030204" pitchFamily="34" charset="0"/>
            </a:endParaRPr>
          </a:p>
          <a:p>
            <a:pPr eaLnBrk="1">
              <a:buNone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522855" y="652463"/>
            <a:ext cx="633031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p>
            <a:pPr algn="ctr" eaLnBrk="1"/>
            <a:r>
              <a:rPr lang="en-US" sz="2800">
                <a:solidFill>
                  <a:schemeClr val="accent1"/>
                </a:solidFill>
                <a:latin typeface="Calibri" panose="020F0502020204030204" pitchFamily="34" charset="0"/>
              </a:rPr>
              <a:t>git</a:t>
            </a:r>
            <a:r>
              <a:rPr lang="zh-CN" altLang="en-US" sz="2800">
                <a:solidFill>
                  <a:schemeClr val="accent1"/>
                </a:solidFill>
                <a:latin typeface="Calibri" panose="020F0502020204030204" pitchFamily="34" charset="0"/>
              </a:rPr>
              <a:t>远程代码执行漏洞（</a:t>
            </a:r>
            <a:r>
              <a:rPr lang="en-US" altLang="zh-CN" sz="2800">
                <a:solidFill>
                  <a:schemeClr val="accent1"/>
                </a:solidFill>
                <a:latin typeface="Calibri" panose="020F0502020204030204" pitchFamily="34" charset="0"/>
              </a:rPr>
              <a:t>CVE-2018-17456</a:t>
            </a:r>
            <a:r>
              <a:rPr lang="zh-CN" altLang="en-US" sz="2800">
                <a:solidFill>
                  <a:schemeClr val="accent1"/>
                </a:solidFill>
                <a:latin typeface="Calibri" panose="020F0502020204030204" pitchFamily="34" charset="0"/>
              </a:rPr>
              <a:t>）</a:t>
            </a:r>
            <a:endParaRPr lang="zh-CN" altLang="en-US" sz="280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360805" y="1890713"/>
            <a:ext cx="8655050" cy="2308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p>
            <a:pPr eaLnBrk="1">
              <a:lnSpc>
                <a:spcPct val="15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漏洞测试步骤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None/>
            </a:pPr>
            <a:r>
              <a:rPr lang="en-US" altLang="zh-CN" sz="1600" dirty="0">
                <a:latin typeface="Calibri" panose="020F0502020204030204" pitchFamily="34" charset="0"/>
              </a:rPr>
              <a:t>1.</a:t>
            </a:r>
            <a:r>
              <a:rPr lang="zh-CN" altLang="en-US" sz="1600" dirty="0">
                <a:latin typeface="Calibri" panose="020F0502020204030204" pitchFamily="34" charset="0"/>
              </a:rPr>
              <a:t>漏洞复现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None/>
            </a:pP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在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gitee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上创建仓库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在仓库中添加子模块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修改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.submodules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内容，构建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“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恶意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”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代码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在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Ubuntu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上执行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git clone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命令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出现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You_are_hacked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文件，表明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“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恶意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”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代码执行成功（</a:t>
            </a:r>
            <a:r>
              <a:rPr lang="en-US" altLang="zh-CN" sz="1600" dirty="0">
                <a:latin typeface="Calibri" panose="020F0502020204030204" pitchFamily="34" charset="0"/>
                <a:sym typeface="Wingdings" panose="05000000000000000000" pitchFamily="2" charset="2"/>
              </a:rPr>
              <a:t>touch You_are_hacked</a:t>
            </a:r>
            <a:r>
              <a:rPr lang="zh-CN" alt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）</a:t>
            </a:r>
            <a:endParaRPr lang="en-US" altLang="zh-CN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eaLnBrk="1">
              <a:lnSpc>
                <a:spcPct val="150000"/>
              </a:lnSpc>
              <a:buNone/>
            </a:pPr>
            <a:r>
              <a:rPr lang="en-US" altLang="zh-CN" sz="1600" dirty="0">
                <a:latin typeface="Calibri" panose="020F0502020204030204" pitchFamily="34" charset="0"/>
              </a:rPr>
              <a:t>2.</a:t>
            </a:r>
            <a:r>
              <a:rPr lang="zh-CN" altLang="en-US" sz="1600" dirty="0">
                <a:latin typeface="Calibri" panose="020F0502020204030204" pitchFamily="34" charset="0"/>
              </a:rPr>
              <a:t>编写</a:t>
            </a:r>
            <a:r>
              <a:rPr lang="en-US" altLang="zh-CN" sz="1600" dirty="0" err="1">
                <a:latin typeface="Calibri" panose="020F0502020204030204" pitchFamily="34" charset="0"/>
              </a:rPr>
              <a:t>poc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None/>
            </a:pPr>
            <a:r>
              <a:rPr lang="zh-CN" altLang="en-US" sz="1600" dirty="0">
                <a:latin typeface="Calibri" panose="020F0502020204030204" pitchFamily="34" charset="0"/>
              </a:rPr>
              <a:t>使用</a:t>
            </a:r>
            <a:r>
              <a:rPr lang="en-US" altLang="zh-CN" sz="1600" dirty="0">
                <a:latin typeface="Calibri" panose="020F0502020204030204" pitchFamily="34" charset="0"/>
              </a:rPr>
              <a:t>python</a:t>
            </a:r>
            <a:r>
              <a:rPr lang="zh-CN" altLang="en-US" sz="1600" dirty="0">
                <a:latin typeface="Calibri" panose="020F0502020204030204" pitchFamily="34" charset="0"/>
              </a:rPr>
              <a:t>编写程序模拟上述步骤，执行</a:t>
            </a:r>
            <a:r>
              <a:rPr lang="en-US" altLang="zh-CN" sz="1600" dirty="0">
                <a:latin typeface="Calibri" panose="020F0502020204030204" pitchFamily="34" charset="0"/>
              </a:rPr>
              <a:t>git clone</a:t>
            </a:r>
            <a:r>
              <a:rPr lang="zh-CN" altLang="en-US" sz="1600" dirty="0">
                <a:latin typeface="Calibri" panose="020F0502020204030204" pitchFamily="34" charset="0"/>
              </a:rPr>
              <a:t>下载</a:t>
            </a:r>
            <a:r>
              <a:rPr lang="en-US" altLang="zh-CN" sz="1600" dirty="0">
                <a:latin typeface="Calibri" panose="020F0502020204030204" pitchFamily="34" charset="0"/>
              </a:rPr>
              <a:t>“</a:t>
            </a:r>
            <a:r>
              <a:rPr lang="zh-CN" altLang="en-US" sz="1600" dirty="0">
                <a:latin typeface="Calibri" panose="020F0502020204030204" pitchFamily="34" charset="0"/>
              </a:rPr>
              <a:t>恶意</a:t>
            </a:r>
            <a:r>
              <a:rPr lang="en-US" altLang="zh-CN" sz="1600" dirty="0">
                <a:latin typeface="Calibri" panose="020F0502020204030204" pitchFamily="34" charset="0"/>
              </a:rPr>
              <a:t>”</a:t>
            </a:r>
            <a:r>
              <a:rPr lang="zh-CN" altLang="en-US" sz="1600" dirty="0">
                <a:latin typeface="Calibri" panose="020F0502020204030204" pitchFamily="34" charset="0"/>
              </a:rPr>
              <a:t>仓库</a:t>
            </a:r>
            <a:endParaRPr lang="zh-CN" altLang="en-US" sz="1600" dirty="0"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522855" y="652463"/>
            <a:ext cx="633031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p>
            <a:pPr algn="ctr" eaLnBrk="1"/>
            <a:r>
              <a:rPr lang="en-US" sz="2800">
                <a:solidFill>
                  <a:schemeClr val="accent1"/>
                </a:solidFill>
                <a:latin typeface="Calibri" panose="020F0502020204030204" pitchFamily="34" charset="0"/>
              </a:rPr>
              <a:t>git</a:t>
            </a:r>
            <a:r>
              <a:rPr lang="zh-CN" altLang="en-US" sz="2800">
                <a:solidFill>
                  <a:schemeClr val="accent1"/>
                </a:solidFill>
                <a:latin typeface="Calibri" panose="020F0502020204030204" pitchFamily="34" charset="0"/>
              </a:rPr>
              <a:t>远程代码执行漏洞（</a:t>
            </a:r>
            <a:r>
              <a:rPr lang="en-US" altLang="zh-CN" sz="2800">
                <a:solidFill>
                  <a:schemeClr val="accent1"/>
                </a:solidFill>
                <a:latin typeface="Calibri" panose="020F0502020204030204" pitchFamily="34" charset="0"/>
              </a:rPr>
              <a:t>CVE-2018-17456</a:t>
            </a:r>
            <a:r>
              <a:rPr lang="zh-CN" altLang="en-US" sz="2800">
                <a:solidFill>
                  <a:schemeClr val="accent1"/>
                </a:solidFill>
                <a:latin typeface="Calibri" panose="020F0502020204030204" pitchFamily="34" charset="0"/>
              </a:rPr>
              <a:t>）</a:t>
            </a:r>
            <a:endParaRPr lang="zh-CN" altLang="en-US" sz="280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0805" y="4283075"/>
            <a:ext cx="633222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60805" y="5132070"/>
            <a:ext cx="1607820" cy="8458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1450" y="1885028"/>
            <a:ext cx="8493125" cy="2092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eaLnBrk="1">
              <a:lnSpc>
                <a:spcPct val="15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平台：</a:t>
            </a:r>
            <a:r>
              <a:rPr lang="en-US" altLang="zh-CN" sz="1800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sz="1800" dirty="0">
                <a:latin typeface="Calibri" panose="020F0502020204030204" pitchFamily="34" charset="0"/>
              </a:rPr>
              <a:t>JDK 9+ 上运行的</a:t>
            </a:r>
            <a:r>
              <a:rPr 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以</a:t>
            </a:r>
            <a:r>
              <a:rPr dirty="0">
                <a:latin typeface="Calibri" panose="020F0502020204030204" pitchFamily="34" charset="0"/>
              </a:rPr>
              <a:t>Spring Framework </a:t>
            </a:r>
            <a:r>
              <a:rPr lang="zh-CN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dirty="0">
                <a:latin typeface="Calibri" panose="020F0502020204030204" pitchFamily="34" charset="0"/>
              </a:rPr>
              <a:t>&lt; 5.3.18</a:t>
            </a:r>
            <a:r>
              <a:rPr lang="en-US" dirty="0">
                <a:latin typeface="Calibri" panose="020F0502020204030204" pitchFamily="34" charset="0"/>
              </a:rPr>
              <a:t> /&lt; 5.2.20</a:t>
            </a:r>
            <a:r>
              <a:rPr lang="zh-CN" dirty="0">
                <a:latin typeface="Calibri" panose="020F0502020204030204" pitchFamily="34" charset="0"/>
                <a:ea typeface="宋体" panose="02010600030101010101" pitchFamily="2" charset="-122"/>
              </a:rPr>
              <a:t>）为架构的网站</a:t>
            </a:r>
            <a:endParaRPr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环境：</a:t>
            </a:r>
            <a:r>
              <a:rPr lang="en-US" altLang="zh-CN" dirty="0">
                <a:latin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</a:rPr>
              <a:t>台</a:t>
            </a:r>
            <a:r>
              <a:rPr lang="en-US" altLang="zh-CN" dirty="0">
                <a:latin typeface="Calibri" panose="020F0502020204030204" pitchFamily="34" charset="0"/>
              </a:rPr>
              <a:t>Windows</a:t>
            </a:r>
            <a:r>
              <a:rPr lang="zh-CN" altLang="en-US" dirty="0">
                <a:latin typeface="Calibri" panose="020F0502020204030204" pitchFamily="34" charset="0"/>
              </a:rPr>
              <a:t>虚拟机（攻击机），</a:t>
            </a:r>
            <a:r>
              <a:rPr lang="zh-CN" dirty="0">
                <a:latin typeface="Calibri" panose="020F0502020204030204" pitchFamily="34" charset="0"/>
                <a:ea typeface="宋体" panose="02010600030101010101" pitchFamily="2" charset="-122"/>
              </a:rPr>
              <a:t>春秋云境靶场漏洞仿真环境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>
              <a:lnSpc>
                <a:spcPct val="20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说明：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在代码中</a:t>
            </a:r>
            <a:r>
              <a:rPr dirty="0"/>
              <a:t>获取到 class对象，然后利⽤这个 class 对象构造利⽤链了</a:t>
            </a:r>
            <a:r>
              <a:rPr lang="zh-CN" dirty="0">
                <a:ea typeface="宋体" panose="02010600030101010101" pitchFamily="2" charset="-122"/>
              </a:rPr>
              <a:t>。</a:t>
            </a:r>
            <a:r>
              <a:rPr dirty="0"/>
              <a:t>⽬前⽐较简单的⽅式，就是修改Tomcat的⽇志配置，向⽇志中写⼊恶意代码。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441450" y="815658"/>
            <a:ext cx="9309099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/>
            <a:r>
              <a:rPr sz="2800" dirty="0">
                <a:solidFill>
                  <a:schemeClr val="accent1"/>
                </a:solidFill>
                <a:latin typeface="Calibri" panose="020F0502020204030204" pitchFamily="34" charset="0"/>
              </a:rPr>
              <a:t>Spring Framework远程代码执行漏洞(CVE-2022-22965)</a:t>
            </a:r>
            <a:endParaRPr sz="28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41450" y="652463"/>
            <a:ext cx="9309099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/>
            <a:r>
              <a:rPr sz="2800" dirty="0">
                <a:solidFill>
                  <a:schemeClr val="accent1"/>
                </a:solidFill>
                <a:latin typeface="Calibri" panose="020F0502020204030204" pitchFamily="34" charset="0"/>
                <a:sym typeface="+mn-ea"/>
              </a:rPr>
              <a:t>Spring Framework远程代码执行漏洞(CVE-2022-22965)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570" y="1514475"/>
            <a:ext cx="4885055" cy="42030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eaLnBrk="1">
              <a:lnSpc>
                <a:spcPct val="15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漏洞测试步骤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None/>
            </a:pPr>
            <a:r>
              <a:rPr lang="en-US" altLang="zh-CN" sz="1600" dirty="0">
                <a:latin typeface="Calibri" panose="020F0502020204030204" pitchFamily="34" charset="0"/>
              </a:rPr>
              <a:t>1.</a:t>
            </a:r>
            <a:r>
              <a:rPr lang="zh-CN" altLang="en-US" sz="1600" dirty="0">
                <a:latin typeface="Calibri" panose="020F0502020204030204" pitchFamily="34" charset="0"/>
              </a:rPr>
              <a:t>漏洞复现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拦截靶机数据包，进行修改。</a:t>
            </a:r>
            <a:endParaRPr lang="zh-CN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1600"/>
              <a:t>提交数据包，写jsp文件：（在实际利用中，这一步是更改 Apache Tomcat 中的日志记录配置并将日志写入 JSP 文件）</a:t>
            </a:r>
            <a:endParaRPr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Calibri" panose="020F0502020204030204" pitchFamily="34" charset="0"/>
              </a:rPr>
              <a:t>访问刚才的 JSP webshell，并执行任意命令：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None/>
            </a:pPr>
            <a:endParaRPr lang="en-US" altLang="zh-CN" sz="1600" dirty="0">
              <a:latin typeface="Calibri" panose="020F0502020204030204" pitchFamily="34" charset="0"/>
            </a:endParaRPr>
          </a:p>
        </p:txBody>
      </p:sp>
      <p:pic>
        <p:nvPicPr>
          <p:cNvPr id="4" name="图片 4" descr="6a121c5145690984446e49be799eb1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71870" y="1514475"/>
            <a:ext cx="4638040" cy="2423795"/>
          </a:xfrm>
          <a:prstGeom prst="rect">
            <a:avLst/>
          </a:prstGeom>
        </p:spPr>
      </p:pic>
      <p:pic>
        <p:nvPicPr>
          <p:cNvPr id="5" name="图片 6" descr="720a07def948554c30c364d223d50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71870" y="4222115"/>
            <a:ext cx="4633595" cy="21012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41450" y="652463"/>
            <a:ext cx="9309099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/>
            <a:r>
              <a:rPr sz="2800" dirty="0">
                <a:solidFill>
                  <a:schemeClr val="accent1"/>
                </a:solidFill>
                <a:latin typeface="Calibri" panose="020F0502020204030204" pitchFamily="34" charset="0"/>
                <a:sym typeface="+mn-ea"/>
              </a:rPr>
              <a:t>Spring Framework远程代码执行漏洞(CVE-2022-22965)</a:t>
            </a:r>
            <a:endParaRPr lang="zh-CN" altLang="en-US" sz="28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091" y="1514237"/>
            <a:ext cx="4086327" cy="2677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eaLnBrk="1">
              <a:lnSpc>
                <a:spcPct val="150000"/>
              </a:lnSpc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漏洞测试步骤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marL="285750" indent="-285750" ea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Calibri" panose="020F0502020204030204" pitchFamily="34" charset="0"/>
              </a:rPr>
              <a:t>利用刚刚写入的用户名密码，获取网站目录下的文件：</a:t>
            </a:r>
            <a:endParaRPr lang="zh-CN" altLang="en-US" sz="1600" dirty="0">
              <a:latin typeface="Calibri" panose="020F0502020204030204" pitchFamily="34" charset="0"/>
            </a:endParaRPr>
          </a:p>
          <a:p>
            <a:pPr marL="285750" indent="-285750" eaLnBrk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Calibri" panose="020F0502020204030204" pitchFamily="34" charset="0"/>
            </a:endParaRPr>
          </a:p>
          <a:p>
            <a:pPr marL="285750" indent="-285750" eaLnBrk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Calibri" panose="020F0502020204030204" pitchFamily="34" charset="0"/>
            </a:endParaRPr>
          </a:p>
          <a:p>
            <a:pPr marL="285750" indent="-285750" eaLnBrk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Calibri" panose="020F0502020204030204" pitchFamily="34" charset="0"/>
            </a:endParaRPr>
          </a:p>
          <a:p>
            <a:pPr marL="285750" indent="-285750" ea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Calibri" panose="020F0502020204030204" pitchFamily="34" charset="0"/>
              </a:rPr>
              <a:t>测试</a:t>
            </a:r>
            <a:r>
              <a:rPr lang="en-US" altLang="zh-CN" sz="1600" dirty="0">
                <a:latin typeface="Calibri" panose="020F0502020204030204" pitchFamily="34" charset="0"/>
              </a:rPr>
              <a:t>poc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</a:rPr>
              <a:t>如右图：</a:t>
            </a:r>
            <a:endParaRPr lang="zh-CN" altLang="en-US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7" descr="cb21181a366c6e323e786c0171f150a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84545" y="1345565"/>
            <a:ext cx="4839335" cy="254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65215" y="3429000"/>
            <a:ext cx="4935220" cy="25355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350c6168-a93a-4251-aa65-bda227c2459e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COMMONDATA" val="eyJoZGlkIjoiZjQ0MTdmYTY2NGExYmRlNmIzN2E1ZTEyZDIxYTNmMDYifQ=="/>
  <p:tag name="KSO_WPP_MARK_KEY" val="2c1f32a9-27d6-4619-b55f-e3ca44ca57b3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4382</Words>
  <Application>WPS 演示</Application>
  <PresentationFormat>宽屏</PresentationFormat>
  <Paragraphs>199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Arial</vt:lpstr>
      <vt:lpstr>微软雅黑</vt:lpstr>
      <vt:lpstr>黑体</vt:lpstr>
      <vt:lpstr>楷体</vt:lpstr>
      <vt:lpstr>Calibri</vt:lpstr>
      <vt:lpstr>Arial Unicode MS</vt:lpstr>
      <vt:lpstr>Times New Roman</vt:lpstr>
      <vt:lpstr>Helvetica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微信用户</cp:lastModifiedBy>
  <cp:revision>85</cp:revision>
  <dcterms:created xsi:type="dcterms:W3CDTF">2022-07-16T14:02:00Z</dcterms:created>
  <dcterms:modified xsi:type="dcterms:W3CDTF">2023-07-21T01:47:46Z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4F527A5A5BED4BF3BD5D6377EE3FC627_13</vt:lpwstr>
  </property>
  <property fmtid="{D5CDD505-2E9C-101B-9397-08002B2CF9AE}" pid="3" name="KSOProductBuildVer">
    <vt:lpwstr>2052-12.1.0.15120</vt:lpwstr>
  </property>
</Properties>
</file>