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329" r:id="rId4"/>
    <p:sldId id="323" r:id="rId5"/>
    <p:sldId id="324" r:id="rId6"/>
    <p:sldId id="326" r:id="rId7"/>
    <p:sldId id="325" r:id="rId8"/>
    <p:sldId id="327" r:id="rId9"/>
    <p:sldId id="328" r:id="rId10"/>
    <p:sldId id="289" r:id="rId11"/>
    <p:sldId id="263" r:id="rId12"/>
    <p:sldId id="281" r:id="rId13"/>
    <p:sldId id="260" r:id="rId14"/>
    <p:sldId id="321" r:id="rId15"/>
    <p:sldId id="268" r:id="rId16"/>
    <p:sldId id="270" r:id="rId17"/>
    <p:sldId id="318" r:id="rId18"/>
    <p:sldId id="319" r:id="rId19"/>
    <p:sldId id="320" r:id="rId20"/>
    <p:sldId id="282" r:id="rId21"/>
    <p:sldId id="322"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FF"/>
    <a:srgbClr val="AAC1F4"/>
    <a:srgbClr val="806CE8"/>
    <a:srgbClr val="5B319A"/>
    <a:srgbClr val="7E6A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1896A-75CA-4266-8CB1-F1F2DF93ED32}" v="4" dt="2023-11-17T02:12:08.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showGuides="1">
      <p:cViewPr varScale="1">
        <p:scale>
          <a:sx n="106" d="100"/>
          <a:sy n="106" d="100"/>
        </p:scale>
        <p:origin x="108" y="464"/>
      </p:cViewPr>
      <p:guideLst>
        <p:guide orient="horz" pos="2160"/>
        <p:guide pos="381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6B64D-1AD3-4A96-B43C-E45EC189C6F0}" type="datetimeFigureOut">
              <a:rPr lang="zh-CN" altLang="en-US" smtClean="0"/>
              <a:t>2023/11/17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4B52E-BEE2-49A1-9220-8888B34B4907}" type="slidenum">
              <a:rPr lang="zh-CN" altLang="en-US" smtClean="0"/>
              <a:t>‹#›</a:t>
            </a:fld>
            <a:endParaRPr lang="zh-CN" altLang="en-US"/>
          </a:p>
        </p:txBody>
      </p:sp>
    </p:spTree>
    <p:extLst>
      <p:ext uri="{BB962C8B-B14F-4D97-AF65-F5344CB8AC3E}">
        <p14:creationId xmlns:p14="http://schemas.microsoft.com/office/powerpoint/2010/main" val="279800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a:t>
            </a:fld>
            <a:endParaRPr lang="zh-CN" altLang="en-US"/>
          </a:p>
        </p:txBody>
      </p:sp>
    </p:spTree>
    <p:extLst>
      <p:ext uri="{BB962C8B-B14F-4D97-AF65-F5344CB8AC3E}">
        <p14:creationId xmlns:p14="http://schemas.microsoft.com/office/powerpoint/2010/main" val="909987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10</a:t>
            </a:fld>
            <a:endParaRPr lang="zh-CN" altLang="en-US"/>
          </a:p>
        </p:txBody>
      </p:sp>
    </p:spTree>
    <p:extLst>
      <p:ext uri="{BB962C8B-B14F-4D97-AF65-F5344CB8AC3E}">
        <p14:creationId xmlns:p14="http://schemas.microsoft.com/office/powerpoint/2010/main" val="3745383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11</a:t>
            </a:fld>
            <a:endParaRPr lang="zh-CN" altLang="en-US"/>
          </a:p>
        </p:txBody>
      </p:sp>
    </p:spTree>
    <p:extLst>
      <p:ext uri="{BB962C8B-B14F-4D97-AF65-F5344CB8AC3E}">
        <p14:creationId xmlns:p14="http://schemas.microsoft.com/office/powerpoint/2010/main" val="3679597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12</a:t>
            </a:fld>
            <a:endParaRPr lang="zh-CN" altLang="en-US"/>
          </a:p>
        </p:txBody>
      </p:sp>
    </p:spTree>
    <p:extLst>
      <p:ext uri="{BB962C8B-B14F-4D97-AF65-F5344CB8AC3E}">
        <p14:creationId xmlns:p14="http://schemas.microsoft.com/office/powerpoint/2010/main" val="172466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13</a:t>
            </a:fld>
            <a:endParaRPr lang="zh-CN" altLang="en-US"/>
          </a:p>
        </p:txBody>
      </p:sp>
    </p:spTree>
    <p:extLst>
      <p:ext uri="{BB962C8B-B14F-4D97-AF65-F5344CB8AC3E}">
        <p14:creationId xmlns:p14="http://schemas.microsoft.com/office/powerpoint/2010/main" val="620057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14</a:t>
            </a:fld>
            <a:endParaRPr lang="zh-CN" altLang="en-US"/>
          </a:p>
        </p:txBody>
      </p:sp>
    </p:spTree>
    <p:extLst>
      <p:ext uri="{BB962C8B-B14F-4D97-AF65-F5344CB8AC3E}">
        <p14:creationId xmlns:p14="http://schemas.microsoft.com/office/powerpoint/2010/main" val="2521455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15</a:t>
            </a:fld>
            <a:endParaRPr lang="zh-CN" altLang="en-US"/>
          </a:p>
        </p:txBody>
      </p:sp>
    </p:spTree>
    <p:extLst>
      <p:ext uri="{BB962C8B-B14F-4D97-AF65-F5344CB8AC3E}">
        <p14:creationId xmlns:p14="http://schemas.microsoft.com/office/powerpoint/2010/main" val="2568609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16</a:t>
            </a:fld>
            <a:endParaRPr lang="zh-CN" altLang="en-US"/>
          </a:p>
        </p:txBody>
      </p:sp>
    </p:spTree>
    <p:extLst>
      <p:ext uri="{BB962C8B-B14F-4D97-AF65-F5344CB8AC3E}">
        <p14:creationId xmlns:p14="http://schemas.microsoft.com/office/powerpoint/2010/main" val="1947986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17</a:t>
            </a:fld>
            <a:endParaRPr lang="zh-CN" altLang="en-US"/>
          </a:p>
        </p:txBody>
      </p:sp>
    </p:spTree>
    <p:extLst>
      <p:ext uri="{BB962C8B-B14F-4D97-AF65-F5344CB8AC3E}">
        <p14:creationId xmlns:p14="http://schemas.microsoft.com/office/powerpoint/2010/main" val="301188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18</a:t>
            </a:fld>
            <a:endParaRPr lang="zh-CN" altLang="en-US"/>
          </a:p>
        </p:txBody>
      </p:sp>
    </p:spTree>
    <p:extLst>
      <p:ext uri="{BB962C8B-B14F-4D97-AF65-F5344CB8AC3E}">
        <p14:creationId xmlns:p14="http://schemas.microsoft.com/office/powerpoint/2010/main" val="3889969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19</a:t>
            </a:fld>
            <a:endParaRPr lang="zh-CN" altLang="en-US"/>
          </a:p>
        </p:txBody>
      </p:sp>
    </p:spTree>
    <p:extLst>
      <p:ext uri="{BB962C8B-B14F-4D97-AF65-F5344CB8AC3E}">
        <p14:creationId xmlns:p14="http://schemas.microsoft.com/office/powerpoint/2010/main" val="1586476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2</a:t>
            </a:fld>
            <a:endParaRPr lang="zh-CN" altLang="en-US"/>
          </a:p>
        </p:txBody>
      </p:sp>
    </p:spTree>
    <p:extLst>
      <p:ext uri="{BB962C8B-B14F-4D97-AF65-F5344CB8AC3E}">
        <p14:creationId xmlns:p14="http://schemas.microsoft.com/office/powerpoint/2010/main" val="962497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20</a:t>
            </a:fld>
            <a:endParaRPr lang="zh-CN" altLang="en-US"/>
          </a:p>
        </p:txBody>
      </p:sp>
    </p:spTree>
    <p:extLst>
      <p:ext uri="{BB962C8B-B14F-4D97-AF65-F5344CB8AC3E}">
        <p14:creationId xmlns:p14="http://schemas.microsoft.com/office/powerpoint/2010/main" val="1378436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21</a:t>
            </a:fld>
            <a:endParaRPr lang="zh-CN" altLang="en-US"/>
          </a:p>
        </p:txBody>
      </p:sp>
    </p:spTree>
    <p:extLst>
      <p:ext uri="{BB962C8B-B14F-4D97-AF65-F5344CB8AC3E}">
        <p14:creationId xmlns:p14="http://schemas.microsoft.com/office/powerpoint/2010/main" val="109709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4B52E-BEE2-49A1-9220-8888B34B490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1150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4</a:t>
            </a:fld>
            <a:endParaRPr lang="zh-CN" altLang="en-US"/>
          </a:p>
        </p:txBody>
      </p:sp>
    </p:spTree>
    <p:extLst>
      <p:ext uri="{BB962C8B-B14F-4D97-AF65-F5344CB8AC3E}">
        <p14:creationId xmlns:p14="http://schemas.microsoft.com/office/powerpoint/2010/main" val="8603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5</a:t>
            </a:fld>
            <a:endParaRPr lang="zh-CN" altLang="en-US"/>
          </a:p>
        </p:txBody>
      </p:sp>
    </p:spTree>
    <p:extLst>
      <p:ext uri="{BB962C8B-B14F-4D97-AF65-F5344CB8AC3E}">
        <p14:creationId xmlns:p14="http://schemas.microsoft.com/office/powerpoint/2010/main" val="237864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6</a:t>
            </a:fld>
            <a:endParaRPr lang="zh-CN" altLang="en-US"/>
          </a:p>
        </p:txBody>
      </p:sp>
    </p:spTree>
    <p:extLst>
      <p:ext uri="{BB962C8B-B14F-4D97-AF65-F5344CB8AC3E}">
        <p14:creationId xmlns:p14="http://schemas.microsoft.com/office/powerpoint/2010/main" val="539124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7</a:t>
            </a:fld>
            <a:endParaRPr lang="zh-CN" altLang="en-US"/>
          </a:p>
        </p:txBody>
      </p:sp>
    </p:spTree>
    <p:extLst>
      <p:ext uri="{BB962C8B-B14F-4D97-AF65-F5344CB8AC3E}">
        <p14:creationId xmlns:p14="http://schemas.microsoft.com/office/powerpoint/2010/main" val="278449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8</a:t>
            </a:fld>
            <a:endParaRPr lang="zh-CN" altLang="en-US"/>
          </a:p>
        </p:txBody>
      </p:sp>
    </p:spTree>
    <p:extLst>
      <p:ext uri="{BB962C8B-B14F-4D97-AF65-F5344CB8AC3E}">
        <p14:creationId xmlns:p14="http://schemas.microsoft.com/office/powerpoint/2010/main" val="286950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9</a:t>
            </a:fld>
            <a:endParaRPr lang="zh-CN" altLang="en-US"/>
          </a:p>
        </p:txBody>
      </p:sp>
    </p:spTree>
    <p:extLst>
      <p:ext uri="{BB962C8B-B14F-4D97-AF65-F5344CB8AC3E}">
        <p14:creationId xmlns:p14="http://schemas.microsoft.com/office/powerpoint/2010/main" val="1406977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F29A023-DE21-4C96-AE1D-85185D737702}"/>
              </a:ext>
            </a:extLst>
          </p:cNvPr>
          <p:cNvPicPr>
            <a:picLocks noChangeAspect="1"/>
          </p:cNvPicPr>
          <p:nvPr userDrawn="1"/>
        </p:nvPicPr>
        <p:blipFill rotWithShape="1">
          <a:blip r:embed="rId2"/>
          <a:srcRect t="2657" b="2657"/>
          <a:stretch/>
        </p:blipFill>
        <p:spPr>
          <a:xfrm>
            <a:off x="773756" y="-1"/>
            <a:ext cx="11025661" cy="6858001"/>
          </a:xfrm>
          <a:prstGeom prst="rect">
            <a:avLst/>
          </a:prstGeom>
        </p:spPr>
      </p:pic>
    </p:spTree>
    <p:extLst>
      <p:ext uri="{BB962C8B-B14F-4D97-AF65-F5344CB8AC3E}">
        <p14:creationId xmlns:p14="http://schemas.microsoft.com/office/powerpoint/2010/main" val="94162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0AE3D-0B43-43A9-BFA6-E5F7ECE0C6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646380-DA7A-48CF-9103-B95CEDD5D53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0566FC-2DDA-4509-B1ED-5E2D1091434A}"/>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46DF5000-2601-4537-BD87-D4CC24F7F0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BD974-5D53-471A-A6CD-1455A8B9AA24}"/>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943123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87F4AC-BBA0-4E9F-8500-DFD268375B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3EA0BB-A025-4F5A-9FAD-0341EF371C6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15E92-3C79-4EFE-939D-D31AC5F0384A}"/>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72DF3B1F-E3C4-4C51-9DED-608EB4AE53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2E0B05-4E74-4569-9CCE-10CD535CF8D0}"/>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738531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12723F-7285-4FB9-A41A-35CBAA885C8A}"/>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8821595E-0FF7-4460-85A7-AA5AF0693D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A2E2ED-8061-4C96-9C4C-53D9645060D7}"/>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pic>
        <p:nvPicPr>
          <p:cNvPr id="7" name="图片 6">
            <a:extLst>
              <a:ext uri="{FF2B5EF4-FFF2-40B4-BE49-F238E27FC236}">
                <a16:creationId xmlns:a16="http://schemas.microsoft.com/office/drawing/2014/main" id="{79068494-F128-49CF-AA8C-7B25BB2305F2}"/>
              </a:ext>
            </a:extLst>
          </p:cNvPr>
          <p:cNvPicPr>
            <a:picLocks noChangeAspect="1"/>
          </p:cNvPicPr>
          <p:nvPr userDrawn="1"/>
        </p:nvPicPr>
        <p:blipFill rotWithShape="1">
          <a:blip r:embed="rId2"/>
          <a:srcRect l="1575" r="1016" b="56451"/>
          <a:stretch/>
        </p:blipFill>
        <p:spPr>
          <a:xfrm>
            <a:off x="1" y="4831558"/>
            <a:ext cx="6898234" cy="2026442"/>
          </a:xfrm>
          <a:prstGeom prst="rect">
            <a:avLst/>
          </a:prstGeom>
        </p:spPr>
      </p:pic>
      <p:pic>
        <p:nvPicPr>
          <p:cNvPr id="8" name="图片 7">
            <a:extLst>
              <a:ext uri="{FF2B5EF4-FFF2-40B4-BE49-F238E27FC236}">
                <a16:creationId xmlns:a16="http://schemas.microsoft.com/office/drawing/2014/main" id="{04CC31BB-A94C-4B76-8B26-6B82AE59E0E8}"/>
              </a:ext>
            </a:extLst>
          </p:cNvPr>
          <p:cNvPicPr>
            <a:picLocks noChangeAspect="1"/>
          </p:cNvPicPr>
          <p:nvPr userDrawn="1"/>
        </p:nvPicPr>
        <p:blipFill rotWithShape="1">
          <a:blip r:embed="rId2"/>
          <a:srcRect l="6288" r="74" b="55146"/>
          <a:stretch/>
        </p:blipFill>
        <p:spPr>
          <a:xfrm rot="10800000">
            <a:off x="5976518" y="-1"/>
            <a:ext cx="6215482" cy="1956301"/>
          </a:xfrm>
          <a:prstGeom prst="rect">
            <a:avLst/>
          </a:prstGeom>
        </p:spPr>
      </p:pic>
    </p:spTree>
    <p:extLst>
      <p:ext uri="{BB962C8B-B14F-4D97-AF65-F5344CB8AC3E}">
        <p14:creationId xmlns:p14="http://schemas.microsoft.com/office/powerpoint/2010/main" val="2272575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843D7-5E73-41F5-97F5-5CAF6F9A33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6F89B1-6610-4A01-837A-98EE5131E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717A1C7-BA80-4376-BC26-17B38CEE5B22}"/>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9B777870-8CD0-4D91-981D-CEFFB08203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7D7D23-4F5F-44E5-BF16-6E1786B66ADF}"/>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1197155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206DD-FCBE-4ED3-AF68-F388D86A45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F0FCBE-AE0D-439F-85C4-AC8B3FF8B82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4703685-9E70-4F7B-B848-658479EFA1B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A667F36-A22F-48CA-BCC0-766B50BA1650}"/>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6" name="页脚占位符 5">
            <a:extLst>
              <a:ext uri="{FF2B5EF4-FFF2-40B4-BE49-F238E27FC236}">
                <a16:creationId xmlns:a16="http://schemas.microsoft.com/office/drawing/2014/main" id="{3A2EBEB7-7C39-4F75-AC3C-581A08521C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2BD019-76D0-4FEF-BCAD-0A1D256D8FBD}"/>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455597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5BC03-E49D-4520-B7D5-22A18836F6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82EF6A-6FF5-4C78-BF5A-40844A781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8BBE662-D9F0-4795-8AD1-8A59AF1F990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F53417A-F45B-4855-80CB-2EC2606FE3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D76DF-3811-402D-B564-5F01FB9EC4E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B13D234-D71F-4D50-9131-8EB967430578}"/>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8" name="页脚占位符 7">
            <a:extLst>
              <a:ext uri="{FF2B5EF4-FFF2-40B4-BE49-F238E27FC236}">
                <a16:creationId xmlns:a16="http://schemas.microsoft.com/office/drawing/2014/main" id="{A7409F61-DC98-4252-B4C4-6E8EB7A61E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C4ED5C-E6E7-4B2F-BA5C-63B5C64B7191}"/>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2797339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041E8-069C-45CB-A47F-1EE227F79D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9A648B-FC63-4E19-85B9-F664271AD8EE}"/>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4" name="页脚占位符 3">
            <a:extLst>
              <a:ext uri="{FF2B5EF4-FFF2-40B4-BE49-F238E27FC236}">
                <a16:creationId xmlns:a16="http://schemas.microsoft.com/office/drawing/2014/main" id="{53C4FBDF-7606-49AB-A48F-7EE53B86E1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79C5EFD-CAB3-4BA5-B1A2-427C0DAA074E}"/>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2464463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22834E-BAC8-4B88-A682-46307AA0CF7A}"/>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3" name="页脚占位符 2">
            <a:extLst>
              <a:ext uri="{FF2B5EF4-FFF2-40B4-BE49-F238E27FC236}">
                <a16:creationId xmlns:a16="http://schemas.microsoft.com/office/drawing/2014/main" id="{3C9248EC-A4CB-48D8-B60C-B365FD203F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43B7FB3-62B0-48D2-A734-E83CEB855C0E}"/>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502662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2C6F1-3AC4-4012-A1C4-B398B0DE7C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ED77D0C-A3FF-4DEF-A004-898A8D8FE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C2BC6B7-2C78-4D42-ACC9-ABEC8819C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96BC467-4A21-479C-84F7-F5F282336380}"/>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6" name="页脚占位符 5">
            <a:extLst>
              <a:ext uri="{FF2B5EF4-FFF2-40B4-BE49-F238E27FC236}">
                <a16:creationId xmlns:a16="http://schemas.microsoft.com/office/drawing/2014/main" id="{77A0ADE7-93AC-4B2B-BF83-1B31F3BE97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4BF3C0-FE0F-4A93-B1DC-7592697BE01B}"/>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395408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7019A-A125-4FDA-8DAD-DC6A2677B9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8D4054-A524-4F89-A8A6-B1D9027B6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2E9511-02AF-4008-A039-A8BFD3B4D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094BF9F-01C1-499A-A2CC-3FB70FAE2005}"/>
              </a:ext>
            </a:extLst>
          </p:cNvPr>
          <p:cNvSpPr>
            <a:spLocks noGrp="1"/>
          </p:cNvSpPr>
          <p:nvPr>
            <p:ph type="dt" sz="half" idx="10"/>
          </p:nvPr>
        </p:nvSpPr>
        <p:spPr/>
        <p:txBody>
          <a:bodyPr/>
          <a:lstStyle/>
          <a:p>
            <a:fld id="{93146D5A-B902-4A71-AA06-ACA1E9D09315}" type="datetimeFigureOut">
              <a:rPr lang="zh-CN" altLang="en-US" smtClean="0"/>
              <a:t>2023/11/17</a:t>
            </a:fld>
            <a:endParaRPr lang="zh-CN" altLang="en-US"/>
          </a:p>
        </p:txBody>
      </p:sp>
      <p:sp>
        <p:nvSpPr>
          <p:cNvPr id="6" name="页脚占位符 5">
            <a:extLst>
              <a:ext uri="{FF2B5EF4-FFF2-40B4-BE49-F238E27FC236}">
                <a16:creationId xmlns:a16="http://schemas.microsoft.com/office/drawing/2014/main" id="{C2A61B10-AD3C-41A9-A2AB-E466DEDE61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94CC90-F9DD-40C7-934C-896F4B3840D4}"/>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57259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C1F4"/>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C74B9E-BE73-4A42-96D4-0C9118D7A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2EA8D8-6AD7-46D8-BDA6-F4C2CCA0B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0C44CA-02AD-4AF6-9C96-EED5E87AA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46D5A-B902-4A71-AA06-ACA1E9D09315}"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97C57004-C962-4946-ADF1-21BAE67F8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66480A-4BEB-4867-888B-7FE3746213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1449369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E73623F-FF3A-4B6F-B8FF-954A43D811F8}"/>
              </a:ext>
            </a:extLst>
          </p:cNvPr>
          <p:cNvSpPr/>
          <p:nvPr/>
        </p:nvSpPr>
        <p:spPr>
          <a:xfrm>
            <a:off x="2370757" y="3338465"/>
            <a:ext cx="7814392" cy="1015663"/>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400" normalizeH="0" baseline="0" noProof="0" dirty="0">
                <a:ln>
                  <a:noFill/>
                </a:ln>
                <a:solidFill>
                  <a:schemeClr val="bg1"/>
                </a:solidFill>
                <a:effectLst>
                  <a:outerShdw blurRad="38100" dist="38100" dir="2700000" algn="tl">
                    <a:srgbClr val="000000">
                      <a:alpha val="43137"/>
                    </a:srgbClr>
                  </a:outerShdw>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汇编代码分享</a:t>
            </a:r>
          </a:p>
        </p:txBody>
      </p:sp>
      <p:pic>
        <p:nvPicPr>
          <p:cNvPr id="2" name="图片 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13291" y="2078750"/>
            <a:ext cx="1093694" cy="1086852"/>
          </a:xfrm>
          <a:prstGeom prst="rect">
            <a:avLst/>
          </a:prstGeom>
        </p:spPr>
      </p:pic>
      <p:sp>
        <p:nvSpPr>
          <p:cNvPr id="4" name="文本框 3">
            <a:extLst>
              <a:ext uri="{FF2B5EF4-FFF2-40B4-BE49-F238E27FC236}">
                <a16:creationId xmlns:a16="http://schemas.microsoft.com/office/drawing/2014/main" id="{464AD767-59E7-07B1-E1F9-17A55EB4043E}"/>
              </a:ext>
            </a:extLst>
          </p:cNvPr>
          <p:cNvSpPr txBox="1"/>
          <p:nvPr/>
        </p:nvSpPr>
        <p:spPr>
          <a:xfrm>
            <a:off x="6781800" y="4354128"/>
            <a:ext cx="2343150" cy="369332"/>
          </a:xfrm>
          <a:prstGeom prst="rect">
            <a:avLst/>
          </a:prstGeom>
          <a:noFill/>
        </p:spPr>
        <p:txBody>
          <a:bodyPr wrap="square" rtlCol="0">
            <a:spAutoFit/>
          </a:bodyPr>
          <a:lstStyle/>
          <a:p>
            <a:r>
              <a:rPr lang="en-US" altLang="zh-CN" b="1" dirty="0">
                <a:solidFill>
                  <a:schemeClr val="bg1"/>
                </a:solidFill>
              </a:rPr>
              <a:t>---lab3_bubblesort </a:t>
            </a:r>
            <a:endParaRPr lang="zh-CN" altLang="en-US" b="1" dirty="0">
              <a:solidFill>
                <a:schemeClr val="bg1"/>
              </a:solidFill>
            </a:endParaRPr>
          </a:p>
        </p:txBody>
      </p:sp>
      <p:sp>
        <p:nvSpPr>
          <p:cNvPr id="6" name="文本框 5">
            <a:extLst>
              <a:ext uri="{FF2B5EF4-FFF2-40B4-BE49-F238E27FC236}">
                <a16:creationId xmlns:a16="http://schemas.microsoft.com/office/drawing/2014/main" id="{0D63CE8C-5E6E-F2C3-6519-97BCB0F9C6F9}"/>
              </a:ext>
            </a:extLst>
          </p:cNvPr>
          <p:cNvSpPr txBox="1"/>
          <p:nvPr/>
        </p:nvSpPr>
        <p:spPr>
          <a:xfrm>
            <a:off x="2438400" y="4723460"/>
            <a:ext cx="3371850" cy="369332"/>
          </a:xfrm>
          <a:prstGeom prst="rect">
            <a:avLst/>
          </a:prstGeom>
          <a:noFill/>
        </p:spPr>
        <p:txBody>
          <a:bodyPr wrap="square" rtlCol="0">
            <a:spAutoFit/>
          </a:bodyPr>
          <a:lstStyle/>
          <a:p>
            <a:r>
              <a:rPr lang="zh-CN" altLang="en-US" b="1" dirty="0">
                <a:solidFill>
                  <a:schemeClr val="bg1"/>
                </a:solidFill>
              </a:rPr>
              <a:t>姜鑫   胡博浩 宋宣昊</a:t>
            </a:r>
          </a:p>
        </p:txBody>
      </p:sp>
    </p:spTree>
    <p:extLst>
      <p:ext uri="{BB962C8B-B14F-4D97-AF65-F5344CB8AC3E}">
        <p14:creationId xmlns:p14="http://schemas.microsoft.com/office/powerpoint/2010/main" val="3311172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89D0CC33-4881-434E-AD0C-B2CFD29A8CBD}"/>
              </a:ext>
            </a:extLst>
          </p:cNvPr>
          <p:cNvPicPr>
            <a:picLocks noChangeAspect="1"/>
          </p:cNvPicPr>
          <p:nvPr/>
        </p:nvPicPr>
        <p:blipFill rotWithShape="1">
          <a:blip r:embed="rId3"/>
          <a:srcRect l="1575" r="74" b="48469"/>
          <a:stretch/>
        </p:blipFill>
        <p:spPr>
          <a:xfrm rot="10800000">
            <a:off x="4481094" y="0"/>
            <a:ext cx="7710906" cy="2654657"/>
          </a:xfrm>
          <a:prstGeom prst="rect">
            <a:avLst/>
          </a:prstGeom>
        </p:spPr>
      </p:pic>
      <p:pic>
        <p:nvPicPr>
          <p:cNvPr id="19" name="图片 18">
            <a:extLst>
              <a:ext uri="{FF2B5EF4-FFF2-40B4-BE49-F238E27FC236}">
                <a16:creationId xmlns:a16="http://schemas.microsoft.com/office/drawing/2014/main" id="{2613AE88-947B-43DB-A5B8-D9FC49449D3C}"/>
              </a:ext>
            </a:extLst>
          </p:cNvPr>
          <p:cNvPicPr>
            <a:picLocks noChangeAspect="1"/>
          </p:cNvPicPr>
          <p:nvPr/>
        </p:nvPicPr>
        <p:blipFill rotWithShape="1">
          <a:blip r:embed="rId3"/>
          <a:srcRect l="1575" r="74" b="48469"/>
          <a:stretch/>
        </p:blipFill>
        <p:spPr>
          <a:xfrm>
            <a:off x="0" y="4203343"/>
            <a:ext cx="7710906" cy="2654657"/>
          </a:xfrm>
          <a:prstGeom prst="rect">
            <a:avLst/>
          </a:prstGeom>
        </p:spPr>
      </p:pic>
      <p:grpSp>
        <p:nvGrpSpPr>
          <p:cNvPr id="2" name="组合 1">
            <a:extLst>
              <a:ext uri="{FF2B5EF4-FFF2-40B4-BE49-F238E27FC236}">
                <a16:creationId xmlns:a16="http://schemas.microsoft.com/office/drawing/2014/main" id="{B4237AD9-584E-47EE-B54D-56F47A6E0961}"/>
              </a:ext>
            </a:extLst>
          </p:cNvPr>
          <p:cNvGrpSpPr/>
          <p:nvPr/>
        </p:nvGrpSpPr>
        <p:grpSpPr>
          <a:xfrm>
            <a:off x="3631095" y="964095"/>
            <a:ext cx="4929809" cy="4929809"/>
            <a:chOff x="3631095" y="964095"/>
            <a:chExt cx="4929809" cy="4929809"/>
          </a:xfrm>
        </p:grpSpPr>
        <p:sp>
          <p:nvSpPr>
            <p:cNvPr id="9" name="椭圆 8">
              <a:extLst>
                <a:ext uri="{FF2B5EF4-FFF2-40B4-BE49-F238E27FC236}">
                  <a16:creationId xmlns:a16="http://schemas.microsoft.com/office/drawing/2014/main" id="{EE547660-4F42-4925-841E-A7C82C1672F7}"/>
                </a:ext>
              </a:extLst>
            </p:cNvPr>
            <p:cNvSpPr/>
            <p:nvPr/>
          </p:nvSpPr>
          <p:spPr>
            <a:xfrm>
              <a:off x="3631095" y="964095"/>
              <a:ext cx="4929809" cy="4929809"/>
            </a:xfrm>
            <a:prstGeom prst="ellipse">
              <a:avLst/>
            </a:prstGeom>
            <a:solidFill>
              <a:srgbClr val="806CE8"/>
            </a:solidFill>
            <a:ln w="38100">
              <a:solidFill>
                <a:srgbClr val="5B319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 name="椭圆 9">
              <a:extLst>
                <a:ext uri="{FF2B5EF4-FFF2-40B4-BE49-F238E27FC236}">
                  <a16:creationId xmlns:a16="http://schemas.microsoft.com/office/drawing/2014/main" id="{7C513B93-3E5B-4ACB-894E-F1760242ED17}"/>
                </a:ext>
              </a:extLst>
            </p:cNvPr>
            <p:cNvSpPr/>
            <p:nvPr/>
          </p:nvSpPr>
          <p:spPr>
            <a:xfrm>
              <a:off x="3800059" y="1094960"/>
              <a:ext cx="4591879" cy="4668078"/>
            </a:xfrm>
            <a:prstGeom prst="ellipse">
              <a:avLst/>
            </a:prstGeom>
            <a:solidFill>
              <a:srgbClr val="9FB0FF"/>
            </a:solidFill>
            <a:ln w="28575">
              <a:solidFill>
                <a:srgbClr val="9FB0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 name="矩形 10">
              <a:extLst>
                <a:ext uri="{FF2B5EF4-FFF2-40B4-BE49-F238E27FC236}">
                  <a16:creationId xmlns:a16="http://schemas.microsoft.com/office/drawing/2014/main" id="{E61C8365-432C-49BC-B6BD-27CC67809D89}"/>
                </a:ext>
              </a:extLst>
            </p:cNvPr>
            <p:cNvSpPr/>
            <p:nvPr/>
          </p:nvSpPr>
          <p:spPr>
            <a:xfrm>
              <a:off x="4090912" y="2329214"/>
              <a:ext cx="3923575" cy="1015663"/>
            </a:xfrm>
            <a:prstGeom prst="rect">
              <a:avLst/>
            </a:prstGeom>
          </p:spPr>
          <p:txBody>
            <a:bodyPr wrap="none">
              <a:spAutoFit/>
            </a:bodyPr>
            <a:lstStyle/>
            <a:p>
              <a:pPr algn="ctr"/>
              <a:r>
                <a:rPr lang="en-US" altLang="zh-CN" sz="6000" b="1" dirty="0">
                  <a:latin typeface="字魂105号-简雅黑" panose="00000500000000000000" pitchFamily="2" charset="-122"/>
                  <a:ea typeface="字魂105号-简雅黑" panose="00000500000000000000" pitchFamily="2" charset="-122"/>
                  <a:sym typeface="字魂105号-简雅黑" panose="00000500000000000000" pitchFamily="2" charset="-122"/>
                </a:rPr>
                <a:t>PART two</a:t>
              </a:r>
              <a:endParaRPr lang="zh-CN" altLang="en-US" sz="6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 name="文本框 11">
              <a:extLst>
                <a:ext uri="{FF2B5EF4-FFF2-40B4-BE49-F238E27FC236}">
                  <a16:creationId xmlns:a16="http://schemas.microsoft.com/office/drawing/2014/main" id="{1283EEF8-428A-43E0-A9DC-55D0E529009B}"/>
                </a:ext>
              </a:extLst>
            </p:cNvPr>
            <p:cNvSpPr txBox="1"/>
            <p:nvPr/>
          </p:nvSpPr>
          <p:spPr>
            <a:xfrm>
              <a:off x="5004435" y="3787626"/>
              <a:ext cx="2031325" cy="646331"/>
            </a:xfrm>
            <a:prstGeom prst="rect">
              <a:avLst/>
            </a:prstGeom>
            <a:noFill/>
          </p:spPr>
          <p:txBody>
            <a:bodyPr wrap="square" rtlCol="0">
              <a:spAutoFit/>
            </a:bodyPr>
            <a:lstStyle/>
            <a:p>
              <a:pPr algn="ctr"/>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难点分析</a:t>
              </a:r>
            </a:p>
          </p:txBody>
        </p:sp>
      </p:grpSp>
    </p:spTree>
    <p:extLst>
      <p:ext uri="{BB962C8B-B14F-4D97-AF65-F5344CB8AC3E}">
        <p14:creationId xmlns:p14="http://schemas.microsoft.com/office/powerpoint/2010/main" val="3316335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6D1F6D-57E8-48C8-BB17-991B572349F5}"/>
              </a:ext>
            </a:extLst>
          </p:cNvPr>
          <p:cNvSpPr txBox="1"/>
          <p:nvPr/>
        </p:nvSpPr>
        <p:spPr>
          <a:xfrm>
            <a:off x="95250" y="140399"/>
            <a:ext cx="4430969" cy="646331"/>
          </a:xfrm>
          <a:prstGeom prst="rect">
            <a:avLst/>
          </a:prstGeom>
          <a:noFill/>
        </p:spPr>
        <p:txBody>
          <a:bodyPr wrap="square" rtlCol="0">
            <a:spAutoFit/>
          </a:bodyPr>
          <a:lstStyle/>
          <a:p>
            <a:r>
              <a:rPr lang="en-US" altLang="zh-CN"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Part 2 </a:t>
            </a:r>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难点分析</a:t>
            </a:r>
          </a:p>
        </p:txBody>
      </p:sp>
      <p:cxnSp>
        <p:nvCxnSpPr>
          <p:cNvPr id="4" name="Straight Connector 9">
            <a:extLst>
              <a:ext uri="{FF2B5EF4-FFF2-40B4-BE49-F238E27FC236}">
                <a16:creationId xmlns:a16="http://schemas.microsoft.com/office/drawing/2014/main" id="{7D7528C1-0EE3-4430-8F38-813EA049BCD3}"/>
              </a:ext>
            </a:extLst>
          </p:cNvPr>
          <p:cNvCxnSpPr/>
          <p:nvPr/>
        </p:nvCxnSpPr>
        <p:spPr>
          <a:xfrm>
            <a:off x="2675015" y="2055425"/>
            <a:ext cx="1599777" cy="492203"/>
          </a:xfrm>
          <a:prstGeom prst="line">
            <a:avLst/>
          </a:prstGeom>
          <a:ln w="190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17">
            <a:extLst>
              <a:ext uri="{FF2B5EF4-FFF2-40B4-BE49-F238E27FC236}">
                <a16:creationId xmlns:a16="http://schemas.microsoft.com/office/drawing/2014/main" id="{B9F4AF0F-9876-45AA-B0ED-BBACE9707001}"/>
              </a:ext>
            </a:extLst>
          </p:cNvPr>
          <p:cNvCxnSpPr/>
          <p:nvPr/>
        </p:nvCxnSpPr>
        <p:spPr>
          <a:xfrm flipV="1">
            <a:off x="5237943" y="1962979"/>
            <a:ext cx="1576391" cy="584649"/>
          </a:xfrm>
          <a:prstGeom prst="line">
            <a:avLst/>
          </a:prstGeom>
          <a:ln w="190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19">
            <a:extLst>
              <a:ext uri="{FF2B5EF4-FFF2-40B4-BE49-F238E27FC236}">
                <a16:creationId xmlns:a16="http://schemas.microsoft.com/office/drawing/2014/main" id="{123FDBD9-696B-49EB-87F8-35B9A52AC997}"/>
              </a:ext>
            </a:extLst>
          </p:cNvPr>
          <p:cNvCxnSpPr/>
          <p:nvPr/>
        </p:nvCxnSpPr>
        <p:spPr>
          <a:xfrm>
            <a:off x="7825128" y="1972769"/>
            <a:ext cx="1584186" cy="489111"/>
          </a:xfrm>
          <a:prstGeom prst="line">
            <a:avLst/>
          </a:prstGeom>
          <a:ln w="190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7" name="Oval 14">
            <a:extLst>
              <a:ext uri="{FF2B5EF4-FFF2-40B4-BE49-F238E27FC236}">
                <a16:creationId xmlns:a16="http://schemas.microsoft.com/office/drawing/2014/main" id="{432CBA8D-B19B-473B-852E-F927093CF620}"/>
              </a:ext>
            </a:extLst>
          </p:cNvPr>
          <p:cNvSpPr/>
          <p:nvPr/>
        </p:nvSpPr>
        <p:spPr>
          <a:xfrm>
            <a:off x="6822130" y="1332231"/>
            <a:ext cx="987407" cy="987407"/>
          </a:xfrm>
          <a:prstGeom prst="ellipse">
            <a:avLst/>
          </a:prstGeom>
          <a:solidFill>
            <a:srgbClr val="7E6A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03</a:t>
            </a:r>
            <a:endParaRPr lang="en-US" sz="32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8" name="Straight Connector 35">
            <a:extLst>
              <a:ext uri="{FF2B5EF4-FFF2-40B4-BE49-F238E27FC236}">
                <a16:creationId xmlns:a16="http://schemas.microsoft.com/office/drawing/2014/main" id="{B3989F14-236E-4B51-A9A5-0EF9DAFA1E77}"/>
              </a:ext>
            </a:extLst>
          </p:cNvPr>
          <p:cNvCxnSpPr/>
          <p:nvPr/>
        </p:nvCxnSpPr>
        <p:spPr>
          <a:xfrm>
            <a:off x="7325896" y="2320271"/>
            <a:ext cx="1" cy="412502"/>
          </a:xfrm>
          <a:prstGeom prst="line">
            <a:avLst/>
          </a:prstGeom>
          <a:ln w="12700" cmpd="sng">
            <a:solidFill>
              <a:schemeClr val="bg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9" name="Oval 15">
            <a:extLst>
              <a:ext uri="{FF2B5EF4-FFF2-40B4-BE49-F238E27FC236}">
                <a16:creationId xmlns:a16="http://schemas.microsoft.com/office/drawing/2014/main" id="{1DF7A20D-5562-4593-90AD-9088EB940FE9}"/>
              </a:ext>
            </a:extLst>
          </p:cNvPr>
          <p:cNvSpPr/>
          <p:nvPr/>
        </p:nvSpPr>
        <p:spPr>
          <a:xfrm>
            <a:off x="9377263" y="2253400"/>
            <a:ext cx="987407" cy="987407"/>
          </a:xfrm>
          <a:prstGeom prst="ellipse">
            <a:avLst/>
          </a:prstGeom>
          <a:solidFill>
            <a:srgbClr val="5B31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04</a:t>
            </a:r>
            <a:endParaRPr lang="en-US" sz="32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10" name="Straight Connector 36">
            <a:extLst>
              <a:ext uri="{FF2B5EF4-FFF2-40B4-BE49-F238E27FC236}">
                <a16:creationId xmlns:a16="http://schemas.microsoft.com/office/drawing/2014/main" id="{A27CFE94-E93E-4117-979D-A131FE9B809A}"/>
              </a:ext>
            </a:extLst>
          </p:cNvPr>
          <p:cNvCxnSpPr/>
          <p:nvPr/>
        </p:nvCxnSpPr>
        <p:spPr>
          <a:xfrm>
            <a:off x="9871298" y="3240806"/>
            <a:ext cx="1" cy="412502"/>
          </a:xfrm>
          <a:prstGeom prst="line">
            <a:avLst/>
          </a:prstGeom>
          <a:ln w="12700" cmpd="sng">
            <a:solidFill>
              <a:schemeClr val="bg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1" name="Oval 6">
            <a:extLst>
              <a:ext uri="{FF2B5EF4-FFF2-40B4-BE49-F238E27FC236}">
                <a16:creationId xmlns:a16="http://schemas.microsoft.com/office/drawing/2014/main" id="{DE5DBF3B-8CFF-4A02-8D67-46C8B465A462}"/>
              </a:ext>
            </a:extLst>
          </p:cNvPr>
          <p:cNvSpPr/>
          <p:nvPr/>
        </p:nvSpPr>
        <p:spPr>
          <a:xfrm>
            <a:off x="4266996" y="2253400"/>
            <a:ext cx="987407" cy="987407"/>
          </a:xfrm>
          <a:prstGeom prst="ellipse">
            <a:avLst/>
          </a:prstGeom>
          <a:solidFill>
            <a:srgbClr val="5B31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02</a:t>
            </a:r>
            <a:endParaRPr lang="en-US" sz="32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12" name="Straight Connector 34">
            <a:extLst>
              <a:ext uri="{FF2B5EF4-FFF2-40B4-BE49-F238E27FC236}">
                <a16:creationId xmlns:a16="http://schemas.microsoft.com/office/drawing/2014/main" id="{C6C47670-556E-4948-940F-528E7A8EEC99}"/>
              </a:ext>
            </a:extLst>
          </p:cNvPr>
          <p:cNvCxnSpPr/>
          <p:nvPr/>
        </p:nvCxnSpPr>
        <p:spPr>
          <a:xfrm>
            <a:off x="4754739" y="3240807"/>
            <a:ext cx="1" cy="412502"/>
          </a:xfrm>
          <a:prstGeom prst="line">
            <a:avLst/>
          </a:prstGeom>
          <a:ln w="12700" cmpd="sng">
            <a:solidFill>
              <a:schemeClr val="bg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3" name="Oval 3">
            <a:extLst>
              <a:ext uri="{FF2B5EF4-FFF2-40B4-BE49-F238E27FC236}">
                <a16:creationId xmlns:a16="http://schemas.microsoft.com/office/drawing/2014/main" id="{C66611D0-8E87-4324-8F16-FB3BC345E981}"/>
              </a:ext>
            </a:extLst>
          </p:cNvPr>
          <p:cNvSpPr/>
          <p:nvPr/>
        </p:nvSpPr>
        <p:spPr>
          <a:xfrm>
            <a:off x="1711863" y="1332231"/>
            <a:ext cx="987407" cy="987407"/>
          </a:xfrm>
          <a:prstGeom prst="ellipse">
            <a:avLst/>
          </a:prstGeom>
          <a:solidFill>
            <a:srgbClr val="7E6A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01</a:t>
            </a:r>
            <a:endParaRPr lang="en-US" sz="3200"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14" name="Straight Connector 31">
            <a:extLst>
              <a:ext uri="{FF2B5EF4-FFF2-40B4-BE49-F238E27FC236}">
                <a16:creationId xmlns:a16="http://schemas.microsoft.com/office/drawing/2014/main" id="{E9802EC9-0F20-454E-AD05-AAE0013523D4}"/>
              </a:ext>
            </a:extLst>
          </p:cNvPr>
          <p:cNvCxnSpPr>
            <a:stCxn id="13" idx="4"/>
          </p:cNvCxnSpPr>
          <p:nvPr/>
        </p:nvCxnSpPr>
        <p:spPr>
          <a:xfrm>
            <a:off x="2205567" y="2319638"/>
            <a:ext cx="1" cy="412502"/>
          </a:xfrm>
          <a:prstGeom prst="line">
            <a:avLst/>
          </a:prstGeom>
          <a:ln w="12700" cmpd="sng">
            <a:solidFill>
              <a:schemeClr val="bg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grpSp>
        <p:nvGrpSpPr>
          <p:cNvPr id="15" name="组合 14">
            <a:extLst>
              <a:ext uri="{FF2B5EF4-FFF2-40B4-BE49-F238E27FC236}">
                <a16:creationId xmlns:a16="http://schemas.microsoft.com/office/drawing/2014/main" id="{471B51F7-F741-46D6-B3E3-8C645797B967}"/>
              </a:ext>
            </a:extLst>
          </p:cNvPr>
          <p:cNvGrpSpPr/>
          <p:nvPr/>
        </p:nvGrpSpPr>
        <p:grpSpPr>
          <a:xfrm>
            <a:off x="1261101" y="2797547"/>
            <a:ext cx="1888931" cy="2476337"/>
            <a:chOff x="2067331" y="1305127"/>
            <a:chExt cx="1888931" cy="2476337"/>
          </a:xfrm>
          <a:noFill/>
        </p:grpSpPr>
        <p:sp>
          <p:nvSpPr>
            <p:cNvPr id="16" name="矩形 15">
              <a:extLst>
                <a:ext uri="{FF2B5EF4-FFF2-40B4-BE49-F238E27FC236}">
                  <a16:creationId xmlns:a16="http://schemas.microsoft.com/office/drawing/2014/main" id="{0FBC737D-C313-4CFC-AB6D-9ADA8540E9B9}"/>
                </a:ext>
              </a:extLst>
            </p:cNvPr>
            <p:cNvSpPr/>
            <p:nvPr/>
          </p:nvSpPr>
          <p:spPr>
            <a:xfrm>
              <a:off x="2067331" y="1305127"/>
              <a:ext cx="1888931" cy="400110"/>
            </a:xfrm>
            <a:prstGeom prst="rect">
              <a:avLst/>
            </a:prstGeom>
            <a:grpFill/>
          </p:spPr>
          <p:txBody>
            <a:bodyPr wrap="square">
              <a:spAutoFit/>
            </a:bodyPr>
            <a:lstStyle/>
            <a:p>
              <a:pPr algn="ctr" defTabSz="1219170">
                <a:defRPr/>
              </a:pPr>
              <a:r>
                <a:rPr lang="zh-CN" altLang="en-US" sz="2000" b="1" kern="0" dirty="0">
                  <a:latin typeface="字魂105号-简雅黑" panose="00000500000000000000" pitchFamily="2" charset="-122"/>
                  <a:ea typeface="字魂105号-简雅黑" panose="00000500000000000000" pitchFamily="2" charset="-122"/>
                  <a:sym typeface="字魂105号-简雅黑" panose="00000500000000000000" pitchFamily="2" charset="-122"/>
                </a:rPr>
                <a:t>输入判断空格</a:t>
              </a:r>
              <a:endParaRPr lang="en-US" altLang="zh-CN" sz="2000" b="1" kern="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文本框 16">
              <a:extLst>
                <a:ext uri="{FF2B5EF4-FFF2-40B4-BE49-F238E27FC236}">
                  <a16:creationId xmlns:a16="http://schemas.microsoft.com/office/drawing/2014/main" id="{3F256009-F049-4293-90F9-5967971869E0}"/>
                </a:ext>
              </a:extLst>
            </p:cNvPr>
            <p:cNvSpPr txBox="1"/>
            <p:nvPr/>
          </p:nvSpPr>
          <p:spPr>
            <a:xfrm>
              <a:off x="2222730" y="1717629"/>
              <a:ext cx="1529646" cy="2063835"/>
            </a:xfrm>
            <a:prstGeom prst="rect">
              <a:avLst/>
            </a:prstGeom>
            <a:grpFill/>
          </p:spPr>
          <p:txBody>
            <a:bodyPr wrap="square" rtlCol="0">
              <a:spAutoFit/>
            </a:bodyPr>
            <a:lstStyle/>
            <a:p>
              <a:pPr algn="just">
                <a:lnSpc>
                  <a:spcPct val="120000"/>
                </a:lnSpc>
                <a:defRPr/>
              </a:pPr>
              <a:r>
                <a:rPr lang="zh-CN" altLang="en-US" b="1" dirty="0">
                  <a:solidFill>
                    <a:prstClr val="black">
                      <a:lumMod val="85000"/>
                      <a:lumOff val="15000"/>
                    </a:prstClr>
                  </a:solidFill>
                  <a:ea typeface="字魂105号-简雅黑" panose="00000500000000000000" pitchFamily="2" charset="-122"/>
                </a:rPr>
                <a:t>识别字符串结尾时的空字符</a:t>
              </a:r>
              <a:r>
                <a:rPr lang="en-US" altLang="zh-CN" b="1" dirty="0">
                  <a:solidFill>
                    <a:prstClr val="black">
                      <a:lumMod val="85000"/>
                      <a:lumOff val="15000"/>
                    </a:prstClr>
                  </a:solidFill>
                  <a:ea typeface="字魂105号-简雅黑" panose="00000500000000000000" pitchFamily="2" charset="-122"/>
                </a:rPr>
                <a:t>ASCII</a:t>
              </a:r>
              <a:r>
                <a:rPr lang="zh-CN" altLang="en-US" b="1" dirty="0">
                  <a:solidFill>
                    <a:prstClr val="black">
                      <a:lumMod val="85000"/>
                      <a:lumOff val="15000"/>
                    </a:prstClr>
                  </a:solidFill>
                  <a:ea typeface="字魂105号-简雅黑" panose="00000500000000000000" pitchFamily="2" charset="-122"/>
                </a:rPr>
                <a:t>码为</a:t>
              </a:r>
              <a:r>
                <a:rPr lang="en-US" altLang="zh-CN" b="1" dirty="0">
                  <a:solidFill>
                    <a:prstClr val="black">
                      <a:lumMod val="85000"/>
                      <a:lumOff val="15000"/>
                    </a:prstClr>
                  </a:solidFill>
                  <a:ea typeface="字魂105号-简雅黑" panose="00000500000000000000" pitchFamily="2" charset="-122"/>
                </a:rPr>
                <a:t>0</a:t>
              </a:r>
              <a:r>
                <a:rPr lang="zh-CN" altLang="en-US" b="1" dirty="0">
                  <a:solidFill>
                    <a:prstClr val="black">
                      <a:lumMod val="85000"/>
                      <a:lumOff val="15000"/>
                    </a:prstClr>
                  </a:solidFill>
                  <a:ea typeface="字魂105号-简雅黑" panose="00000500000000000000" pitchFamily="2" charset="-122"/>
                </a:rPr>
                <a:t>，空格</a:t>
              </a:r>
              <a:r>
                <a:rPr lang="en-US" altLang="zh-CN" b="1" dirty="0">
                  <a:solidFill>
                    <a:prstClr val="black">
                      <a:lumMod val="85000"/>
                      <a:lumOff val="15000"/>
                    </a:prstClr>
                  </a:solidFill>
                  <a:ea typeface="字魂105号-简雅黑" panose="00000500000000000000" pitchFamily="2" charset="-122"/>
                </a:rPr>
                <a:t>space</a:t>
              </a:r>
              <a:r>
                <a:rPr lang="zh-CN" altLang="en-US" b="1" dirty="0">
                  <a:solidFill>
                    <a:prstClr val="black">
                      <a:lumMod val="85000"/>
                      <a:lumOff val="15000"/>
                    </a:prstClr>
                  </a:solidFill>
                  <a:ea typeface="字魂105号-简雅黑" panose="00000500000000000000" pitchFamily="2" charset="-122"/>
                </a:rPr>
                <a:t>的</a:t>
              </a:r>
              <a:r>
                <a:rPr lang="en-US" altLang="zh-CN" b="1" dirty="0">
                  <a:solidFill>
                    <a:prstClr val="black">
                      <a:lumMod val="85000"/>
                      <a:lumOff val="15000"/>
                    </a:prstClr>
                  </a:solidFill>
                  <a:ea typeface="字魂105号-简雅黑" panose="00000500000000000000" pitchFamily="2" charset="-122"/>
                </a:rPr>
                <a:t>ASCII</a:t>
              </a:r>
              <a:r>
                <a:rPr lang="zh-CN" altLang="en-US" b="1" dirty="0">
                  <a:solidFill>
                    <a:prstClr val="black">
                      <a:lumMod val="85000"/>
                      <a:lumOff val="15000"/>
                    </a:prstClr>
                  </a:solidFill>
                  <a:ea typeface="字魂105号-简雅黑" panose="00000500000000000000" pitchFamily="2" charset="-122"/>
                </a:rPr>
                <a:t>码为</a:t>
              </a:r>
              <a:r>
                <a:rPr lang="en-US" altLang="zh-CN" b="1" dirty="0">
                  <a:solidFill>
                    <a:prstClr val="black">
                      <a:lumMod val="85000"/>
                      <a:lumOff val="15000"/>
                    </a:prstClr>
                  </a:solidFill>
                  <a:ea typeface="字魂105号-简雅黑" panose="00000500000000000000" pitchFamily="2" charset="-122"/>
                </a:rPr>
                <a:t>32</a:t>
              </a:r>
            </a:p>
          </p:txBody>
        </p:sp>
      </p:grpSp>
      <p:grpSp>
        <p:nvGrpSpPr>
          <p:cNvPr id="18" name="组合 17">
            <a:extLst>
              <a:ext uri="{FF2B5EF4-FFF2-40B4-BE49-F238E27FC236}">
                <a16:creationId xmlns:a16="http://schemas.microsoft.com/office/drawing/2014/main" id="{EFF28AA5-EE24-4759-84AF-1F1426BBABE7}"/>
              </a:ext>
            </a:extLst>
          </p:cNvPr>
          <p:cNvGrpSpPr/>
          <p:nvPr/>
        </p:nvGrpSpPr>
        <p:grpSpPr>
          <a:xfrm>
            <a:off x="3636483" y="3732528"/>
            <a:ext cx="2236510" cy="2411191"/>
            <a:chOff x="1893540" y="1289055"/>
            <a:chExt cx="2236510" cy="2411191"/>
          </a:xfrm>
          <a:noFill/>
        </p:grpSpPr>
        <p:sp>
          <p:nvSpPr>
            <p:cNvPr id="19" name="矩形 18">
              <a:extLst>
                <a:ext uri="{FF2B5EF4-FFF2-40B4-BE49-F238E27FC236}">
                  <a16:creationId xmlns:a16="http://schemas.microsoft.com/office/drawing/2014/main" id="{88BE2E95-821A-4E1D-B4FF-C4606B28C282}"/>
                </a:ext>
              </a:extLst>
            </p:cNvPr>
            <p:cNvSpPr/>
            <p:nvPr/>
          </p:nvSpPr>
          <p:spPr>
            <a:xfrm>
              <a:off x="1893540" y="1289055"/>
              <a:ext cx="2236510" cy="707886"/>
            </a:xfrm>
            <a:prstGeom prst="rect">
              <a:avLst/>
            </a:prstGeom>
            <a:grpFill/>
          </p:spPr>
          <p:txBody>
            <a:bodyPr wrap="none">
              <a:spAutoFit/>
            </a:bodyPr>
            <a:lstStyle/>
            <a:p>
              <a:pPr algn="ctr" defTabSz="1219170">
                <a:defRPr/>
              </a:pPr>
              <a:r>
                <a:rPr lang="zh-CN" altLang="en-US" sz="2000" b="1" kern="0" dirty="0">
                  <a:solidFill>
                    <a:srgbClr val="961318"/>
                  </a:solidFill>
                  <a:latin typeface="Arial" panose="020B0604020202020204"/>
                  <a:ea typeface="微软雅黑" panose="020B0503020204020204" charset="-122"/>
                </a:rPr>
                <a:t>字符串转化为数字</a:t>
              </a:r>
              <a:endParaRPr lang="en-US" altLang="zh-CN" sz="2000" b="1" kern="0" dirty="0">
                <a:solidFill>
                  <a:srgbClr val="961318"/>
                </a:solidFill>
                <a:latin typeface="Arial" panose="020B0604020202020204"/>
                <a:ea typeface="微软雅黑" panose="020B0503020204020204" charset="-122"/>
              </a:endParaRPr>
            </a:p>
            <a:p>
              <a:pPr algn="ctr" defTabSz="1219170">
                <a:defRPr/>
              </a:pPr>
              <a:endParaRPr lang="en-US" altLang="zh-CN" sz="2000" b="1" kern="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 name="文本框 19">
              <a:extLst>
                <a:ext uri="{FF2B5EF4-FFF2-40B4-BE49-F238E27FC236}">
                  <a16:creationId xmlns:a16="http://schemas.microsoft.com/office/drawing/2014/main" id="{3B6EF6F2-3BE7-43D9-91BC-762B0CC6CBD5}"/>
                </a:ext>
              </a:extLst>
            </p:cNvPr>
            <p:cNvSpPr txBox="1"/>
            <p:nvPr/>
          </p:nvSpPr>
          <p:spPr>
            <a:xfrm>
              <a:off x="1893540" y="1701557"/>
              <a:ext cx="2120399" cy="1998689"/>
            </a:xfrm>
            <a:prstGeom prst="rect">
              <a:avLst/>
            </a:prstGeom>
            <a:grpFill/>
          </p:spPr>
          <p:txBody>
            <a:bodyPr wrap="square" rtlCol="0">
              <a:spAutoFit/>
            </a:bodyPr>
            <a:lstStyle>
              <a:defPPr>
                <a:defRPr lang="zh-CN"/>
              </a:defPPr>
              <a:lvl1pPr algn="ctr">
                <a:lnSpc>
                  <a:spcPct val="150000"/>
                </a:lnSpc>
                <a:defRPr sz="1200">
                  <a:solidFill>
                    <a:prstClr val="black">
                      <a:lumMod val="85000"/>
                      <a:lumOff val="15000"/>
                    </a:prstClr>
                  </a:solidFill>
                  <a:latin typeface="思源黑体 CN Normal" panose="020B0400000000000000" pitchFamily="34" charset="-122"/>
                  <a:ea typeface="思源黑体 CN Normal" panose="020B0400000000000000" pitchFamily="34" charset="-122"/>
                </a:defRPr>
              </a:lvl1pPr>
            </a:lstStyle>
            <a:p>
              <a:r>
                <a:rPr lang="zh-CN" altLang="en-US" sz="1800" b="1" dirty="0">
                  <a:latin typeface="+mn-lt"/>
                  <a:ea typeface="字魂105号-简雅黑" panose="00000500000000000000" pitchFamily="2" charset="-122"/>
                </a:rPr>
                <a:t>借助</a:t>
              </a:r>
              <a:r>
                <a:rPr lang="en-US" altLang="zh-CN" sz="1800" b="1" dirty="0">
                  <a:latin typeface="+mn-lt"/>
                  <a:ea typeface="字魂105号-简雅黑" panose="00000500000000000000" pitchFamily="2" charset="-122"/>
                </a:rPr>
                <a:t>ASCII</a:t>
              </a:r>
              <a:r>
                <a:rPr lang="zh-CN" altLang="en-US" sz="1800" b="1" dirty="0">
                  <a:latin typeface="+mn-lt"/>
                  <a:ea typeface="字魂105号-简雅黑" panose="00000500000000000000" pitchFamily="2" charset="-122"/>
                </a:rPr>
                <a:t>码表 ‘</a:t>
              </a:r>
              <a:r>
                <a:rPr lang="en-US" altLang="zh-CN" sz="1800" b="1" dirty="0">
                  <a:latin typeface="+mn-lt"/>
                  <a:ea typeface="字魂105号-简雅黑" panose="00000500000000000000" pitchFamily="2" charset="-122"/>
                </a:rPr>
                <a:t>0</a:t>
              </a:r>
              <a:r>
                <a:rPr lang="zh-CN" altLang="en-US" sz="1800" b="1" dirty="0">
                  <a:latin typeface="+mn-lt"/>
                  <a:ea typeface="字魂105号-简雅黑" panose="00000500000000000000" pitchFamily="2" charset="-122"/>
                </a:rPr>
                <a:t>’</a:t>
              </a:r>
              <a:r>
                <a:rPr lang="en-US" altLang="zh-CN" sz="1800" b="1" dirty="0">
                  <a:latin typeface="+mn-lt"/>
                  <a:ea typeface="字魂105号-简雅黑" panose="00000500000000000000" pitchFamily="2" charset="-122"/>
                </a:rPr>
                <a:t>– 48</a:t>
              </a:r>
              <a:r>
                <a:rPr lang="zh-CN" altLang="en-US" sz="1800" b="1" dirty="0">
                  <a:latin typeface="+mn-lt"/>
                  <a:ea typeface="字魂105号-简雅黑" panose="00000500000000000000" pitchFamily="2" charset="-122"/>
                </a:rPr>
                <a:t>，给每个字符型减去</a:t>
              </a:r>
              <a:r>
                <a:rPr lang="en-US" altLang="zh-CN" sz="1800" b="1" dirty="0">
                  <a:latin typeface="+mn-lt"/>
                  <a:ea typeface="字魂105号-简雅黑" panose="00000500000000000000" pitchFamily="2" charset="-122"/>
                </a:rPr>
                <a:t>48</a:t>
              </a:r>
              <a:r>
                <a:rPr lang="zh-CN" altLang="en-US" sz="1800" b="1" dirty="0">
                  <a:latin typeface="+mn-lt"/>
                  <a:ea typeface="字魂105号-简雅黑" panose="00000500000000000000" pitchFamily="2" charset="-122"/>
                </a:rPr>
                <a:t>即可表示相应数字</a:t>
              </a:r>
              <a:endParaRPr lang="en-US" altLang="zh-CN" sz="1800" b="1" dirty="0">
                <a:latin typeface="+mn-lt"/>
                <a:ea typeface="字魂105号-简雅黑" panose="00000500000000000000" pitchFamily="2" charset="-122"/>
              </a:endParaRPr>
            </a:p>
            <a:p>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21" name="组合 20">
            <a:extLst>
              <a:ext uri="{FF2B5EF4-FFF2-40B4-BE49-F238E27FC236}">
                <a16:creationId xmlns:a16="http://schemas.microsoft.com/office/drawing/2014/main" id="{BA56EC01-1AF0-439E-A090-D57DD77A3867}"/>
              </a:ext>
            </a:extLst>
          </p:cNvPr>
          <p:cNvGrpSpPr/>
          <p:nvPr/>
        </p:nvGrpSpPr>
        <p:grpSpPr>
          <a:xfrm>
            <a:off x="6270906" y="2922897"/>
            <a:ext cx="2120399" cy="2216764"/>
            <a:chOff x="1954546" y="1430477"/>
            <a:chExt cx="2120399" cy="2216764"/>
          </a:xfrm>
          <a:noFill/>
        </p:grpSpPr>
        <p:sp>
          <p:nvSpPr>
            <p:cNvPr id="22" name="矩形 21">
              <a:extLst>
                <a:ext uri="{FF2B5EF4-FFF2-40B4-BE49-F238E27FC236}">
                  <a16:creationId xmlns:a16="http://schemas.microsoft.com/office/drawing/2014/main" id="{32FE16FC-ACA9-4AE0-90AA-D4616442582D}"/>
                </a:ext>
              </a:extLst>
            </p:cNvPr>
            <p:cNvSpPr/>
            <p:nvPr/>
          </p:nvSpPr>
          <p:spPr>
            <a:xfrm>
              <a:off x="2378801" y="1430477"/>
              <a:ext cx="1210589" cy="646331"/>
            </a:xfrm>
            <a:prstGeom prst="rect">
              <a:avLst/>
            </a:prstGeom>
            <a:grpFill/>
          </p:spPr>
          <p:txBody>
            <a:bodyPr wrap="none">
              <a:spAutoFit/>
            </a:bodyPr>
            <a:lstStyle/>
            <a:p>
              <a:pPr algn="ctr" defTabSz="1219170">
                <a:defRPr/>
              </a:pPr>
              <a:r>
                <a:rPr lang="zh-CN" altLang="en-US" sz="2000" b="1" kern="0" dirty="0">
                  <a:ea typeface="字魂105号-简雅黑" panose="00000500000000000000" pitchFamily="2" charset="-122"/>
                  <a:sym typeface="+mn-lt"/>
                </a:rPr>
                <a:t>输入输出</a:t>
              </a:r>
            </a:p>
            <a:p>
              <a:pPr algn="ctr" defTabSz="1219170">
                <a:defRPr/>
              </a:pPr>
              <a:endParaRPr lang="en-US" altLang="zh-CN" sz="1600" b="1" kern="0"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文本框 22">
              <a:extLst>
                <a:ext uri="{FF2B5EF4-FFF2-40B4-BE49-F238E27FC236}">
                  <a16:creationId xmlns:a16="http://schemas.microsoft.com/office/drawing/2014/main" id="{173192DF-EF6A-48B1-B408-70CE34FCC91D}"/>
                </a:ext>
              </a:extLst>
            </p:cNvPr>
            <p:cNvSpPr txBox="1"/>
            <p:nvPr/>
          </p:nvSpPr>
          <p:spPr>
            <a:xfrm>
              <a:off x="1954546" y="1936580"/>
              <a:ext cx="2120399" cy="1710661"/>
            </a:xfrm>
            <a:prstGeom prst="rect">
              <a:avLst/>
            </a:prstGeom>
            <a:grpFill/>
          </p:spPr>
          <p:txBody>
            <a:bodyPr wrap="square" rtlCol="0">
              <a:spAutoFit/>
            </a:bodyPr>
            <a:lstStyle>
              <a:defPPr>
                <a:defRPr lang="zh-CN"/>
              </a:defPPr>
              <a:lvl1pPr algn="ctr">
                <a:lnSpc>
                  <a:spcPct val="150000"/>
                </a:lnSpc>
                <a:defRPr sz="1200">
                  <a:solidFill>
                    <a:prstClr val="black">
                      <a:lumMod val="85000"/>
                      <a:lumOff val="15000"/>
                    </a:prstClr>
                  </a:solidFill>
                  <a:latin typeface="思源黑体 CN Normal" panose="020B0400000000000000" pitchFamily="34" charset="-122"/>
                  <a:ea typeface="思源黑体 CN Normal" panose="020B0400000000000000" pitchFamily="34" charset="-122"/>
                </a:defRPr>
              </a:lvl1pPr>
            </a:lstStyle>
            <a:p>
              <a:r>
                <a:rPr lang="zh-CN" altLang="en-US" sz="1800" b="1" dirty="0">
                  <a:latin typeface="+mn-lt"/>
                  <a:ea typeface="字魂105号-简雅黑" panose="00000500000000000000" pitchFamily="2" charset="-122"/>
                  <a:sym typeface="字魂105号-简雅黑" panose="00000500000000000000" pitchFamily="2" charset="-122"/>
                </a:rPr>
                <a:t>输入：</a:t>
              </a:r>
              <a:endParaRPr lang="en-US" altLang="zh-CN" sz="1800" b="1" dirty="0">
                <a:latin typeface="+mn-lt"/>
                <a:ea typeface="字魂105号-简雅黑" panose="00000500000000000000" pitchFamily="2" charset="-122"/>
                <a:sym typeface="字魂105号-简雅黑" panose="00000500000000000000" pitchFamily="2" charset="-122"/>
              </a:endParaRPr>
            </a:p>
            <a:p>
              <a:r>
                <a:rPr lang="zh-CN" altLang="en-US" sz="1800" b="1" dirty="0">
                  <a:latin typeface="+mn-lt"/>
                  <a:ea typeface="字魂105号-简雅黑" panose="00000500000000000000" pitchFamily="2" charset="-122"/>
                  <a:sym typeface="字魂105号-简雅黑" panose="00000500000000000000" pitchFamily="2" charset="-122"/>
                </a:rPr>
                <a:t>字符串转为数组</a:t>
              </a:r>
              <a:endParaRPr lang="en-US" altLang="zh-CN" sz="1800" b="1" dirty="0">
                <a:latin typeface="+mn-lt"/>
                <a:ea typeface="字魂105号-简雅黑" panose="00000500000000000000" pitchFamily="2" charset="-122"/>
                <a:sym typeface="字魂105号-简雅黑" panose="00000500000000000000" pitchFamily="2" charset="-122"/>
              </a:endParaRPr>
            </a:p>
            <a:p>
              <a:r>
                <a:rPr lang="zh-CN" altLang="en-US" sz="1800" b="1" dirty="0">
                  <a:latin typeface="+mn-lt"/>
                  <a:ea typeface="字魂105号-简雅黑" panose="00000500000000000000" pitchFamily="2" charset="-122"/>
                  <a:sym typeface="字魂105号-简雅黑" panose="00000500000000000000" pitchFamily="2" charset="-122"/>
                </a:rPr>
                <a:t>输出：</a:t>
              </a:r>
              <a:endParaRPr lang="en-US" altLang="zh-CN" sz="1800" b="1" dirty="0">
                <a:latin typeface="+mn-lt"/>
                <a:ea typeface="字魂105号-简雅黑" panose="00000500000000000000" pitchFamily="2" charset="-122"/>
                <a:sym typeface="字魂105号-简雅黑" panose="00000500000000000000" pitchFamily="2" charset="-122"/>
              </a:endParaRPr>
            </a:p>
            <a:p>
              <a:r>
                <a:rPr lang="zh-CN" altLang="en-US" sz="1800" b="1" dirty="0">
                  <a:latin typeface="+mn-lt"/>
                  <a:ea typeface="字魂105号-简雅黑" panose="00000500000000000000" pitchFamily="2" charset="-122"/>
                  <a:sym typeface="字魂105号-简雅黑" panose="00000500000000000000" pitchFamily="2" charset="-122"/>
                </a:rPr>
                <a:t>数组转为字符串</a:t>
              </a:r>
            </a:p>
          </p:txBody>
        </p:sp>
      </p:grpSp>
      <p:grpSp>
        <p:nvGrpSpPr>
          <p:cNvPr id="24" name="组合 23">
            <a:extLst>
              <a:ext uri="{FF2B5EF4-FFF2-40B4-BE49-F238E27FC236}">
                <a16:creationId xmlns:a16="http://schemas.microsoft.com/office/drawing/2014/main" id="{86A843C7-7407-4F0A-8AA5-F0023D71F6F5}"/>
              </a:ext>
            </a:extLst>
          </p:cNvPr>
          <p:cNvGrpSpPr/>
          <p:nvPr/>
        </p:nvGrpSpPr>
        <p:grpSpPr>
          <a:xfrm>
            <a:off x="8905329" y="3788920"/>
            <a:ext cx="2120399" cy="2623107"/>
            <a:chOff x="2039796" y="1345447"/>
            <a:chExt cx="2120399" cy="2623107"/>
          </a:xfrm>
          <a:noFill/>
        </p:grpSpPr>
        <p:sp>
          <p:nvSpPr>
            <p:cNvPr id="25" name="矩形 24">
              <a:extLst>
                <a:ext uri="{FF2B5EF4-FFF2-40B4-BE49-F238E27FC236}">
                  <a16:creationId xmlns:a16="http://schemas.microsoft.com/office/drawing/2014/main" id="{2F7A7494-B5E0-4F6A-8B1A-2DDCD0C40236}"/>
                </a:ext>
              </a:extLst>
            </p:cNvPr>
            <p:cNvSpPr/>
            <p:nvPr/>
          </p:nvSpPr>
          <p:spPr>
            <a:xfrm>
              <a:off x="2186418" y="1345447"/>
              <a:ext cx="1723549" cy="400110"/>
            </a:xfrm>
            <a:prstGeom prst="rect">
              <a:avLst/>
            </a:prstGeom>
            <a:grpFill/>
          </p:spPr>
          <p:txBody>
            <a:bodyPr wrap="none">
              <a:spAutoFit/>
            </a:bodyPr>
            <a:lstStyle/>
            <a:p>
              <a:pPr algn="ctr" defTabSz="1219170">
                <a:defRPr/>
              </a:pPr>
              <a:r>
                <a:rPr lang="zh-CN" altLang="en-US" sz="2000" b="1" kern="0" dirty="0">
                  <a:solidFill>
                    <a:srgbClr val="961318"/>
                  </a:solidFill>
                  <a:latin typeface="Arial" panose="020B0604020202020204"/>
                  <a:ea typeface="微软雅黑" panose="020B0503020204020204" charset="-122"/>
                  <a:sym typeface="字魂105号-简雅黑" panose="00000500000000000000" pitchFamily="2" charset="-122"/>
                </a:rPr>
                <a:t>条件处理指令</a:t>
              </a:r>
              <a:endParaRPr lang="en-US" altLang="zh-CN" sz="2000" b="1" kern="0" dirty="0">
                <a:solidFill>
                  <a:srgbClr val="961318"/>
                </a:solidFill>
                <a:latin typeface="Arial" panose="020B0604020202020204"/>
                <a:ea typeface="微软雅黑" panose="020B0503020204020204" charset="-122"/>
                <a:sym typeface="字魂105号-简雅黑" panose="00000500000000000000" pitchFamily="2" charset="-122"/>
              </a:endParaRPr>
            </a:p>
          </p:txBody>
        </p:sp>
        <p:sp>
          <p:nvSpPr>
            <p:cNvPr id="26" name="文本框 25">
              <a:extLst>
                <a:ext uri="{FF2B5EF4-FFF2-40B4-BE49-F238E27FC236}">
                  <a16:creationId xmlns:a16="http://schemas.microsoft.com/office/drawing/2014/main" id="{7BC02F33-CC41-4E34-BE86-5A5BB663CE79}"/>
                </a:ext>
              </a:extLst>
            </p:cNvPr>
            <p:cNvSpPr txBox="1"/>
            <p:nvPr/>
          </p:nvSpPr>
          <p:spPr>
            <a:xfrm>
              <a:off x="2039796" y="1851308"/>
              <a:ext cx="2120399" cy="2117246"/>
            </a:xfrm>
            <a:prstGeom prst="rect">
              <a:avLst/>
            </a:prstGeom>
            <a:grpFill/>
          </p:spPr>
          <p:txBody>
            <a:bodyPr wrap="square" rtlCol="0">
              <a:spAutoFit/>
            </a:bodyPr>
            <a:lstStyle>
              <a:defPPr>
                <a:defRPr lang="zh-CN"/>
              </a:defPPr>
              <a:lvl1pPr algn="ctr">
                <a:lnSpc>
                  <a:spcPct val="150000"/>
                </a:lnSpc>
                <a:defRPr sz="1200">
                  <a:solidFill>
                    <a:prstClr val="black">
                      <a:lumMod val="85000"/>
                      <a:lumOff val="15000"/>
                    </a:prstClr>
                  </a:solidFill>
                  <a:latin typeface="思源黑体 CN Normal" panose="020B0400000000000000" pitchFamily="34" charset="-122"/>
                  <a:ea typeface="思源黑体 CN Normal" panose="020B0400000000000000" pitchFamily="34" charset="-122"/>
                </a:defRPr>
              </a:lvl1pPr>
            </a:lstStyle>
            <a:p>
              <a:pPr marR="0">
                <a:spcBef>
                  <a:spcPts val="0"/>
                </a:spcBef>
                <a:spcAft>
                  <a:spcPts val="0"/>
                </a:spcAft>
              </a:pPr>
              <a:r>
                <a:rPr lang="zh-CN" altLang="en-US" sz="1800" b="1" dirty="0">
                  <a:latin typeface="+mn-lt"/>
                  <a:ea typeface="字魂105号-简雅黑" panose="00000500000000000000" pitchFamily="2" charset="-122"/>
                </a:rPr>
                <a:t>本次实验中，条件判断和条件循环两个操作运用得很频繁，需利用不同跳转指令</a:t>
              </a:r>
            </a:p>
          </p:txBody>
        </p:sp>
      </p:grpSp>
    </p:spTree>
    <p:extLst>
      <p:ext uri="{BB962C8B-B14F-4D97-AF65-F5344CB8AC3E}">
        <p14:creationId xmlns:p14="http://schemas.microsoft.com/office/powerpoint/2010/main" val="284649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9">
            <a:extLst>
              <a:ext uri="{FF2B5EF4-FFF2-40B4-BE49-F238E27FC236}">
                <a16:creationId xmlns:a16="http://schemas.microsoft.com/office/drawing/2014/main" id="{BC48728F-387B-4EEF-9285-3371B22B65A6}"/>
              </a:ext>
            </a:extLst>
          </p:cNvPr>
          <p:cNvGrpSpPr/>
          <p:nvPr/>
        </p:nvGrpSpPr>
        <p:grpSpPr>
          <a:xfrm>
            <a:off x="810029" y="1525629"/>
            <a:ext cx="4043078" cy="4178635"/>
            <a:chOff x="849666" y="1269514"/>
            <a:chExt cx="4597624" cy="4751774"/>
          </a:xfrm>
        </p:grpSpPr>
        <p:sp>
          <p:nvSpPr>
            <p:cNvPr id="5" name="Arc 5">
              <a:extLst>
                <a:ext uri="{FF2B5EF4-FFF2-40B4-BE49-F238E27FC236}">
                  <a16:creationId xmlns:a16="http://schemas.microsoft.com/office/drawing/2014/main" id="{3AC51EDF-1B21-4713-9CAF-06972E27DA0B}"/>
                </a:ext>
              </a:extLst>
            </p:cNvPr>
            <p:cNvSpPr/>
            <p:nvPr/>
          </p:nvSpPr>
          <p:spPr>
            <a:xfrm>
              <a:off x="849666" y="1433424"/>
              <a:ext cx="4587864" cy="4587864"/>
            </a:xfrm>
            <a:prstGeom prst="arc">
              <a:avLst>
                <a:gd name="adj1" fmla="val 20230496"/>
                <a:gd name="adj2" fmla="val 21370915"/>
              </a:avLst>
            </a:prstGeom>
            <a:noFill/>
            <a:ln w="28575" cap="rnd" cmpd="sng" algn="ctr">
              <a:solidFill>
                <a:srgbClr val="5B319A"/>
              </a:solidFill>
              <a:prstDash val="solid"/>
              <a:rou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 name="Arc 6">
              <a:extLst>
                <a:ext uri="{FF2B5EF4-FFF2-40B4-BE49-F238E27FC236}">
                  <a16:creationId xmlns:a16="http://schemas.microsoft.com/office/drawing/2014/main" id="{3B932D63-F0F1-4E25-B46D-FF3706D4F1FA}"/>
                </a:ext>
              </a:extLst>
            </p:cNvPr>
            <p:cNvSpPr/>
            <p:nvPr/>
          </p:nvSpPr>
          <p:spPr>
            <a:xfrm>
              <a:off x="859426" y="1433424"/>
              <a:ext cx="4587864" cy="4587864"/>
            </a:xfrm>
            <a:prstGeom prst="arc">
              <a:avLst>
                <a:gd name="adj1" fmla="val 43325"/>
                <a:gd name="adj2" fmla="val 3696807"/>
              </a:avLst>
            </a:prstGeom>
            <a:noFill/>
            <a:ln w="28575" cap="rnd" cmpd="sng" algn="ctr">
              <a:solidFill>
                <a:srgbClr val="7E6AE3"/>
              </a:solidFill>
              <a:prstDash val="solid"/>
              <a:rou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 name="Oval 7">
              <a:extLst>
                <a:ext uri="{FF2B5EF4-FFF2-40B4-BE49-F238E27FC236}">
                  <a16:creationId xmlns:a16="http://schemas.microsoft.com/office/drawing/2014/main" id="{C6173751-2C24-4295-824D-C2911CCBAF01}"/>
                </a:ext>
              </a:extLst>
            </p:cNvPr>
            <p:cNvSpPr/>
            <p:nvPr/>
          </p:nvSpPr>
          <p:spPr>
            <a:xfrm>
              <a:off x="1155689" y="1729688"/>
              <a:ext cx="3995334" cy="3995334"/>
            </a:xfrm>
            <a:prstGeom prst="ellipse">
              <a:avLst/>
            </a:prstGeom>
            <a:solidFill>
              <a:srgbClr val="7E6AE3"/>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 name="Oval 8">
              <a:extLst>
                <a:ext uri="{FF2B5EF4-FFF2-40B4-BE49-F238E27FC236}">
                  <a16:creationId xmlns:a16="http://schemas.microsoft.com/office/drawing/2014/main" id="{FA844752-F3CF-4CC0-B780-D5BF065A0165}"/>
                </a:ext>
              </a:extLst>
            </p:cNvPr>
            <p:cNvSpPr/>
            <p:nvPr/>
          </p:nvSpPr>
          <p:spPr>
            <a:xfrm>
              <a:off x="1511761" y="2085760"/>
              <a:ext cx="3283189" cy="3283189"/>
            </a:xfrm>
            <a:prstGeom prst="ellipse">
              <a:avLst/>
            </a:prstGeom>
            <a:solidFill>
              <a:srgbClr val="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Oval 9">
              <a:extLst>
                <a:ext uri="{FF2B5EF4-FFF2-40B4-BE49-F238E27FC236}">
                  <a16:creationId xmlns:a16="http://schemas.microsoft.com/office/drawing/2014/main" id="{47A9CD79-287E-41C4-8664-E634DD5150D5}"/>
                </a:ext>
              </a:extLst>
            </p:cNvPr>
            <p:cNvSpPr/>
            <p:nvPr/>
          </p:nvSpPr>
          <p:spPr>
            <a:xfrm>
              <a:off x="1871473" y="2445471"/>
              <a:ext cx="2563766" cy="2563767"/>
            </a:xfrm>
            <a:prstGeom prst="ellipse">
              <a:avLst/>
            </a:prstGeom>
            <a:solidFill>
              <a:srgbClr val="5B319A"/>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0" name="Oval 10">
              <a:extLst>
                <a:ext uri="{FF2B5EF4-FFF2-40B4-BE49-F238E27FC236}">
                  <a16:creationId xmlns:a16="http://schemas.microsoft.com/office/drawing/2014/main" id="{B4DBA788-D340-4668-9A8A-1D37FD621137}"/>
                </a:ext>
              </a:extLst>
            </p:cNvPr>
            <p:cNvSpPr/>
            <p:nvPr/>
          </p:nvSpPr>
          <p:spPr>
            <a:xfrm>
              <a:off x="2172453" y="2759926"/>
              <a:ext cx="1934857" cy="1934857"/>
            </a:xfrm>
            <a:prstGeom prst="ellipse">
              <a:avLst/>
            </a:prstGeom>
            <a:solidFill>
              <a:srgbClr val="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1" name="Oval 11">
              <a:extLst>
                <a:ext uri="{FF2B5EF4-FFF2-40B4-BE49-F238E27FC236}">
                  <a16:creationId xmlns:a16="http://schemas.microsoft.com/office/drawing/2014/main" id="{DBD7C4F4-16A1-40C1-9AAC-6F8183C5EBA8}"/>
                </a:ext>
              </a:extLst>
            </p:cNvPr>
            <p:cNvSpPr/>
            <p:nvPr/>
          </p:nvSpPr>
          <p:spPr>
            <a:xfrm>
              <a:off x="2437092" y="3024566"/>
              <a:ext cx="1405578" cy="1405578"/>
            </a:xfrm>
            <a:prstGeom prst="ellipse">
              <a:avLst/>
            </a:prstGeom>
            <a:solidFill>
              <a:srgbClr val="7E6AE3"/>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2" name="Oval 12">
              <a:extLst>
                <a:ext uri="{FF2B5EF4-FFF2-40B4-BE49-F238E27FC236}">
                  <a16:creationId xmlns:a16="http://schemas.microsoft.com/office/drawing/2014/main" id="{C6F0903E-6A42-4817-8469-94D3F6EE7F93}"/>
                </a:ext>
              </a:extLst>
            </p:cNvPr>
            <p:cNvSpPr/>
            <p:nvPr/>
          </p:nvSpPr>
          <p:spPr>
            <a:xfrm>
              <a:off x="2665468" y="3252941"/>
              <a:ext cx="948827" cy="948827"/>
            </a:xfrm>
            <a:prstGeom prst="ellipse">
              <a:avLst/>
            </a:prstGeom>
            <a:solidFill>
              <a:srgbClr val="FFFFFF"/>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Oval 13">
              <a:extLst>
                <a:ext uri="{FF2B5EF4-FFF2-40B4-BE49-F238E27FC236}">
                  <a16:creationId xmlns:a16="http://schemas.microsoft.com/office/drawing/2014/main" id="{76C8FC81-E7BD-40BA-B681-10489488A830}"/>
                </a:ext>
              </a:extLst>
            </p:cNvPr>
            <p:cNvSpPr/>
            <p:nvPr/>
          </p:nvSpPr>
          <p:spPr>
            <a:xfrm>
              <a:off x="2899637" y="3487111"/>
              <a:ext cx="480488" cy="480488"/>
            </a:xfrm>
            <a:prstGeom prst="ellipse">
              <a:avLst/>
            </a:prstGeom>
            <a:solidFill>
              <a:srgbClr val="58627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4" name="Group 14">
              <a:extLst>
                <a:ext uri="{FF2B5EF4-FFF2-40B4-BE49-F238E27FC236}">
                  <a16:creationId xmlns:a16="http://schemas.microsoft.com/office/drawing/2014/main" id="{AA30D700-8777-4274-A19A-31FA572461CF}"/>
                </a:ext>
              </a:extLst>
            </p:cNvPr>
            <p:cNvGrpSpPr/>
            <p:nvPr/>
          </p:nvGrpSpPr>
          <p:grpSpPr>
            <a:xfrm rot="18972328" flipH="1">
              <a:off x="1710884" y="1269514"/>
              <a:ext cx="907690" cy="2899257"/>
              <a:chOff x="943993" y="1899821"/>
              <a:chExt cx="584445" cy="1866782"/>
            </a:xfrm>
            <a:effectLst>
              <a:outerShdw blurRad="76200" dir="18900000" sy="23000" kx="-1200000" algn="bl" rotWithShape="0">
                <a:prstClr val="black">
                  <a:alpha val="20000"/>
                </a:prstClr>
              </a:outerShdw>
            </a:effectLst>
          </p:grpSpPr>
          <p:sp>
            <p:nvSpPr>
              <p:cNvPr id="16" name="Freeform: Shape 15">
                <a:extLst>
                  <a:ext uri="{FF2B5EF4-FFF2-40B4-BE49-F238E27FC236}">
                    <a16:creationId xmlns:a16="http://schemas.microsoft.com/office/drawing/2014/main" id="{851458CD-18CC-434D-BFCB-DC3BC0CCDAF7}"/>
                  </a:ext>
                </a:extLst>
              </p:cNvPr>
              <p:cNvSpPr/>
              <p:nvPr/>
            </p:nvSpPr>
            <p:spPr>
              <a:xfrm>
                <a:off x="1186649" y="1973314"/>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586270">
                  <a:lumMod val="60000"/>
                  <a:lumOff val="40000"/>
                </a:srgbClr>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7" name="Freeform: Shape 16">
                <a:extLst>
                  <a:ext uri="{FF2B5EF4-FFF2-40B4-BE49-F238E27FC236}">
                    <a16:creationId xmlns:a16="http://schemas.microsoft.com/office/drawing/2014/main" id="{D858F050-DF85-4E27-AB3E-DB577C5B19CE}"/>
                  </a:ext>
                </a:extLst>
              </p:cNvPr>
              <p:cNvSpPr/>
              <p:nvPr/>
            </p:nvSpPr>
            <p:spPr>
              <a:xfrm flipH="1">
                <a:off x="1231038" y="1973313"/>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58627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8" name="Parallelogram 17">
                <a:extLst>
                  <a:ext uri="{FF2B5EF4-FFF2-40B4-BE49-F238E27FC236}">
                    <a16:creationId xmlns:a16="http://schemas.microsoft.com/office/drawing/2014/main" id="{910E92AD-D420-4EB2-97C4-EFF695F5538A}"/>
                  </a:ext>
                </a:extLst>
              </p:cNvPr>
              <p:cNvSpPr/>
              <p:nvPr/>
            </p:nvSpPr>
            <p:spPr>
              <a:xfrm rot="16200000" flipV="1">
                <a:off x="1159899" y="1993153"/>
                <a:ext cx="461872" cy="275207"/>
              </a:xfrm>
              <a:prstGeom prst="parallelogram">
                <a:avLst>
                  <a:gd name="adj" fmla="val 57754"/>
                </a:avLst>
              </a:prstGeom>
              <a:solidFill>
                <a:srgbClr val="586270">
                  <a:lumMod val="75000"/>
                </a:srgbClr>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9" name="Parallelogram 18">
                <a:extLst>
                  <a:ext uri="{FF2B5EF4-FFF2-40B4-BE49-F238E27FC236}">
                    <a16:creationId xmlns:a16="http://schemas.microsoft.com/office/drawing/2014/main" id="{56A08E80-81DE-4E79-B4B4-3ED14C5A07B5}"/>
                  </a:ext>
                </a:extLst>
              </p:cNvPr>
              <p:cNvSpPr/>
              <p:nvPr/>
            </p:nvSpPr>
            <p:spPr>
              <a:xfrm rot="5400000" flipH="1" flipV="1">
                <a:off x="834385" y="2009429"/>
                <a:ext cx="461872" cy="242655"/>
              </a:xfrm>
              <a:prstGeom prst="parallelogram">
                <a:avLst>
                  <a:gd name="adj" fmla="val 65071"/>
                </a:avLst>
              </a:prstGeom>
              <a:solidFill>
                <a:srgbClr val="586270">
                  <a:lumMod val="40000"/>
                  <a:lumOff val="60000"/>
                </a:srgbClr>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5" name="Arc 19">
              <a:extLst>
                <a:ext uri="{FF2B5EF4-FFF2-40B4-BE49-F238E27FC236}">
                  <a16:creationId xmlns:a16="http://schemas.microsoft.com/office/drawing/2014/main" id="{9F370891-B18E-44D8-A906-5FBFEF106BFF}"/>
                </a:ext>
              </a:extLst>
            </p:cNvPr>
            <p:cNvSpPr/>
            <p:nvPr/>
          </p:nvSpPr>
          <p:spPr>
            <a:xfrm>
              <a:off x="849666" y="1433424"/>
              <a:ext cx="4587864" cy="4587864"/>
            </a:xfrm>
            <a:prstGeom prst="arc">
              <a:avLst>
                <a:gd name="adj1" fmla="val 19067119"/>
                <a:gd name="adj2" fmla="val 19881577"/>
              </a:avLst>
            </a:prstGeom>
            <a:noFill/>
            <a:ln w="28575" cap="rnd" cmpd="sng" algn="ctr">
              <a:solidFill>
                <a:srgbClr val="7E6AE3"/>
              </a:solidFill>
              <a:prstDash val="solid"/>
              <a:rou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0" name="Group 20">
            <a:extLst>
              <a:ext uri="{FF2B5EF4-FFF2-40B4-BE49-F238E27FC236}">
                <a16:creationId xmlns:a16="http://schemas.microsoft.com/office/drawing/2014/main" id="{F0277165-00A9-4F8E-98DE-8ACC2689EA6B}"/>
              </a:ext>
            </a:extLst>
          </p:cNvPr>
          <p:cNvGrpSpPr/>
          <p:nvPr/>
        </p:nvGrpSpPr>
        <p:grpSpPr>
          <a:xfrm>
            <a:off x="5302964" y="5539234"/>
            <a:ext cx="525206" cy="493332"/>
            <a:chOff x="2824761" y="1419473"/>
            <a:chExt cx="496888" cy="466725"/>
          </a:xfrm>
          <a:solidFill>
            <a:srgbClr val="7E6AE3"/>
          </a:solidFill>
        </p:grpSpPr>
        <p:sp>
          <p:nvSpPr>
            <p:cNvPr id="21" name="Oval 21">
              <a:extLst>
                <a:ext uri="{FF2B5EF4-FFF2-40B4-BE49-F238E27FC236}">
                  <a16:creationId xmlns:a16="http://schemas.microsoft.com/office/drawing/2014/main" id="{92368084-D941-4E62-81E9-76D991C11F6C}"/>
                </a:ext>
              </a:extLst>
            </p:cNvPr>
            <p:cNvSpPr>
              <a:spLocks/>
            </p:cNvSpPr>
            <p:nvPr/>
          </p:nvSpPr>
          <p:spPr bwMode="auto">
            <a:xfrm>
              <a:off x="3066061" y="1676648"/>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Freeform: Shape 22">
              <a:extLst>
                <a:ext uri="{FF2B5EF4-FFF2-40B4-BE49-F238E27FC236}">
                  <a16:creationId xmlns:a16="http://schemas.microsoft.com/office/drawing/2014/main" id="{CFD6189B-0ED1-4D3E-B55C-C3B028023539}"/>
                </a:ext>
              </a:extLst>
            </p:cNvPr>
            <p:cNvSpPr>
              <a:spLocks/>
            </p:cNvSpPr>
            <p:nvPr/>
          </p:nvSpPr>
          <p:spPr bwMode="auto">
            <a:xfrm>
              <a:off x="2824761" y="1419473"/>
              <a:ext cx="496888"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4 w 132"/>
                <a:gd name="T67" fmla="*/ 88 h 124"/>
                <a:gd name="T68" fmla="*/ 60 w 132"/>
                <a:gd name="T69" fmla="*/ 76 h 124"/>
                <a:gd name="T70" fmla="*/ 108 w 132"/>
                <a:gd name="T71" fmla="*/ 64 h 124"/>
                <a:gd name="T72" fmla="*/ 116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3" name="Group 23">
            <a:extLst>
              <a:ext uri="{FF2B5EF4-FFF2-40B4-BE49-F238E27FC236}">
                <a16:creationId xmlns:a16="http://schemas.microsoft.com/office/drawing/2014/main" id="{1BF0536C-DC33-4F26-A1F1-3CAE32078B6D}"/>
              </a:ext>
            </a:extLst>
          </p:cNvPr>
          <p:cNvGrpSpPr/>
          <p:nvPr/>
        </p:nvGrpSpPr>
        <p:grpSpPr>
          <a:xfrm>
            <a:off x="5292302" y="4291289"/>
            <a:ext cx="508431" cy="510108"/>
            <a:chOff x="1567461" y="2198935"/>
            <a:chExt cx="481013" cy="482600"/>
          </a:xfrm>
          <a:solidFill>
            <a:srgbClr val="5B319A"/>
          </a:solidFill>
        </p:grpSpPr>
        <p:sp>
          <p:nvSpPr>
            <p:cNvPr id="24" name="Freeform: Shape 24">
              <a:extLst>
                <a:ext uri="{FF2B5EF4-FFF2-40B4-BE49-F238E27FC236}">
                  <a16:creationId xmlns:a16="http://schemas.microsoft.com/office/drawing/2014/main" id="{1BA46962-1341-411B-8B2C-C190A6C5A538}"/>
                </a:ext>
              </a:extLst>
            </p:cNvPr>
            <p:cNvSpPr>
              <a:spLocks/>
            </p:cNvSpPr>
            <p:nvPr/>
          </p:nvSpPr>
          <p:spPr bwMode="auto">
            <a:xfrm>
              <a:off x="1567461" y="2198935"/>
              <a:ext cx="481013" cy="482600"/>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2 h 128"/>
                <a:gd name="T18" fmla="*/ 15 w 128"/>
                <a:gd name="T19" fmla="*/ 22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2 w 128"/>
                <a:gd name="T31" fmla="*/ 113 h 128"/>
                <a:gd name="T32" fmla="*/ 33 w 128"/>
                <a:gd name="T33" fmla="*/ 114 h 128"/>
                <a:gd name="T34" fmla="*/ 48 w 128"/>
                <a:gd name="T35" fmla="*/ 109 h 128"/>
                <a:gd name="T36" fmla="*/ 58 w 128"/>
                <a:gd name="T37" fmla="*/ 128 h 128"/>
                <a:gd name="T38" fmla="*/ 77 w 128"/>
                <a:gd name="T39" fmla="*/ 121 h 128"/>
                <a:gd name="T40" fmla="*/ 85 w 128"/>
                <a:gd name="T41" fmla="*/ 107 h 128"/>
                <a:gd name="T42" fmla="*/ 100 w 128"/>
                <a:gd name="T43" fmla="*/ 115 h 128"/>
                <a:gd name="T44" fmla="*/ 113 w 128"/>
                <a:gd name="T45" fmla="*/ 105 h 128"/>
                <a:gd name="T46" fmla="*/ 107 w 128"/>
                <a:gd name="T47" fmla="*/ 85 h 128"/>
                <a:gd name="T48" fmla="*/ 121 w 128"/>
                <a:gd name="T49" fmla="*/ 77 h 128"/>
                <a:gd name="T50" fmla="*/ 128 w 128"/>
                <a:gd name="T51" fmla="*/ 58 h 128"/>
                <a:gd name="T52" fmla="*/ 108 w 128"/>
                <a:gd name="T53" fmla="*/ 72 h 128"/>
                <a:gd name="T54" fmla="*/ 100 w 128"/>
                <a:gd name="T55" fmla="*/ 81 h 128"/>
                <a:gd name="T56" fmla="*/ 107 w 128"/>
                <a:gd name="T57" fmla="*/ 100 h 128"/>
                <a:gd name="T58" fmla="*/ 89 w 128"/>
                <a:gd name="T59" fmla="*/ 100 h 128"/>
                <a:gd name="T60" fmla="*/ 81 w 128"/>
                <a:gd name="T61" fmla="*/ 100 h 128"/>
                <a:gd name="T62" fmla="*/ 72 w 128"/>
                <a:gd name="T63" fmla="*/ 108 h 128"/>
                <a:gd name="T64" fmla="*/ 58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6 h 128"/>
                <a:gd name="T82" fmla="*/ 20 w 128"/>
                <a:gd name="T83" fmla="*/ 28 h 128"/>
                <a:gd name="T84" fmla="*/ 39 w 128"/>
                <a:gd name="T85" fmla="*/ 27 h 128"/>
                <a:gd name="T86" fmla="*/ 46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0 h 128"/>
                <a:gd name="T98" fmla="*/ 100 w 128"/>
                <a:gd name="T99" fmla="*/ 39 h 128"/>
                <a:gd name="T100" fmla="*/ 102 w 128"/>
                <a:gd name="T101" fmla="*/ 51 h 128"/>
                <a:gd name="T102" fmla="*/ 120 w 128"/>
                <a:gd name="T103" fmla="*/ 58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Freeform: Shape 25">
              <a:extLst>
                <a:ext uri="{FF2B5EF4-FFF2-40B4-BE49-F238E27FC236}">
                  <a16:creationId xmlns:a16="http://schemas.microsoft.com/office/drawing/2014/main" id="{93EF533E-8B53-4DC9-9B7F-C88E88C930AA}"/>
                </a:ext>
              </a:extLst>
            </p:cNvPr>
            <p:cNvSpPr>
              <a:spLocks/>
            </p:cNvSpPr>
            <p:nvPr/>
          </p:nvSpPr>
          <p:spPr bwMode="auto">
            <a:xfrm>
              <a:off x="1702398" y="2335460"/>
              <a:ext cx="209550" cy="211137"/>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3 w 56"/>
                <a:gd name="T13" fmla="*/ 28 h 56"/>
                <a:gd name="T14" fmla="*/ 28 w 56"/>
                <a:gd name="T15" fmla="*/ 3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6" name="Freeform: Shape 26">
              <a:extLst>
                <a:ext uri="{FF2B5EF4-FFF2-40B4-BE49-F238E27FC236}">
                  <a16:creationId xmlns:a16="http://schemas.microsoft.com/office/drawing/2014/main" id="{CFC6A1DE-B5D9-41AA-AD63-249987152152}"/>
                </a:ext>
              </a:extLst>
            </p:cNvPr>
            <p:cNvSpPr>
              <a:spLocks/>
            </p:cNvSpPr>
            <p:nvPr/>
          </p:nvSpPr>
          <p:spPr bwMode="auto">
            <a:xfrm>
              <a:off x="1746848" y="2379910"/>
              <a:ext cx="120650" cy="120650"/>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7" name="Freeform: Shape 27">
            <a:extLst>
              <a:ext uri="{FF2B5EF4-FFF2-40B4-BE49-F238E27FC236}">
                <a16:creationId xmlns:a16="http://schemas.microsoft.com/office/drawing/2014/main" id="{1A102B90-F095-44AB-8AA1-33635798B5FC}"/>
              </a:ext>
            </a:extLst>
          </p:cNvPr>
          <p:cNvSpPr>
            <a:spLocks/>
          </p:cNvSpPr>
          <p:nvPr/>
        </p:nvSpPr>
        <p:spPr bwMode="auto">
          <a:xfrm>
            <a:off x="5302962" y="2519469"/>
            <a:ext cx="525210" cy="510108"/>
          </a:xfrm>
          <a:custGeom>
            <a:avLst/>
            <a:gdLst>
              <a:gd name="T0" fmla="*/ 94 w 132"/>
              <a:gd name="T1" fmla="*/ 0 h 128"/>
              <a:gd name="T2" fmla="*/ 56 w 132"/>
              <a:gd name="T3" fmla="*/ 27 h 128"/>
              <a:gd name="T4" fmla="*/ 56 w 132"/>
              <a:gd name="T5" fmla="*/ 27 h 128"/>
              <a:gd name="T6" fmla="*/ 14 w 132"/>
              <a:gd name="T7" fmla="*/ 69 h 128"/>
              <a:gd name="T8" fmla="*/ 1 w 132"/>
              <a:gd name="T9" fmla="*/ 110 h 128"/>
              <a:gd name="T10" fmla="*/ 14 w 132"/>
              <a:gd name="T11" fmla="*/ 128 h 128"/>
              <a:gd name="T12" fmla="*/ 53 w 132"/>
              <a:gd name="T13" fmla="*/ 118 h 128"/>
              <a:gd name="T14" fmla="*/ 121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1 w 132"/>
              <a:gd name="T33" fmla="*/ 64 h 128"/>
              <a:gd name="T34" fmla="*/ 80 w 132"/>
              <a:gd name="T35" fmla="*/ 28 h 128"/>
              <a:gd name="T36" fmla="*/ 17 w 132"/>
              <a:gd name="T37" fmla="*/ 119 h 128"/>
              <a:gd name="T38" fmla="*/ 8 w 132"/>
              <a:gd name="T39" fmla="*/ 114 h 128"/>
              <a:gd name="T40" fmla="*/ 13 w 132"/>
              <a:gd name="T41" fmla="*/ 96 h 128"/>
              <a:gd name="T42" fmla="*/ 32 w 132"/>
              <a:gd name="T43" fmla="*/ 115 h 128"/>
              <a:gd name="T44" fmla="*/ 36 w 132"/>
              <a:gd name="T45" fmla="*/ 114 h 128"/>
              <a:gd name="T46" fmla="*/ 14 w 132"/>
              <a:gd name="T47" fmla="*/ 92 h 128"/>
              <a:gd name="T48" fmla="*/ 19 w 132"/>
              <a:gd name="T49" fmla="*/ 75 h 128"/>
              <a:gd name="T50" fmla="*/ 52 w 132"/>
              <a:gd name="T51" fmla="*/ 110 h 128"/>
              <a:gd name="T52" fmla="*/ 36 w 132"/>
              <a:gd name="T53" fmla="*/ 114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rgbClr val="7E6AE3"/>
          </a:solidFill>
          <a:ln>
            <a:noFill/>
          </a:ln>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28" name="Group 28">
            <a:extLst>
              <a:ext uri="{FF2B5EF4-FFF2-40B4-BE49-F238E27FC236}">
                <a16:creationId xmlns:a16="http://schemas.microsoft.com/office/drawing/2014/main" id="{A80442E0-1B43-43F0-880C-BF2AC5C49A5A}"/>
              </a:ext>
            </a:extLst>
          </p:cNvPr>
          <p:cNvGrpSpPr/>
          <p:nvPr/>
        </p:nvGrpSpPr>
        <p:grpSpPr>
          <a:xfrm>
            <a:off x="5391057" y="1130326"/>
            <a:ext cx="349021" cy="508431"/>
            <a:chOff x="4174136" y="3762623"/>
            <a:chExt cx="330200" cy="481012"/>
          </a:xfrm>
          <a:solidFill>
            <a:srgbClr val="5B319A"/>
          </a:solidFill>
        </p:grpSpPr>
        <p:sp>
          <p:nvSpPr>
            <p:cNvPr id="29" name="Freeform: Shape 29">
              <a:extLst>
                <a:ext uri="{FF2B5EF4-FFF2-40B4-BE49-F238E27FC236}">
                  <a16:creationId xmlns:a16="http://schemas.microsoft.com/office/drawing/2014/main" id="{6F46A047-E02A-4832-A264-A944ED365C7D}"/>
                </a:ext>
              </a:extLst>
            </p:cNvPr>
            <p:cNvSpPr>
              <a:spLocks/>
            </p:cNvSpPr>
            <p:nvPr/>
          </p:nvSpPr>
          <p:spPr bwMode="auto">
            <a:xfrm>
              <a:off x="4174136" y="3762623"/>
              <a:ext cx="330200" cy="481012"/>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5 w 88"/>
                <a:gd name="T15" fmla="*/ 109 h 128"/>
                <a:gd name="T16" fmla="*/ 35 w 88"/>
                <a:gd name="T17" fmla="*/ 111 h 128"/>
                <a:gd name="T18" fmla="*/ 32 w 88"/>
                <a:gd name="T19" fmla="*/ 103 h 128"/>
                <a:gd name="T20" fmla="*/ 32 w 88"/>
                <a:gd name="T21" fmla="*/ 103 h 128"/>
                <a:gd name="T22" fmla="*/ 57 w 88"/>
                <a:gd name="T23" fmla="*/ 100 h 128"/>
                <a:gd name="T24" fmla="*/ 56 w 88"/>
                <a:gd name="T25" fmla="*/ 104 h 128"/>
                <a:gd name="T26" fmla="*/ 55 w 88"/>
                <a:gd name="T27" fmla="*/ 109 h 128"/>
                <a:gd name="T28" fmla="*/ 31 w 88"/>
                <a:gd name="T29" fmla="*/ 99 h 128"/>
                <a:gd name="T30" fmla="*/ 29 w 88"/>
                <a:gd name="T31" fmla="*/ 92 h 128"/>
                <a:gd name="T32" fmla="*/ 60 w 88"/>
                <a:gd name="T33" fmla="*/ 92 h 128"/>
                <a:gd name="T34" fmla="*/ 58 w 88"/>
                <a:gd name="T35" fmla="*/ 96 h 128"/>
                <a:gd name="T36" fmla="*/ 31 w 88"/>
                <a:gd name="T37" fmla="*/ 99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6 w 88"/>
                <a:gd name="T49" fmla="*/ 84 h 128"/>
                <a:gd name="T50" fmla="*/ 19 w 88"/>
                <a:gd name="T51" fmla="*/ 71 h 128"/>
                <a:gd name="T52" fmla="*/ 8 w 88"/>
                <a:gd name="T53" fmla="*/ 44 h 128"/>
                <a:gd name="T54" fmla="*/ 44 w 88"/>
                <a:gd name="T55" fmla="*/ 8 h 128"/>
                <a:gd name="T56" fmla="*/ 80 w 88"/>
                <a:gd name="T57" fmla="*/ 44 h 128"/>
                <a:gd name="T58" fmla="*/ 70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Freeform: Shape 30">
              <a:extLst>
                <a:ext uri="{FF2B5EF4-FFF2-40B4-BE49-F238E27FC236}">
                  <a16:creationId xmlns:a16="http://schemas.microsoft.com/office/drawing/2014/main" id="{95C384E2-3630-4DD3-B113-F43622CB27D3}"/>
                </a:ext>
              </a:extLst>
            </p:cNvPr>
            <p:cNvSpPr>
              <a:spLocks/>
            </p:cNvSpPr>
            <p:nvPr/>
          </p:nvSpPr>
          <p:spPr bwMode="auto">
            <a:xfrm>
              <a:off x="4248748" y="3837235"/>
              <a:ext cx="96838" cy="98425"/>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31" name="组合 30">
            <a:extLst>
              <a:ext uri="{FF2B5EF4-FFF2-40B4-BE49-F238E27FC236}">
                <a16:creationId xmlns:a16="http://schemas.microsoft.com/office/drawing/2014/main" id="{8314EB04-AD97-4DB8-B6C5-F47F97E4391C}"/>
              </a:ext>
            </a:extLst>
          </p:cNvPr>
          <p:cNvGrpSpPr/>
          <p:nvPr/>
        </p:nvGrpSpPr>
        <p:grpSpPr>
          <a:xfrm>
            <a:off x="5800733" y="954713"/>
            <a:ext cx="6457939" cy="1312003"/>
            <a:chOff x="6195483" y="1678126"/>
            <a:chExt cx="4313022" cy="1312003"/>
          </a:xfrm>
        </p:grpSpPr>
        <p:sp>
          <p:nvSpPr>
            <p:cNvPr id="32" name="矩形 31">
              <a:extLst>
                <a:ext uri="{FF2B5EF4-FFF2-40B4-BE49-F238E27FC236}">
                  <a16:creationId xmlns:a16="http://schemas.microsoft.com/office/drawing/2014/main" id="{B5D80136-3D87-402F-9DA4-26E3BED2FAEB}"/>
                </a:ext>
              </a:extLst>
            </p:cNvPr>
            <p:cNvSpPr/>
            <p:nvPr/>
          </p:nvSpPr>
          <p:spPr>
            <a:xfrm>
              <a:off x="6195483" y="2119378"/>
              <a:ext cx="4313022" cy="870751"/>
            </a:xfrm>
            <a:prstGeom prst="rect">
              <a:avLst/>
            </a:prstGeom>
          </p:spPr>
          <p:txBody>
            <a:bodyPr wrap="square">
              <a:spAutoFit/>
              <a:scene3d>
                <a:camera prst="orthographicFront"/>
                <a:lightRig rig="threePt" dir="t"/>
              </a:scene3d>
              <a:sp3d contourW="12700"/>
            </a:bodyPr>
            <a:lstStyle/>
            <a:p>
              <a:pPr marL="0" marR="0" indent="267970" algn="just">
                <a:lnSpc>
                  <a:spcPct val="150000"/>
                </a:lnSpc>
                <a:spcBef>
                  <a:spcPts val="0"/>
                </a:spcBef>
                <a:spcAft>
                  <a:spcPts val="0"/>
                </a:spcAft>
              </a:pPr>
              <a:r>
                <a:rPr lang="zh-CN" altLang="en-US" b="1" dirty="0">
                  <a:effectLst/>
                  <a:latin typeface="宋体" panose="02010600030101010101" pitchFamily="2" charset="-122"/>
                  <a:ea typeface="宋体" panose="02010600030101010101" pitchFamily="2" charset="-122"/>
                </a:rPr>
                <a:t>格式：</a:t>
              </a:r>
              <a:r>
                <a:rPr lang="zh-CN" altLang="en-US" b="1" dirty="0">
                  <a:solidFill>
                    <a:srgbClr val="FF0000"/>
                  </a:solidFill>
                  <a:effectLst/>
                  <a:latin typeface="宋体" panose="02010600030101010101" pitchFamily="2" charset="-122"/>
                  <a:ea typeface="宋体" panose="02010600030101010101" pitchFamily="2" charset="-122"/>
                </a:rPr>
                <a:t> </a:t>
              </a:r>
              <a:r>
                <a:rPr lang="en-US" altLang="zh-CN" b="1" dirty="0">
                  <a:solidFill>
                    <a:srgbClr val="FF0000"/>
                  </a:solidFill>
                  <a:effectLst/>
                  <a:latin typeface="Times New Roman" panose="02020603050405020304" pitchFamily="18" charset="0"/>
                  <a:ea typeface="宋体" panose="02010600030101010101" pitchFamily="2" charset="-122"/>
                </a:rPr>
                <a:t>lea </a:t>
              </a:r>
              <a:r>
                <a:rPr lang="zh-CN" altLang="en-US" b="1" dirty="0">
                  <a:solidFill>
                    <a:srgbClr val="FF0000"/>
                  </a:solidFill>
                  <a:effectLst/>
                  <a:latin typeface="宋体" panose="02010600030101010101" pitchFamily="2" charset="-122"/>
                  <a:ea typeface="宋体" panose="02010600030101010101" pitchFamily="2" charset="-122"/>
                </a:rPr>
                <a:t>目的地址，源数据</a:t>
              </a:r>
              <a:endParaRPr lang="en-US" altLang="zh-CN" b="1" dirty="0">
                <a:solidFill>
                  <a:srgbClr val="FF0000"/>
                </a:solidFill>
                <a:latin typeface="Times New Roman" panose="02020603050405020304" pitchFamily="18" charset="0"/>
              </a:endParaRPr>
            </a:p>
            <a:p>
              <a:pPr marL="0" marR="0" indent="267970" algn="just">
                <a:lnSpc>
                  <a:spcPct val="150000"/>
                </a:lnSpc>
                <a:spcBef>
                  <a:spcPts val="0"/>
                </a:spcBef>
                <a:spcAft>
                  <a:spcPts val="0"/>
                </a:spcAft>
              </a:pPr>
              <a:r>
                <a:rPr lang="zh-CN" altLang="en-US" b="1" dirty="0">
                  <a:effectLst/>
                  <a:latin typeface="宋体" panose="02010600030101010101" pitchFamily="2" charset="-122"/>
                  <a:ea typeface="宋体" panose="02010600030101010101" pitchFamily="2" charset="-122"/>
                </a:rPr>
                <a:t>目的地址通常是一个</a:t>
              </a:r>
              <a:r>
                <a:rPr lang="en-US" altLang="zh-CN" b="1" dirty="0">
                  <a:effectLst/>
                  <a:latin typeface="Times New Roman" panose="02020603050405020304" pitchFamily="18" charset="0"/>
                  <a:ea typeface="宋体" panose="02010600030101010101" pitchFamily="2" charset="-122"/>
                </a:rPr>
                <a:t>32</a:t>
              </a:r>
              <a:r>
                <a:rPr lang="zh-CN" altLang="en-US" b="1" dirty="0">
                  <a:effectLst/>
                  <a:latin typeface="宋体" panose="02010600030101010101" pitchFamily="2" charset="-122"/>
                  <a:ea typeface="宋体" panose="02010600030101010101" pitchFamily="2" charset="-122"/>
                </a:rPr>
                <a:t>位的寄存器，源数据是储存器的值</a:t>
              </a:r>
              <a:r>
                <a:rPr lang="zh-CN" altLang="en-US" sz="1200" dirty="0">
                  <a:effectLst/>
                  <a:latin typeface="宋体" panose="02010600030101010101" pitchFamily="2" charset="-122"/>
                  <a:ea typeface="宋体" panose="02010600030101010101" pitchFamily="2" charset="-122"/>
                </a:rPr>
                <a:t>。</a:t>
              </a:r>
              <a:endParaRPr lang="zh-CN" altLang="en-US" sz="1200" dirty="0">
                <a:effectLst/>
                <a:latin typeface="Times New Roman" panose="02020603050405020304" pitchFamily="18" charset="0"/>
              </a:endParaRPr>
            </a:p>
          </p:txBody>
        </p:sp>
        <p:sp>
          <p:nvSpPr>
            <p:cNvPr id="33" name="矩形 32">
              <a:extLst>
                <a:ext uri="{FF2B5EF4-FFF2-40B4-BE49-F238E27FC236}">
                  <a16:creationId xmlns:a16="http://schemas.microsoft.com/office/drawing/2014/main" id="{4E267A38-AE9C-4043-9926-61DC6CD193C0}"/>
                </a:ext>
              </a:extLst>
            </p:cNvPr>
            <p:cNvSpPr/>
            <p:nvPr/>
          </p:nvSpPr>
          <p:spPr>
            <a:xfrm>
              <a:off x="6302885" y="1678126"/>
              <a:ext cx="2241974" cy="400110"/>
            </a:xfrm>
            <a:prstGeom prst="rect">
              <a:avLst/>
            </a:prstGeom>
          </p:spPr>
          <p:txBody>
            <a:bodyPr wrap="square">
              <a:spAutoFit/>
              <a:scene3d>
                <a:camera prst="orthographicFront"/>
                <a:lightRig rig="threePt" dir="t"/>
              </a:scene3d>
              <a:sp3d contourW="12700"/>
            </a:bodyPr>
            <a:lstStyle/>
            <a:p>
              <a:pPr marL="0" marR="0" algn="just">
                <a:spcBef>
                  <a:spcPts val="0"/>
                </a:spcBef>
                <a:spcAft>
                  <a:spcPts val="0"/>
                </a:spcAft>
              </a:pPr>
              <a:r>
                <a:rPr lang="zh-CN" altLang="en-US" sz="2000" b="1" dirty="0">
                  <a:effectLst/>
                  <a:latin typeface="黑体" panose="02010609060101010101" pitchFamily="49" charset="-122"/>
                  <a:ea typeface="黑体" panose="02010609060101010101" pitchFamily="49" charset="-122"/>
                </a:rPr>
                <a:t>取数组</a:t>
              </a:r>
              <a:endParaRPr lang="zh-CN" altLang="en-US" sz="2000" dirty="0">
                <a:effectLst/>
                <a:latin typeface="黑体" panose="02010609060101010101" pitchFamily="49" charset="-122"/>
                <a:ea typeface="黑体" panose="02010609060101010101" pitchFamily="49" charset="-122"/>
              </a:endParaRPr>
            </a:p>
          </p:txBody>
        </p:sp>
      </p:grpSp>
      <p:grpSp>
        <p:nvGrpSpPr>
          <p:cNvPr id="37" name="组合 36">
            <a:extLst>
              <a:ext uri="{FF2B5EF4-FFF2-40B4-BE49-F238E27FC236}">
                <a16:creationId xmlns:a16="http://schemas.microsoft.com/office/drawing/2014/main" id="{82C3A6DD-4D9B-448D-A536-F2B781F55842}"/>
              </a:ext>
            </a:extLst>
          </p:cNvPr>
          <p:cNvGrpSpPr/>
          <p:nvPr/>
        </p:nvGrpSpPr>
        <p:grpSpPr>
          <a:xfrm>
            <a:off x="6022235" y="4125965"/>
            <a:ext cx="4992556" cy="1289395"/>
            <a:chOff x="6335222" y="1669252"/>
            <a:chExt cx="4992556" cy="1289395"/>
          </a:xfrm>
        </p:grpSpPr>
        <p:sp>
          <p:nvSpPr>
            <p:cNvPr id="38" name="矩形 37">
              <a:extLst>
                <a:ext uri="{FF2B5EF4-FFF2-40B4-BE49-F238E27FC236}">
                  <a16:creationId xmlns:a16="http://schemas.microsoft.com/office/drawing/2014/main" id="{2BCD58F4-5D87-4E1D-863F-865CB62AAA31}"/>
                </a:ext>
              </a:extLst>
            </p:cNvPr>
            <p:cNvSpPr/>
            <p:nvPr/>
          </p:nvSpPr>
          <p:spPr>
            <a:xfrm>
              <a:off x="6521468" y="1998704"/>
              <a:ext cx="4488093" cy="959943"/>
            </a:xfrm>
            <a:prstGeom prst="rect">
              <a:avLst/>
            </a:prstGeom>
          </p:spPr>
          <p:txBody>
            <a:bodyPr wrap="square">
              <a:spAutoFit/>
              <a:scene3d>
                <a:camera prst="orthographicFront"/>
                <a:lightRig rig="threePt" dir="t"/>
              </a:scene3d>
              <a:sp3d contourW="12700"/>
            </a:bodyPr>
            <a:lstStyle/>
            <a:p>
              <a:pPr defTabSz="457200">
                <a:lnSpc>
                  <a:spcPct val="120000"/>
                </a:lnSpc>
              </a:pPr>
              <a:r>
                <a:rPr lang="en-US" altLang="zh-CN" sz="1400"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格式：</a:t>
              </a:r>
              <a:r>
                <a:rPr lang="en-US" altLang="zh-CN" b="1" dirty="0">
                  <a:latin typeface="宋体" panose="02010600030101010101" pitchFamily="2" charset="-122"/>
                  <a:ea typeface="宋体" panose="02010600030101010101" pitchFamily="2" charset="-122"/>
                </a:rPr>
                <a:t>  </a:t>
              </a:r>
              <a:r>
                <a:rPr lang="en-US" altLang="zh-CN" b="1" dirty="0">
                  <a:solidFill>
                    <a:srgbClr val="FF0000"/>
                  </a:solidFill>
                  <a:latin typeface="宋体" panose="02010600030101010101" pitchFamily="2" charset="-122"/>
                  <a:ea typeface="宋体" panose="02010600030101010101" pitchFamily="2" charset="-122"/>
                </a:rPr>
                <a:t>mov [</a:t>
              </a:r>
              <a:r>
                <a:rPr lang="en-US" altLang="zh-CN" b="1" dirty="0" err="1">
                  <a:solidFill>
                    <a:srgbClr val="FF0000"/>
                  </a:solidFill>
                  <a:latin typeface="宋体" panose="02010600030101010101" pitchFamily="2" charset="-122"/>
                  <a:ea typeface="宋体" panose="02010600030101010101" pitchFamily="2" charset="-122"/>
                </a:rPr>
                <a:t>ebx</a:t>
              </a:r>
              <a:r>
                <a:rPr lang="en-US" altLang="zh-CN" b="1" dirty="0">
                  <a:solidFill>
                    <a:srgbClr val="FF0000"/>
                  </a:solidFill>
                  <a:latin typeface="宋体" panose="02010600030101010101" pitchFamily="2" charset="-122"/>
                  <a:ea typeface="宋体" panose="02010600030101010101" pitchFamily="2" charset="-122"/>
                </a:rPr>
                <a:t>],4    </a:t>
              </a:r>
            </a:p>
            <a:p>
              <a:pPr defTabSz="457200">
                <a:lnSpc>
                  <a:spcPct val="120000"/>
                </a:lnSpc>
              </a:pPr>
              <a:r>
                <a:rPr lang="en-US" altLang="zh-CN"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ebx</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是对</a:t>
              </a:r>
              <a:r>
                <a:rPr lang="en-US" altLang="zh-CN" b="1" dirty="0" err="1">
                  <a:latin typeface="宋体" panose="02010600030101010101" pitchFamily="2" charset="-122"/>
                  <a:ea typeface="宋体" panose="02010600030101010101" pitchFamily="2" charset="-122"/>
                </a:rPr>
                <a:t>ebx</a:t>
              </a:r>
              <a:r>
                <a:rPr lang="zh-CN" altLang="en-US" b="1" dirty="0">
                  <a:latin typeface="宋体" panose="02010600030101010101" pitchFamily="2" charset="-122"/>
                  <a:ea typeface="宋体" panose="02010600030101010101" pitchFamily="2" charset="-122"/>
                </a:rPr>
                <a:t>里储存的地址的值加上</a:t>
              </a:r>
              <a:r>
                <a:rPr lang="en-US" altLang="zh-CN" b="1" dirty="0">
                  <a:latin typeface="宋体" panose="02010600030101010101" pitchFamily="2" charset="-122"/>
                  <a:ea typeface="宋体" panose="02010600030101010101" pitchFamily="2" charset="-122"/>
                </a:rPr>
                <a:t>4</a:t>
              </a:r>
            </a:p>
            <a:p>
              <a:pPr defTabSz="457200">
                <a:lnSpc>
                  <a:spcPct val="120000"/>
                </a:lnSpc>
              </a:pPr>
              <a:endParaRPr lang="en-US" altLang="zh-CN" sz="1200" dirty="0">
                <a:solidFill>
                  <a:srgbClr val="FFFFFF">
                    <a:lumMod val="50000"/>
                  </a:srgb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9" name="矩形 38">
              <a:extLst>
                <a:ext uri="{FF2B5EF4-FFF2-40B4-BE49-F238E27FC236}">
                  <a16:creationId xmlns:a16="http://schemas.microsoft.com/office/drawing/2014/main" id="{3D82C1BC-56DA-4632-8870-27FAC96F6AD7}"/>
                </a:ext>
              </a:extLst>
            </p:cNvPr>
            <p:cNvSpPr/>
            <p:nvPr/>
          </p:nvSpPr>
          <p:spPr>
            <a:xfrm>
              <a:off x="6335222" y="1669252"/>
              <a:ext cx="4992556" cy="765915"/>
            </a:xfrm>
            <a:prstGeom prst="rect">
              <a:avLst/>
            </a:prstGeom>
          </p:spPr>
          <p:txBody>
            <a:bodyPr wrap="square">
              <a:spAutoFit/>
              <a:scene3d>
                <a:camera prst="orthographicFront"/>
                <a:lightRig rig="threePt" dir="t"/>
              </a:scene3d>
              <a:sp3d contourW="12700"/>
            </a:bodyPr>
            <a:lstStyle/>
            <a:p>
              <a:pPr defTabSz="457200">
                <a:lnSpc>
                  <a:spcPct val="120000"/>
                </a:lnSpc>
              </a:pPr>
              <a:r>
                <a:rPr lang="zh-CN" altLang="en-US" sz="2000" b="1" dirty="0">
                  <a:latin typeface="黑体" panose="02010609060101010101" pitchFamily="49" charset="-122"/>
                  <a:ea typeface="黑体" panose="02010609060101010101" pitchFamily="49" charset="-122"/>
                </a:rPr>
                <a:t>修改值</a:t>
              </a:r>
              <a:r>
                <a:rPr lang="zh-CN" altLang="en-US" sz="1800" dirty="0">
                  <a:effectLst/>
                  <a:latin typeface="宋体" panose="02010600030101010101" pitchFamily="2" charset="-122"/>
                  <a:ea typeface="宋体" panose="02010600030101010101" pitchFamily="2" charset="-122"/>
                </a:rPr>
                <a:t>   </a:t>
              </a:r>
              <a:endParaRPr lang="en-US" altLang="zh-CN" sz="1800" dirty="0">
                <a:effectLst/>
                <a:latin typeface="宋体" panose="02010600030101010101" pitchFamily="2" charset="-122"/>
                <a:ea typeface="宋体" panose="02010600030101010101" pitchFamily="2" charset="-122"/>
              </a:endParaRPr>
            </a:p>
            <a:p>
              <a:pPr defTabSz="457200">
                <a:lnSpc>
                  <a:spcPct val="120000"/>
                </a:lnSpc>
              </a:pPr>
              <a:r>
                <a:rPr lang="zh-CN" altLang="en-US" b="1" dirty="0">
                  <a:solidFill>
                    <a:srgbClr val="000000">
                      <a:lumMod val="75000"/>
                      <a:lumOff val="25000"/>
                    </a:srgb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 </a:t>
              </a:r>
            </a:p>
          </p:txBody>
        </p:sp>
      </p:grpSp>
      <p:sp>
        <p:nvSpPr>
          <p:cNvPr id="42" name="矩形 41">
            <a:extLst>
              <a:ext uri="{FF2B5EF4-FFF2-40B4-BE49-F238E27FC236}">
                <a16:creationId xmlns:a16="http://schemas.microsoft.com/office/drawing/2014/main" id="{71697CBF-686C-4B28-9B91-7DA8F780771A}"/>
              </a:ext>
            </a:extLst>
          </p:cNvPr>
          <p:cNvSpPr/>
          <p:nvPr/>
        </p:nvSpPr>
        <p:spPr>
          <a:xfrm>
            <a:off x="6096000" y="5636645"/>
            <a:ext cx="2241974" cy="412613"/>
          </a:xfrm>
          <a:prstGeom prst="rect">
            <a:avLst/>
          </a:prstGeom>
        </p:spPr>
        <p:txBody>
          <a:bodyPr wrap="square">
            <a:spAutoFit/>
            <a:scene3d>
              <a:camera prst="orthographicFront"/>
              <a:lightRig rig="threePt" dir="t"/>
            </a:scene3d>
            <a:sp3d contourW="12700"/>
          </a:bodyPr>
          <a:lstStyle/>
          <a:p>
            <a:pPr defTabSz="457200">
              <a:lnSpc>
                <a:spcPct val="120000"/>
              </a:lnSpc>
            </a:pPr>
            <a:r>
              <a:rPr lang="zh-CN" altLang="en-US" sz="2000" b="1" dirty="0">
                <a:latin typeface="黑体" panose="02010609060101010101" pitchFamily="49" charset="-122"/>
                <a:ea typeface="黑体" panose="02010609060101010101" pitchFamily="49" charset="-122"/>
              </a:rPr>
              <a:t>访问数组</a:t>
            </a:r>
          </a:p>
        </p:txBody>
      </p:sp>
      <p:grpSp>
        <p:nvGrpSpPr>
          <p:cNvPr id="46" name="组合 45">
            <a:extLst>
              <a:ext uri="{FF2B5EF4-FFF2-40B4-BE49-F238E27FC236}">
                <a16:creationId xmlns:a16="http://schemas.microsoft.com/office/drawing/2014/main" id="{0BDA92D0-86B1-A6F5-2081-50192FDD4BC9}"/>
              </a:ext>
            </a:extLst>
          </p:cNvPr>
          <p:cNvGrpSpPr/>
          <p:nvPr/>
        </p:nvGrpSpPr>
        <p:grpSpPr>
          <a:xfrm>
            <a:off x="5828170" y="2362225"/>
            <a:ext cx="6096000" cy="1502423"/>
            <a:chOff x="5828170" y="2857525"/>
            <a:chExt cx="6096000" cy="1502423"/>
          </a:xfrm>
        </p:grpSpPr>
        <p:grpSp>
          <p:nvGrpSpPr>
            <p:cNvPr id="34" name="组合 33">
              <a:extLst>
                <a:ext uri="{FF2B5EF4-FFF2-40B4-BE49-F238E27FC236}">
                  <a16:creationId xmlns:a16="http://schemas.microsoft.com/office/drawing/2014/main" id="{97A558C8-F978-4A21-8DAA-8A790EE370A1}"/>
                </a:ext>
              </a:extLst>
            </p:cNvPr>
            <p:cNvGrpSpPr/>
            <p:nvPr/>
          </p:nvGrpSpPr>
          <p:grpSpPr>
            <a:xfrm>
              <a:off x="6017337" y="2857525"/>
              <a:ext cx="3810045" cy="816203"/>
              <a:chOff x="6042195" y="1708121"/>
              <a:chExt cx="3810045" cy="816203"/>
            </a:xfrm>
          </p:grpSpPr>
          <p:sp>
            <p:nvSpPr>
              <p:cNvPr id="35" name="矩形 34">
                <a:extLst>
                  <a:ext uri="{FF2B5EF4-FFF2-40B4-BE49-F238E27FC236}">
                    <a16:creationId xmlns:a16="http://schemas.microsoft.com/office/drawing/2014/main" id="{D814D272-299C-4945-9FFB-57305D004C62}"/>
                  </a:ext>
                </a:extLst>
              </p:cNvPr>
              <p:cNvSpPr/>
              <p:nvPr/>
            </p:nvSpPr>
            <p:spPr>
              <a:xfrm>
                <a:off x="6066472" y="2229179"/>
                <a:ext cx="3785768" cy="295145"/>
              </a:xfrm>
              <a:prstGeom prst="rect">
                <a:avLst/>
              </a:prstGeom>
            </p:spPr>
            <p:txBody>
              <a:bodyPr wrap="square">
                <a:spAutoFit/>
                <a:scene3d>
                  <a:camera prst="orthographicFront"/>
                  <a:lightRig rig="threePt" dir="t"/>
                </a:scene3d>
                <a:sp3d contourW="12700"/>
              </a:bodyPr>
              <a:lstStyle/>
              <a:p>
                <a:pPr defTabSz="457200">
                  <a:lnSpc>
                    <a:spcPct val="120000"/>
                  </a:lnSpc>
                </a:pPr>
                <a:endParaRPr lang="en-US" altLang="zh-CN" sz="1200" dirty="0">
                  <a:solidFill>
                    <a:srgbClr val="FFFFFF">
                      <a:lumMod val="50000"/>
                    </a:srgb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6" name="矩形 35">
                <a:extLst>
                  <a:ext uri="{FF2B5EF4-FFF2-40B4-BE49-F238E27FC236}">
                    <a16:creationId xmlns:a16="http://schemas.microsoft.com/office/drawing/2014/main" id="{31D6A115-C566-42B7-A2B1-27C2CCECF53B}"/>
                  </a:ext>
                </a:extLst>
              </p:cNvPr>
              <p:cNvSpPr/>
              <p:nvPr/>
            </p:nvSpPr>
            <p:spPr>
              <a:xfrm>
                <a:off x="6042195" y="1708121"/>
                <a:ext cx="2241974" cy="400110"/>
              </a:xfrm>
              <a:prstGeom prst="rect">
                <a:avLst/>
              </a:prstGeom>
            </p:spPr>
            <p:txBody>
              <a:bodyPr wrap="square">
                <a:spAutoFit/>
                <a:scene3d>
                  <a:camera prst="orthographicFront"/>
                  <a:lightRig rig="threePt" dir="t"/>
                </a:scene3d>
                <a:sp3d contourW="12700"/>
              </a:bodyPr>
              <a:lstStyle/>
              <a:p>
                <a:pPr marL="0" marR="0" algn="just">
                  <a:spcBef>
                    <a:spcPts val="0"/>
                  </a:spcBef>
                  <a:spcAft>
                    <a:spcPts val="0"/>
                  </a:spcAft>
                </a:pPr>
                <a:r>
                  <a:rPr lang="zh-CN" altLang="en-US" sz="2000" b="1" dirty="0">
                    <a:latin typeface="黑体" panose="02010609060101010101" pitchFamily="49" charset="-122"/>
                    <a:ea typeface="黑体" panose="02010609060101010101" pitchFamily="49" charset="-122"/>
                  </a:rPr>
                  <a:t>偏移量</a:t>
                </a:r>
              </a:p>
            </p:txBody>
          </p:sp>
        </p:grpSp>
        <p:sp>
          <p:nvSpPr>
            <p:cNvPr id="3" name="文本框 2">
              <a:extLst>
                <a:ext uri="{FF2B5EF4-FFF2-40B4-BE49-F238E27FC236}">
                  <a16:creationId xmlns:a16="http://schemas.microsoft.com/office/drawing/2014/main" id="{F71CE81B-79F1-3BF4-22BC-2BF961E27929}"/>
                </a:ext>
              </a:extLst>
            </p:cNvPr>
            <p:cNvSpPr txBox="1"/>
            <p:nvPr/>
          </p:nvSpPr>
          <p:spPr>
            <a:xfrm>
              <a:off x="5828170" y="3205786"/>
              <a:ext cx="6096000" cy="1154162"/>
            </a:xfrm>
            <a:prstGeom prst="rect">
              <a:avLst/>
            </a:prstGeom>
            <a:noFill/>
          </p:spPr>
          <p:txBody>
            <a:bodyPr wrap="square">
              <a:spAutoFit/>
            </a:bodyPr>
            <a:lstStyle/>
            <a:p>
              <a:pPr marL="0" marR="0" indent="254000" algn="just">
                <a:lnSpc>
                  <a:spcPct val="150000"/>
                </a:lnSpc>
                <a:spcBef>
                  <a:spcPts val="0"/>
                </a:spcBef>
                <a:spcAft>
                  <a:spcPts val="0"/>
                </a:spcAft>
              </a:pPr>
              <a:r>
                <a:rPr lang="zh-CN" altLang="en-US" b="1" dirty="0">
                  <a:latin typeface="宋体" panose="02010600030101010101" pitchFamily="2" charset="-122"/>
                  <a:ea typeface="宋体" panose="02010600030101010101" pitchFamily="2" charset="-122"/>
                </a:rPr>
                <a:t>格式：</a:t>
              </a:r>
              <a:r>
                <a:rPr lang="en-US" altLang="zh-CN" b="1" dirty="0">
                  <a:solidFill>
                    <a:srgbClr val="FF0000"/>
                  </a:solidFill>
                  <a:latin typeface="宋体" panose="02010600030101010101" pitchFamily="2" charset="-122"/>
                  <a:ea typeface="宋体" panose="02010600030101010101" pitchFamily="2" charset="-122"/>
                </a:rPr>
                <a:t>add ebx,4</a:t>
              </a:r>
              <a:endParaRPr lang="zh-CN" altLang="en-US" b="1" dirty="0">
                <a:solidFill>
                  <a:srgbClr val="FF0000"/>
                </a:solidFill>
                <a:latin typeface="宋体" panose="02010600030101010101" pitchFamily="2" charset="-122"/>
                <a:ea typeface="宋体" panose="02010600030101010101" pitchFamily="2" charset="-122"/>
              </a:endParaRPr>
            </a:p>
            <a:p>
              <a:pPr marL="0" marR="0" algn="just">
                <a:spcBef>
                  <a:spcPts val="0"/>
                </a:spcBef>
                <a:spcAft>
                  <a:spcPts val="0"/>
                </a:spcAft>
              </a:pPr>
              <a:r>
                <a:rPr lang="zh-CN" altLang="en-US" b="1" dirty="0">
                  <a:latin typeface="宋体" panose="02010600030101010101" pitchFamily="2" charset="-122"/>
                  <a:ea typeface="宋体" panose="02010600030101010101" pitchFamily="2" charset="-122"/>
                </a:rPr>
                <a:t>   寄存器加上</a:t>
              </a: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个字节储存空间，此时的</a:t>
              </a:r>
              <a:r>
                <a:rPr lang="en-US" altLang="zh-CN" b="1" dirty="0" err="1">
                  <a:latin typeface="宋体" panose="02010600030101010101" pitchFamily="2" charset="-122"/>
                  <a:ea typeface="宋体" panose="02010600030101010101" pitchFamily="2" charset="-122"/>
                </a:rPr>
                <a:t>ebx</a:t>
              </a:r>
              <a:r>
                <a:rPr lang="zh-CN" altLang="en-US" b="1" dirty="0">
                  <a:latin typeface="宋体" panose="02010600030101010101" pitchFamily="2" charset="-122"/>
                  <a:ea typeface="宋体" panose="02010600030101010101" pitchFamily="2" charset="-122"/>
                </a:rPr>
                <a:t>指向数组的下一个位置</a:t>
              </a:r>
              <a:r>
                <a:rPr lang="zh-CN" altLang="en-US" sz="2400" dirty="0">
                  <a:effectLst/>
                  <a:latin typeface="宋体" panose="02010600030101010101" pitchFamily="2" charset="-122"/>
                  <a:ea typeface="宋体" panose="02010600030101010101" pitchFamily="2" charset="-122"/>
                </a:rPr>
                <a:t>。</a:t>
              </a:r>
              <a:endParaRPr lang="zh-CN" altLang="en-US" sz="2800" dirty="0">
                <a:effectLst/>
                <a:latin typeface="Times New Roman" panose="02020603050405020304" pitchFamily="18" charset="0"/>
              </a:endParaRPr>
            </a:p>
          </p:txBody>
        </p:sp>
      </p:grpSp>
      <p:sp>
        <p:nvSpPr>
          <p:cNvPr id="45" name="文本框 44">
            <a:extLst>
              <a:ext uri="{FF2B5EF4-FFF2-40B4-BE49-F238E27FC236}">
                <a16:creationId xmlns:a16="http://schemas.microsoft.com/office/drawing/2014/main" id="{266179C5-8727-8814-9A05-7D510E441BEC}"/>
              </a:ext>
            </a:extLst>
          </p:cNvPr>
          <p:cNvSpPr txBox="1"/>
          <p:nvPr/>
        </p:nvSpPr>
        <p:spPr>
          <a:xfrm>
            <a:off x="95250" y="140399"/>
            <a:ext cx="4430969" cy="646331"/>
          </a:xfrm>
          <a:prstGeom prst="rect">
            <a:avLst/>
          </a:prstGeom>
          <a:noFill/>
        </p:spPr>
        <p:txBody>
          <a:bodyPr wrap="square" rtlCol="0">
            <a:spAutoFit/>
          </a:bodyPr>
          <a:lstStyle/>
          <a:p>
            <a:r>
              <a:rPr lang="en-US" altLang="zh-CN"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Part 3 </a:t>
            </a:r>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数组知识总结</a:t>
            </a:r>
          </a:p>
        </p:txBody>
      </p:sp>
    </p:spTree>
    <p:extLst>
      <p:ext uri="{BB962C8B-B14F-4D97-AF65-F5344CB8AC3E}">
        <p14:creationId xmlns:p14="http://schemas.microsoft.com/office/powerpoint/2010/main" val="2026983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燕尾形 56">
            <a:extLst>
              <a:ext uri="{FF2B5EF4-FFF2-40B4-BE49-F238E27FC236}">
                <a16:creationId xmlns:a16="http://schemas.microsoft.com/office/drawing/2014/main" id="{9C111169-3E41-4B03-9CB1-FBF48CD308A8}"/>
              </a:ext>
            </a:extLst>
          </p:cNvPr>
          <p:cNvSpPr/>
          <p:nvPr/>
        </p:nvSpPr>
        <p:spPr>
          <a:xfrm rot="2293071">
            <a:off x="4845532" y="2146545"/>
            <a:ext cx="1276240" cy="1276240"/>
          </a:xfrm>
          <a:prstGeom prst="chevron">
            <a:avLst>
              <a:gd name="adj" fmla="val 40196"/>
            </a:avLst>
          </a:prstGeom>
          <a:solidFill>
            <a:srgbClr val="7E6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燕尾形 57">
            <a:extLst>
              <a:ext uri="{FF2B5EF4-FFF2-40B4-BE49-F238E27FC236}">
                <a16:creationId xmlns:a16="http://schemas.microsoft.com/office/drawing/2014/main" id="{38E3D131-3FDA-46E6-9913-87B4CC2C96D4}"/>
              </a:ext>
            </a:extLst>
          </p:cNvPr>
          <p:cNvSpPr/>
          <p:nvPr/>
        </p:nvSpPr>
        <p:spPr>
          <a:xfrm rot="8465483">
            <a:off x="6070227" y="2145324"/>
            <a:ext cx="1276240" cy="1276240"/>
          </a:xfrm>
          <a:prstGeom prst="chevron">
            <a:avLst>
              <a:gd name="adj" fmla="val 40196"/>
            </a:avLst>
          </a:prstGeom>
          <a:solidFill>
            <a:srgbClr val="7E6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 name="燕尾形 58">
            <a:extLst>
              <a:ext uri="{FF2B5EF4-FFF2-40B4-BE49-F238E27FC236}">
                <a16:creationId xmlns:a16="http://schemas.microsoft.com/office/drawing/2014/main" id="{39C469A2-CE15-4E1A-A407-FE5FFBFA940C}"/>
              </a:ext>
            </a:extLst>
          </p:cNvPr>
          <p:cNvSpPr/>
          <p:nvPr/>
        </p:nvSpPr>
        <p:spPr>
          <a:xfrm rot="19254862">
            <a:off x="4859555" y="3363231"/>
            <a:ext cx="1276240" cy="1276240"/>
          </a:xfrm>
          <a:prstGeom prst="chevron">
            <a:avLst>
              <a:gd name="adj" fmla="val 40196"/>
            </a:avLst>
          </a:prstGeom>
          <a:solidFill>
            <a:srgbClr val="7E6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 name="燕尾形 59">
            <a:extLst>
              <a:ext uri="{FF2B5EF4-FFF2-40B4-BE49-F238E27FC236}">
                <a16:creationId xmlns:a16="http://schemas.microsoft.com/office/drawing/2014/main" id="{FF3681F5-268E-4D93-B052-5110F347EBED}"/>
              </a:ext>
            </a:extLst>
          </p:cNvPr>
          <p:cNvSpPr/>
          <p:nvPr/>
        </p:nvSpPr>
        <p:spPr>
          <a:xfrm rot="13115580">
            <a:off x="6055817" y="3350718"/>
            <a:ext cx="1276240" cy="1276240"/>
          </a:xfrm>
          <a:prstGeom prst="chevron">
            <a:avLst>
              <a:gd name="adj" fmla="val 40196"/>
            </a:avLst>
          </a:prstGeom>
          <a:solidFill>
            <a:srgbClr val="7E6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8" name="组合 7">
            <a:extLst>
              <a:ext uri="{FF2B5EF4-FFF2-40B4-BE49-F238E27FC236}">
                <a16:creationId xmlns:a16="http://schemas.microsoft.com/office/drawing/2014/main" id="{57CFBB82-1FF9-4B9A-90A9-5BAC2EE1F9DC}"/>
              </a:ext>
            </a:extLst>
          </p:cNvPr>
          <p:cNvGrpSpPr/>
          <p:nvPr/>
        </p:nvGrpSpPr>
        <p:grpSpPr>
          <a:xfrm>
            <a:off x="7575375" y="1751576"/>
            <a:ext cx="4149072" cy="2099786"/>
            <a:chOff x="1240160" y="2054441"/>
            <a:chExt cx="4149072" cy="2099786"/>
          </a:xfrm>
        </p:grpSpPr>
        <p:sp>
          <p:nvSpPr>
            <p:cNvPr id="9" name="矩形 8">
              <a:extLst>
                <a:ext uri="{FF2B5EF4-FFF2-40B4-BE49-F238E27FC236}">
                  <a16:creationId xmlns:a16="http://schemas.microsoft.com/office/drawing/2014/main" id="{1997700D-F4FA-4DEF-A469-3B940AE998D0}"/>
                </a:ext>
              </a:extLst>
            </p:cNvPr>
            <p:cNvSpPr/>
            <p:nvPr/>
          </p:nvSpPr>
          <p:spPr>
            <a:xfrm>
              <a:off x="1240160" y="2054441"/>
              <a:ext cx="3956239" cy="461665"/>
            </a:xfrm>
            <a:prstGeom prst="rect">
              <a:avLst/>
            </a:prstGeom>
            <a:noFill/>
          </p:spPr>
          <p:txBody>
            <a:bodyPr wrap="square">
              <a:spAutoFit/>
            </a:bodyPr>
            <a:lstStyle/>
            <a:p>
              <a:pPr defTabSz="1219170">
                <a:defRPr/>
              </a:pPr>
              <a:r>
                <a:rPr lang="en-US" altLang="zh-CN" sz="2400" b="1" dirty="0">
                  <a:latin typeface="黑体" panose="02010609060101010101" pitchFamily="49" charset="-122"/>
                  <a:ea typeface="黑体" panose="02010609060101010101" pitchFamily="49" charset="-122"/>
                  <a:sym typeface="字魂105号-简雅黑" panose="00000500000000000000" pitchFamily="2" charset="-122"/>
                </a:rPr>
                <a:t>2.</a:t>
              </a:r>
              <a:r>
                <a:rPr lang="zh-CN" altLang="en-US" sz="2400" b="1" dirty="0">
                  <a:latin typeface="黑体" panose="02010609060101010101" pitchFamily="49" charset="-122"/>
                  <a:ea typeface="黑体" panose="02010609060101010101" pitchFamily="49" charset="-122"/>
                </a:rPr>
                <a:t>相对基址变址</a:t>
              </a:r>
              <a:r>
                <a:rPr lang="zh-CN" altLang="en-US" sz="2400" b="1" dirty="0">
                  <a:latin typeface="黑体" panose="02010609060101010101" pitchFamily="49" charset="-122"/>
                  <a:ea typeface="黑体" panose="02010609060101010101" pitchFamily="49" charset="-122"/>
                  <a:sym typeface="字魂105号-简雅黑" panose="00000500000000000000" pitchFamily="2" charset="-122"/>
                </a:rPr>
                <a:t>寻址方式</a:t>
              </a:r>
              <a:endParaRPr lang="en-US" altLang="zh-CN" sz="2400" b="1" dirty="0">
                <a:latin typeface="黑体" panose="02010609060101010101" pitchFamily="49" charset="-122"/>
                <a:ea typeface="黑体" panose="02010609060101010101" pitchFamily="49" charset="-122"/>
                <a:sym typeface="字魂105号-简雅黑" panose="00000500000000000000" pitchFamily="2" charset="-122"/>
              </a:endParaRPr>
            </a:p>
          </p:txBody>
        </p:sp>
        <p:sp>
          <p:nvSpPr>
            <p:cNvPr id="10" name="文本框 9">
              <a:extLst>
                <a:ext uri="{FF2B5EF4-FFF2-40B4-BE49-F238E27FC236}">
                  <a16:creationId xmlns:a16="http://schemas.microsoft.com/office/drawing/2014/main" id="{47A45EA3-0DB2-4457-B0D4-D690F084BD1B}"/>
                </a:ext>
              </a:extLst>
            </p:cNvPr>
            <p:cNvSpPr txBox="1"/>
            <p:nvPr/>
          </p:nvSpPr>
          <p:spPr>
            <a:xfrm>
              <a:off x="1432993" y="2678310"/>
              <a:ext cx="3956239" cy="1475917"/>
            </a:xfrm>
            <a:prstGeom prst="rect">
              <a:avLst/>
            </a:prstGeom>
            <a:noFill/>
          </p:spPr>
          <p:txBody>
            <a:bodyPr wrap="square" rtlCol="0">
              <a:spAutoFit/>
            </a:bodyPr>
            <a:lstStyle/>
            <a:p>
              <a:pPr>
                <a:lnSpc>
                  <a:spcPct val="150000"/>
                </a:lnSpc>
              </a:pPr>
              <a:r>
                <a:rPr lang="en-US" altLang="zh-CN" sz="1400" b="1" dirty="0">
                  <a:latin typeface="宋体" panose="02010600030101010101" pitchFamily="2" charset="-122"/>
                  <a:ea typeface="宋体" panose="02010600030101010101" pitchFamily="2" charset="-122"/>
                </a:rPr>
                <a:t>[base + index + displacement]</a:t>
              </a:r>
            </a:p>
            <a:p>
              <a:pPr>
                <a:lnSpc>
                  <a:spcPct val="150000"/>
                </a:lnSpc>
              </a:pPr>
              <a:r>
                <a:rPr lang="en-US" altLang="zh-CN" sz="1400" b="1" dirty="0">
                  <a:latin typeface="宋体" panose="02010600030101010101" pitchFamily="2" charset="-122"/>
                  <a:ea typeface="宋体" panose="02010600030101010101" pitchFamily="2" charset="-122"/>
                </a:rPr>
                <a:t>displacement[base + index]</a:t>
              </a:r>
            </a:p>
            <a:p>
              <a:pPr>
                <a:lnSpc>
                  <a:spcPct val="150000"/>
                </a:lnSpc>
              </a:pP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把偏移、基址、变址以及可选的比例因子组合起来，产生一个偏移地址</a:t>
              </a:r>
              <a:endParaRPr lang="zh-CN" altLang="en-US" sz="1200" kern="100" dirty="0">
                <a:effectLst/>
                <a:latin typeface="Times New Roman" panose="02020603050405020304" pitchFamily="18" charset="0"/>
                <a:ea typeface="宋体" panose="02010600030101010101" pitchFamily="2" charset="-122"/>
              </a:endParaRPr>
            </a:p>
            <a:p>
              <a:pPr>
                <a:lnSpc>
                  <a:spcPct val="150000"/>
                </a:lnSpc>
              </a:pPr>
              <a:endParaRPr lang="zh-CN" altLang="en-US" sz="900" dirty="0">
                <a:solidFill>
                  <a:schemeClr val="tx1">
                    <a:lumMod val="50000"/>
                    <a:lumOff val="50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11" name="组合 10">
            <a:extLst>
              <a:ext uri="{FF2B5EF4-FFF2-40B4-BE49-F238E27FC236}">
                <a16:creationId xmlns:a16="http://schemas.microsoft.com/office/drawing/2014/main" id="{734C9B48-A950-4A84-AB87-074B0D838FF7}"/>
              </a:ext>
            </a:extLst>
          </p:cNvPr>
          <p:cNvGrpSpPr/>
          <p:nvPr/>
        </p:nvGrpSpPr>
        <p:grpSpPr>
          <a:xfrm>
            <a:off x="-876306" y="1678030"/>
            <a:ext cx="5789181" cy="1617069"/>
            <a:chOff x="309366" y="1717872"/>
            <a:chExt cx="5789181" cy="1617069"/>
          </a:xfrm>
        </p:grpSpPr>
        <p:sp>
          <p:nvSpPr>
            <p:cNvPr id="12" name="矩形 11">
              <a:extLst>
                <a:ext uri="{FF2B5EF4-FFF2-40B4-BE49-F238E27FC236}">
                  <a16:creationId xmlns:a16="http://schemas.microsoft.com/office/drawing/2014/main" id="{9FCA2AC2-4645-476F-AE11-A029EB69D5D6}"/>
                </a:ext>
              </a:extLst>
            </p:cNvPr>
            <p:cNvSpPr/>
            <p:nvPr/>
          </p:nvSpPr>
          <p:spPr>
            <a:xfrm>
              <a:off x="2871382" y="1717872"/>
              <a:ext cx="3227165" cy="559769"/>
            </a:xfrm>
            <a:prstGeom prst="rect">
              <a:avLst/>
            </a:prstGeom>
            <a:noFill/>
          </p:spPr>
          <p:txBody>
            <a:bodyPr wrap="none">
              <a:spAutoFit/>
            </a:bodyPr>
            <a:lstStyle/>
            <a:p>
              <a:pPr marL="0" marR="0" indent="254000" algn="just">
                <a:lnSpc>
                  <a:spcPct val="150000"/>
                </a:lnSpc>
                <a:spcBef>
                  <a:spcPts val="0"/>
                </a:spcBef>
                <a:spcAft>
                  <a:spcPts val="0"/>
                </a:spcAft>
              </a:pPr>
              <a:r>
                <a:rPr lang="en-US" altLang="zh-CN" sz="2400" b="1" dirty="0">
                  <a:effectLst/>
                  <a:latin typeface="黑体" panose="02010609060101010101" pitchFamily="49" charset="-122"/>
                  <a:ea typeface="黑体" panose="02010609060101010101" pitchFamily="49" charset="-122"/>
                </a:rPr>
                <a:t>1.</a:t>
              </a:r>
              <a:r>
                <a:rPr lang="zh-CN" altLang="en-US" sz="2400" b="1" dirty="0">
                  <a:effectLst/>
                  <a:latin typeface="黑体" panose="02010609060101010101" pitchFamily="49" charset="-122"/>
                  <a:ea typeface="黑体" panose="02010609060101010101" pitchFamily="49" charset="-122"/>
                </a:rPr>
                <a:t>基址变址寻址方式</a:t>
              </a:r>
            </a:p>
          </p:txBody>
        </p:sp>
        <p:sp>
          <p:nvSpPr>
            <p:cNvPr id="13" name="文本框 12">
              <a:extLst>
                <a:ext uri="{FF2B5EF4-FFF2-40B4-BE49-F238E27FC236}">
                  <a16:creationId xmlns:a16="http://schemas.microsoft.com/office/drawing/2014/main" id="{07EED2E6-AF50-48B0-B19B-3F97323A12A3}"/>
                </a:ext>
              </a:extLst>
            </p:cNvPr>
            <p:cNvSpPr txBox="1"/>
            <p:nvPr/>
          </p:nvSpPr>
          <p:spPr>
            <a:xfrm>
              <a:off x="309366" y="2313956"/>
              <a:ext cx="5448300" cy="1020985"/>
            </a:xfrm>
            <a:prstGeom prst="rect">
              <a:avLst/>
            </a:prstGeom>
            <a:noFill/>
          </p:spPr>
          <p:txBody>
            <a:bodyPr wrap="square" rtlCol="0">
              <a:spAutoFit/>
            </a:bodyPr>
            <a:lstStyle>
              <a:defPPr>
                <a:defRPr lang="zh-CN"/>
              </a:defPPr>
              <a:lvl1pPr>
                <a:lnSpc>
                  <a:spcPct val="150000"/>
                </a:lnSpc>
                <a:defRPr sz="1050">
                  <a:latin typeface="思源黑体 CN Normal" panose="020B0400000000000000" pitchFamily="34" charset="-122"/>
                  <a:ea typeface="思源黑体 CN Normal" panose="020B0400000000000000" pitchFamily="34" charset="-122"/>
                </a:defRPr>
              </a:lvl1pPr>
            </a:lstStyle>
            <a:p>
              <a:pPr marL="0" marR="0" indent="254000" algn="r">
                <a:lnSpc>
                  <a:spcPct val="150000"/>
                </a:lnSpc>
                <a:spcBef>
                  <a:spcPts val="0"/>
                </a:spcBef>
                <a:spcAft>
                  <a:spcPts val="0"/>
                </a:spcAft>
              </a:pPr>
              <a:r>
                <a:rPr lang="zh-CN" altLang="en-US" sz="1400" b="1" dirty="0">
                  <a:effectLst/>
                  <a:latin typeface="宋体" panose="02010600030101010101" pitchFamily="2" charset="-122"/>
                  <a:ea typeface="宋体" panose="02010600030101010101" pitchFamily="2" charset="-122"/>
                </a:rPr>
                <a:t>常用的一种访问内存的方法。涉及两个寄存器：</a:t>
              </a:r>
              <a:endParaRPr lang="zh-CN" altLang="en-US" sz="1400" b="1" dirty="0">
                <a:effectLst/>
                <a:latin typeface="Times New Roman" panose="02020603050405020304" pitchFamily="18" charset="0"/>
              </a:endParaRPr>
            </a:p>
            <a:p>
              <a:pPr marL="0" marR="0" indent="254000" algn="r">
                <a:lnSpc>
                  <a:spcPct val="150000"/>
                </a:lnSpc>
                <a:spcBef>
                  <a:spcPts val="0"/>
                </a:spcBef>
                <a:spcAft>
                  <a:spcPts val="0"/>
                </a:spcAft>
              </a:pPr>
              <a:r>
                <a:rPr lang="zh-CN" altLang="en-US" sz="1400" b="1" dirty="0">
                  <a:effectLst/>
                  <a:latin typeface="宋体" panose="02010600030101010101" pitchFamily="2" charset="-122"/>
                  <a:ea typeface="宋体" panose="02010600030101010101" pitchFamily="2" charset="-122"/>
                </a:rPr>
                <a:t>基址寄存器 ：通常用于存储数组的起始地址。</a:t>
              </a:r>
              <a:endParaRPr lang="zh-CN" altLang="en-US" sz="1400" b="1" dirty="0">
                <a:effectLst/>
                <a:latin typeface="Times New Roman" panose="02020603050405020304" pitchFamily="18" charset="0"/>
              </a:endParaRPr>
            </a:p>
            <a:p>
              <a:pPr marL="0" marR="0" indent="254000" algn="r">
                <a:lnSpc>
                  <a:spcPct val="150000"/>
                </a:lnSpc>
                <a:spcBef>
                  <a:spcPts val="0"/>
                </a:spcBef>
                <a:spcAft>
                  <a:spcPts val="0"/>
                </a:spcAft>
              </a:pPr>
              <a:r>
                <a:rPr lang="zh-CN" altLang="en-US" sz="1400" b="1" dirty="0">
                  <a:effectLst/>
                  <a:latin typeface="宋体" panose="02010600030101010101" pitchFamily="2" charset="-122"/>
                  <a:ea typeface="宋体" panose="02010600030101010101" pitchFamily="2" charset="-122"/>
                </a:rPr>
                <a:t>变址寄存器 ：通常用于存储数组中元素的偏移量。</a:t>
              </a:r>
              <a:endParaRPr lang="zh-CN" altLang="en-US" sz="1400" b="1" dirty="0">
                <a:effectLst/>
                <a:latin typeface="Times New Roman" panose="02020603050405020304" pitchFamily="18" charset="0"/>
              </a:endParaRPr>
            </a:p>
          </p:txBody>
        </p:sp>
      </p:grpSp>
      <p:grpSp>
        <p:nvGrpSpPr>
          <p:cNvPr id="14" name="组合 13">
            <a:extLst>
              <a:ext uri="{FF2B5EF4-FFF2-40B4-BE49-F238E27FC236}">
                <a16:creationId xmlns:a16="http://schemas.microsoft.com/office/drawing/2014/main" id="{3966CD4F-7FF0-4999-8FC1-BD7569BF57B3}"/>
              </a:ext>
            </a:extLst>
          </p:cNvPr>
          <p:cNvGrpSpPr/>
          <p:nvPr/>
        </p:nvGrpSpPr>
        <p:grpSpPr>
          <a:xfrm>
            <a:off x="7618786" y="3559628"/>
            <a:ext cx="2732642" cy="1899538"/>
            <a:chOff x="1317988" y="1514110"/>
            <a:chExt cx="2732642" cy="1899538"/>
          </a:xfrm>
        </p:grpSpPr>
        <p:sp>
          <p:nvSpPr>
            <p:cNvPr id="15" name="矩形 14">
              <a:extLst>
                <a:ext uri="{FF2B5EF4-FFF2-40B4-BE49-F238E27FC236}">
                  <a16:creationId xmlns:a16="http://schemas.microsoft.com/office/drawing/2014/main" id="{6AC3FA56-96AF-4241-B1A9-00E4E98F2692}"/>
                </a:ext>
              </a:extLst>
            </p:cNvPr>
            <p:cNvSpPr/>
            <p:nvPr/>
          </p:nvSpPr>
          <p:spPr>
            <a:xfrm>
              <a:off x="1317988" y="1514110"/>
              <a:ext cx="2351926" cy="461665"/>
            </a:xfrm>
            <a:prstGeom prst="rect">
              <a:avLst/>
            </a:prstGeom>
            <a:noFill/>
          </p:spPr>
          <p:txBody>
            <a:bodyPr wrap="none">
              <a:spAutoFit/>
            </a:bodyPr>
            <a:lstStyle/>
            <a:p>
              <a:pPr marL="0" marR="0" algn="just">
                <a:spcBef>
                  <a:spcPts val="0"/>
                </a:spcBef>
                <a:spcAft>
                  <a:spcPts val="0"/>
                </a:spcAft>
              </a:pP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偏移地址计算</a:t>
              </a:r>
            </a:p>
          </p:txBody>
        </p:sp>
        <p:sp>
          <p:nvSpPr>
            <p:cNvPr id="16" name="文本框 15">
              <a:extLst>
                <a:ext uri="{FF2B5EF4-FFF2-40B4-BE49-F238E27FC236}">
                  <a16:creationId xmlns:a16="http://schemas.microsoft.com/office/drawing/2014/main" id="{902E445B-4E7F-42C4-B4D2-D0FDC6D13E9D}"/>
                </a:ext>
              </a:extLst>
            </p:cNvPr>
            <p:cNvSpPr txBox="1"/>
            <p:nvPr/>
          </p:nvSpPr>
          <p:spPr>
            <a:xfrm>
              <a:off x="1317988" y="2137978"/>
              <a:ext cx="2732642" cy="1275670"/>
            </a:xfrm>
            <a:prstGeom prst="rect">
              <a:avLst/>
            </a:prstGeom>
            <a:noFill/>
          </p:spPr>
          <p:txBody>
            <a:bodyPr wrap="square" rtlCol="0">
              <a:spAutoFit/>
            </a:bodyPr>
            <a:lstStyle>
              <a:defPPr>
                <a:defRPr lang="zh-CN"/>
              </a:defPPr>
              <a:lvl1pPr>
                <a:lnSpc>
                  <a:spcPct val="150000"/>
                </a:lnSpc>
                <a:defRPr sz="1050">
                  <a:latin typeface="思源黑体 CN Normal" panose="020B0400000000000000" pitchFamily="34" charset="-122"/>
                  <a:ea typeface="思源黑体 CN Normal" panose="020B0400000000000000" pitchFamily="34" charset="-122"/>
                </a:defRPr>
              </a:lvl1pPr>
            </a:lstStyle>
            <a:p>
              <a:r>
                <a:rPr lang="zh-CN" altLang="en-US" sz="1400" b="1" dirty="0">
                  <a:latin typeface="宋体" panose="02010600030101010101" pitchFamily="2" charset="-122"/>
                  <a:ea typeface="宋体" panose="02010600030101010101" pitchFamily="2" charset="-122"/>
                </a:rPr>
                <a:t>偏移地址通常用于相对基址变址寻址方式。我可以使用 </a:t>
              </a:r>
              <a:r>
                <a:rPr lang="en-US" altLang="zh-CN" sz="1400" b="1" dirty="0">
                  <a:latin typeface="宋体" panose="02010600030101010101" pitchFamily="2" charset="-122"/>
                  <a:ea typeface="宋体" panose="02010600030101010101" pitchFamily="2" charset="-122"/>
                </a:rPr>
                <a:t>($ - table) </a:t>
              </a:r>
              <a:r>
                <a:rPr lang="zh-CN" altLang="en-US" sz="1400" b="1" dirty="0">
                  <a:latin typeface="宋体" panose="02010600030101010101" pitchFamily="2" charset="-122"/>
                  <a:ea typeface="宋体" panose="02010600030101010101" pitchFamily="2" charset="-122"/>
                </a:rPr>
                <a:t>来计算偏移量</a:t>
              </a:r>
              <a:endParaRPr lang="zh-CN" altLang="en-US" sz="1800" dirty="0">
                <a:effectLst/>
                <a:latin typeface="Times New Roman" panose="02020603050405020304" pitchFamily="18" charset="0"/>
              </a:endParaRPr>
            </a:p>
            <a:p>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17" name="组合 16">
            <a:extLst>
              <a:ext uri="{FF2B5EF4-FFF2-40B4-BE49-F238E27FC236}">
                <a16:creationId xmlns:a16="http://schemas.microsoft.com/office/drawing/2014/main" id="{DF3D20B8-372E-450F-9161-99DEA5349FC7}"/>
              </a:ext>
            </a:extLst>
          </p:cNvPr>
          <p:cNvGrpSpPr/>
          <p:nvPr/>
        </p:nvGrpSpPr>
        <p:grpSpPr>
          <a:xfrm>
            <a:off x="931835" y="3510575"/>
            <a:ext cx="3413476" cy="1669395"/>
            <a:chOff x="1317401" y="1484999"/>
            <a:chExt cx="3413476" cy="1669395"/>
          </a:xfrm>
        </p:grpSpPr>
        <p:sp>
          <p:nvSpPr>
            <p:cNvPr id="18" name="矩形 17">
              <a:extLst>
                <a:ext uri="{FF2B5EF4-FFF2-40B4-BE49-F238E27FC236}">
                  <a16:creationId xmlns:a16="http://schemas.microsoft.com/office/drawing/2014/main" id="{71EA5347-0A7E-4E6D-ADBB-850238424488}"/>
                </a:ext>
              </a:extLst>
            </p:cNvPr>
            <p:cNvSpPr/>
            <p:nvPr/>
          </p:nvSpPr>
          <p:spPr>
            <a:xfrm>
              <a:off x="3111434" y="1484999"/>
              <a:ext cx="1611339" cy="559769"/>
            </a:xfrm>
            <a:prstGeom prst="rect">
              <a:avLst/>
            </a:prstGeom>
            <a:noFill/>
          </p:spPr>
          <p:txBody>
            <a:bodyPr wrap="none">
              <a:spAutoFit/>
            </a:bodyPr>
            <a:lstStyle/>
            <a:p>
              <a:pPr marL="800100" lvl="1" indent="-342900" algn="just">
                <a:lnSpc>
                  <a:spcPct val="150000"/>
                </a:lnSpc>
                <a:buFont typeface="Times New Roman" panose="02020603050405020304" pitchFamily="18" charset="0"/>
                <a:buAutoNum type="arabicPeriod" startAt="4"/>
              </a:pPr>
              <a:r>
                <a:rPr lang="zh-CN" altLang="en-US" sz="2400" b="1" dirty="0">
                  <a:latin typeface="黑体" panose="02010609060101010101" pitchFamily="49" charset="-122"/>
                  <a:ea typeface="黑体" panose="02010609060101010101" pitchFamily="49" charset="-122"/>
                </a:rPr>
                <a:t>指针</a:t>
              </a:r>
            </a:p>
          </p:txBody>
        </p:sp>
        <p:sp>
          <p:nvSpPr>
            <p:cNvPr id="19" name="文本框 18">
              <a:extLst>
                <a:ext uri="{FF2B5EF4-FFF2-40B4-BE49-F238E27FC236}">
                  <a16:creationId xmlns:a16="http://schemas.microsoft.com/office/drawing/2014/main" id="{8ACDE9E9-9AC8-413E-8099-8CD4C19B71DC}"/>
                </a:ext>
              </a:extLst>
            </p:cNvPr>
            <p:cNvSpPr txBox="1"/>
            <p:nvPr/>
          </p:nvSpPr>
          <p:spPr>
            <a:xfrm>
              <a:off x="1317401" y="2049989"/>
              <a:ext cx="3413476" cy="1104405"/>
            </a:xfrm>
            <a:prstGeom prst="rect">
              <a:avLst/>
            </a:prstGeom>
            <a:noFill/>
          </p:spPr>
          <p:txBody>
            <a:bodyPr wrap="square" rtlCol="0">
              <a:spAutoFit/>
            </a:bodyPr>
            <a:lstStyle>
              <a:defPPr>
                <a:defRPr lang="zh-CN"/>
              </a:defPPr>
              <a:lvl1pPr>
                <a:lnSpc>
                  <a:spcPct val="150000"/>
                </a:lnSpc>
                <a:defRPr sz="1050">
                  <a:latin typeface="思源黑体 CN Normal" panose="020B0400000000000000" pitchFamily="34" charset="-122"/>
                  <a:ea typeface="思源黑体 CN Normal" panose="020B0400000000000000" pitchFamily="34" charset="-122"/>
                </a:defRPr>
              </a:lvl1pPr>
            </a:lstStyle>
            <a:p>
              <a:pPr indent="254000" algn="r"/>
              <a:r>
                <a:rPr lang="pt-BR" altLang="zh-CN" sz="1400" b="1" dirty="0">
                  <a:latin typeface="宋体" panose="02010600030101010101" pitchFamily="2" charset="-122"/>
                  <a:ea typeface="宋体" panose="02010600030101010101" pitchFamily="2" charset="-122"/>
                </a:rPr>
                <a:t>array_b db 10h, 20h, 30h, 40h </a:t>
              </a:r>
            </a:p>
            <a:p>
              <a:pPr indent="254000" algn="r"/>
              <a:r>
                <a:rPr lang="en-US" altLang="zh-CN" sz="1400" b="1" dirty="0" err="1">
                  <a:latin typeface="宋体" panose="02010600030101010101" pitchFamily="2" charset="-122"/>
                  <a:ea typeface="宋体" panose="02010600030101010101" pitchFamily="2" charset="-122"/>
                </a:rPr>
                <a:t>ptr_b</a:t>
              </a:r>
              <a:r>
                <a:rPr lang="en-US" altLang="zh-CN" sz="1400" b="1" dirty="0">
                  <a:latin typeface="宋体" panose="02010600030101010101" pitchFamily="2" charset="-122"/>
                  <a:ea typeface="宋体" panose="02010600030101010101" pitchFamily="2" charset="-122"/>
                </a:rPr>
                <a:t> dd offset </a:t>
              </a:r>
              <a:r>
                <a:rPr lang="en-US" altLang="zh-CN" sz="1400" b="1" dirty="0" err="1">
                  <a:latin typeface="宋体" panose="02010600030101010101" pitchFamily="2" charset="-122"/>
                  <a:ea typeface="宋体" panose="02010600030101010101" pitchFamily="2" charset="-122"/>
                </a:rPr>
                <a:t>array_b</a:t>
              </a:r>
              <a:r>
                <a:rPr lang="en-US" altLang="zh-CN" sz="1400" b="1" dirty="0">
                  <a:latin typeface="宋体" panose="02010600030101010101" pitchFamily="2" charset="-122"/>
                  <a:ea typeface="宋体" panose="02010600030101010101" pitchFamily="2" charset="-122"/>
                </a:rPr>
                <a:t> </a:t>
              </a:r>
            </a:p>
            <a:p>
              <a:pPr marL="0" marR="0" algn="just">
                <a:spcBef>
                  <a:spcPts val="0"/>
                </a:spcBef>
                <a:spcAft>
                  <a:spcPts val="0"/>
                </a:spcAft>
              </a:pPr>
              <a:endParaRPr lang="pt-BR" altLang="zh-CN" sz="1800" dirty="0">
                <a:effectLst/>
                <a:latin typeface="Times New Roman" panose="02020603050405020304" pitchFamily="18" charset="0"/>
              </a:endParaRPr>
            </a:p>
          </p:txBody>
        </p:sp>
      </p:grpSp>
      <p:grpSp>
        <p:nvGrpSpPr>
          <p:cNvPr id="24" name="组合 23">
            <a:extLst>
              <a:ext uri="{FF2B5EF4-FFF2-40B4-BE49-F238E27FC236}">
                <a16:creationId xmlns:a16="http://schemas.microsoft.com/office/drawing/2014/main" id="{AF9AE80D-B0A2-2051-3824-EE94F30E0AC4}"/>
              </a:ext>
            </a:extLst>
          </p:cNvPr>
          <p:cNvGrpSpPr>
            <a:grpSpLocks noChangeAspect="1"/>
          </p:cNvGrpSpPr>
          <p:nvPr/>
        </p:nvGrpSpPr>
        <p:grpSpPr>
          <a:xfrm>
            <a:off x="245585" y="172415"/>
            <a:ext cx="5355648" cy="870545"/>
            <a:chOff x="769064" y="1024384"/>
            <a:chExt cx="3035010" cy="493332"/>
          </a:xfrm>
        </p:grpSpPr>
        <p:grpSp>
          <p:nvGrpSpPr>
            <p:cNvPr id="20" name="Group 20">
              <a:extLst>
                <a:ext uri="{FF2B5EF4-FFF2-40B4-BE49-F238E27FC236}">
                  <a16:creationId xmlns:a16="http://schemas.microsoft.com/office/drawing/2014/main" id="{EA95F434-E8A8-FCE8-8AEE-5D167288F466}"/>
                </a:ext>
              </a:extLst>
            </p:cNvPr>
            <p:cNvGrpSpPr/>
            <p:nvPr/>
          </p:nvGrpSpPr>
          <p:grpSpPr>
            <a:xfrm>
              <a:off x="769064" y="1024384"/>
              <a:ext cx="525206" cy="493332"/>
              <a:chOff x="2824761" y="1419473"/>
              <a:chExt cx="496888" cy="466725"/>
            </a:xfrm>
            <a:solidFill>
              <a:srgbClr val="7E6AE3"/>
            </a:solidFill>
          </p:grpSpPr>
          <p:sp>
            <p:nvSpPr>
              <p:cNvPr id="21" name="Oval 21">
                <a:extLst>
                  <a:ext uri="{FF2B5EF4-FFF2-40B4-BE49-F238E27FC236}">
                    <a16:creationId xmlns:a16="http://schemas.microsoft.com/office/drawing/2014/main" id="{1384F356-D521-445A-EABE-CC5BDD6D4C27}"/>
                  </a:ext>
                </a:extLst>
              </p:cNvPr>
              <p:cNvSpPr>
                <a:spLocks/>
              </p:cNvSpPr>
              <p:nvPr/>
            </p:nvSpPr>
            <p:spPr bwMode="auto">
              <a:xfrm>
                <a:off x="3066061" y="1676648"/>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Freeform: Shape 22">
                <a:extLst>
                  <a:ext uri="{FF2B5EF4-FFF2-40B4-BE49-F238E27FC236}">
                    <a16:creationId xmlns:a16="http://schemas.microsoft.com/office/drawing/2014/main" id="{B04AD353-9281-D37C-6D92-C850A00F44E9}"/>
                  </a:ext>
                </a:extLst>
              </p:cNvPr>
              <p:cNvSpPr>
                <a:spLocks/>
              </p:cNvSpPr>
              <p:nvPr/>
            </p:nvSpPr>
            <p:spPr bwMode="auto">
              <a:xfrm>
                <a:off x="2824761" y="1419473"/>
                <a:ext cx="496888"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4 w 132"/>
                  <a:gd name="T67" fmla="*/ 88 h 124"/>
                  <a:gd name="T68" fmla="*/ 60 w 132"/>
                  <a:gd name="T69" fmla="*/ 76 h 124"/>
                  <a:gd name="T70" fmla="*/ 108 w 132"/>
                  <a:gd name="T71" fmla="*/ 64 h 124"/>
                  <a:gd name="T72" fmla="*/ 116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23" name="矩形 22">
              <a:extLst>
                <a:ext uri="{FF2B5EF4-FFF2-40B4-BE49-F238E27FC236}">
                  <a16:creationId xmlns:a16="http://schemas.microsoft.com/office/drawing/2014/main" id="{5919391E-078E-9C1E-0DA1-D9547165B6EF}"/>
                </a:ext>
              </a:extLst>
            </p:cNvPr>
            <p:cNvSpPr/>
            <p:nvPr/>
          </p:nvSpPr>
          <p:spPr>
            <a:xfrm>
              <a:off x="1562100" y="1121795"/>
              <a:ext cx="2241974" cy="342725"/>
            </a:xfrm>
            <a:prstGeom prst="rect">
              <a:avLst/>
            </a:prstGeom>
          </p:spPr>
          <p:txBody>
            <a:bodyPr wrap="square">
              <a:spAutoFit/>
              <a:scene3d>
                <a:camera prst="orthographicFront"/>
                <a:lightRig rig="threePt" dir="t"/>
              </a:scene3d>
              <a:sp3d contourW="12700"/>
            </a:bodyPr>
            <a:lstStyle/>
            <a:p>
              <a:pPr defTabSz="457200">
                <a:lnSpc>
                  <a:spcPct val="120000"/>
                </a:lnSpc>
              </a:pPr>
              <a:r>
                <a:rPr lang="zh-CN" altLang="en-US" sz="3200" b="1" dirty="0">
                  <a:latin typeface="黑体" panose="02010609060101010101" pitchFamily="49" charset="-122"/>
                  <a:ea typeface="黑体" panose="02010609060101010101" pitchFamily="49" charset="-122"/>
                </a:rPr>
                <a:t>访问数组</a:t>
              </a:r>
            </a:p>
          </p:txBody>
        </p:sp>
      </p:grpSp>
    </p:spTree>
    <p:extLst>
      <p:ext uri="{BB962C8B-B14F-4D97-AF65-F5344CB8AC3E}">
        <p14:creationId xmlns:p14="http://schemas.microsoft.com/office/powerpoint/2010/main" val="2273462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89D0CC33-4881-434E-AD0C-B2CFD29A8CBD}"/>
              </a:ext>
            </a:extLst>
          </p:cNvPr>
          <p:cNvPicPr>
            <a:picLocks noChangeAspect="1"/>
          </p:cNvPicPr>
          <p:nvPr/>
        </p:nvPicPr>
        <p:blipFill rotWithShape="1">
          <a:blip r:embed="rId3"/>
          <a:srcRect l="1575" r="74" b="48469"/>
          <a:stretch/>
        </p:blipFill>
        <p:spPr>
          <a:xfrm rot="10800000">
            <a:off x="4481094" y="0"/>
            <a:ext cx="7710906" cy="2654657"/>
          </a:xfrm>
          <a:prstGeom prst="rect">
            <a:avLst/>
          </a:prstGeom>
        </p:spPr>
      </p:pic>
      <p:pic>
        <p:nvPicPr>
          <p:cNvPr id="19" name="图片 18">
            <a:extLst>
              <a:ext uri="{FF2B5EF4-FFF2-40B4-BE49-F238E27FC236}">
                <a16:creationId xmlns:a16="http://schemas.microsoft.com/office/drawing/2014/main" id="{2613AE88-947B-43DB-A5B8-D9FC49449D3C}"/>
              </a:ext>
            </a:extLst>
          </p:cNvPr>
          <p:cNvPicPr>
            <a:picLocks noChangeAspect="1"/>
          </p:cNvPicPr>
          <p:nvPr/>
        </p:nvPicPr>
        <p:blipFill rotWithShape="1">
          <a:blip r:embed="rId3"/>
          <a:srcRect l="1575" r="74" b="48469"/>
          <a:stretch/>
        </p:blipFill>
        <p:spPr>
          <a:xfrm>
            <a:off x="0" y="4203343"/>
            <a:ext cx="7710906" cy="2654657"/>
          </a:xfrm>
          <a:prstGeom prst="rect">
            <a:avLst/>
          </a:prstGeom>
        </p:spPr>
      </p:pic>
      <p:grpSp>
        <p:nvGrpSpPr>
          <p:cNvPr id="2" name="组合 1">
            <a:extLst>
              <a:ext uri="{FF2B5EF4-FFF2-40B4-BE49-F238E27FC236}">
                <a16:creationId xmlns:a16="http://schemas.microsoft.com/office/drawing/2014/main" id="{B4237AD9-584E-47EE-B54D-56F47A6E0961}"/>
              </a:ext>
            </a:extLst>
          </p:cNvPr>
          <p:cNvGrpSpPr/>
          <p:nvPr/>
        </p:nvGrpSpPr>
        <p:grpSpPr>
          <a:xfrm>
            <a:off x="3631095" y="964095"/>
            <a:ext cx="4929809" cy="4929809"/>
            <a:chOff x="3631095" y="964095"/>
            <a:chExt cx="4929809" cy="4929809"/>
          </a:xfrm>
        </p:grpSpPr>
        <p:sp>
          <p:nvSpPr>
            <p:cNvPr id="9" name="椭圆 8">
              <a:extLst>
                <a:ext uri="{FF2B5EF4-FFF2-40B4-BE49-F238E27FC236}">
                  <a16:creationId xmlns:a16="http://schemas.microsoft.com/office/drawing/2014/main" id="{EE547660-4F42-4925-841E-A7C82C1672F7}"/>
                </a:ext>
              </a:extLst>
            </p:cNvPr>
            <p:cNvSpPr/>
            <p:nvPr/>
          </p:nvSpPr>
          <p:spPr>
            <a:xfrm>
              <a:off x="3631095" y="964095"/>
              <a:ext cx="4929809" cy="4929809"/>
            </a:xfrm>
            <a:prstGeom prst="ellipse">
              <a:avLst/>
            </a:prstGeom>
            <a:solidFill>
              <a:srgbClr val="806CE8"/>
            </a:solidFill>
            <a:ln w="38100">
              <a:solidFill>
                <a:srgbClr val="5B319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 name="椭圆 9">
              <a:extLst>
                <a:ext uri="{FF2B5EF4-FFF2-40B4-BE49-F238E27FC236}">
                  <a16:creationId xmlns:a16="http://schemas.microsoft.com/office/drawing/2014/main" id="{7C513B93-3E5B-4ACB-894E-F1760242ED17}"/>
                </a:ext>
              </a:extLst>
            </p:cNvPr>
            <p:cNvSpPr/>
            <p:nvPr/>
          </p:nvSpPr>
          <p:spPr>
            <a:xfrm>
              <a:off x="3800059" y="1094960"/>
              <a:ext cx="4591879" cy="4668078"/>
            </a:xfrm>
            <a:prstGeom prst="ellipse">
              <a:avLst/>
            </a:prstGeom>
            <a:solidFill>
              <a:srgbClr val="9FB0FF"/>
            </a:solidFill>
            <a:ln w="28575">
              <a:solidFill>
                <a:srgbClr val="9FB0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 name="矩形 10">
              <a:extLst>
                <a:ext uri="{FF2B5EF4-FFF2-40B4-BE49-F238E27FC236}">
                  <a16:creationId xmlns:a16="http://schemas.microsoft.com/office/drawing/2014/main" id="{E61C8365-432C-49BC-B6BD-27CC67809D89}"/>
                </a:ext>
              </a:extLst>
            </p:cNvPr>
            <p:cNvSpPr/>
            <p:nvPr/>
          </p:nvSpPr>
          <p:spPr>
            <a:xfrm>
              <a:off x="4008070" y="2329214"/>
              <a:ext cx="4089260" cy="1015663"/>
            </a:xfrm>
            <a:prstGeom prst="rect">
              <a:avLst/>
            </a:prstGeom>
          </p:spPr>
          <p:txBody>
            <a:bodyPr wrap="none">
              <a:spAutoFit/>
            </a:bodyPr>
            <a:lstStyle/>
            <a:p>
              <a:pPr algn="ctr"/>
              <a:r>
                <a:rPr lang="en-US" altLang="zh-CN" sz="6000" b="1" dirty="0">
                  <a:latin typeface="字魂105号-简雅黑" panose="00000500000000000000" pitchFamily="2" charset="-122"/>
                  <a:ea typeface="字魂105号-简雅黑" panose="00000500000000000000" pitchFamily="2" charset="-122"/>
                  <a:sym typeface="字魂105号-简雅黑" panose="00000500000000000000" pitchFamily="2" charset="-122"/>
                </a:rPr>
                <a:t>PART four</a:t>
              </a:r>
              <a:endParaRPr lang="zh-CN" altLang="en-US" sz="6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 name="文本框 11">
              <a:extLst>
                <a:ext uri="{FF2B5EF4-FFF2-40B4-BE49-F238E27FC236}">
                  <a16:creationId xmlns:a16="http://schemas.microsoft.com/office/drawing/2014/main" id="{1283EEF8-428A-43E0-A9DC-55D0E529009B}"/>
                </a:ext>
              </a:extLst>
            </p:cNvPr>
            <p:cNvSpPr txBox="1"/>
            <p:nvPr/>
          </p:nvSpPr>
          <p:spPr>
            <a:xfrm>
              <a:off x="5088918" y="3880177"/>
              <a:ext cx="2031325" cy="646331"/>
            </a:xfrm>
            <a:prstGeom prst="rect">
              <a:avLst/>
            </a:prstGeom>
            <a:noFill/>
          </p:spPr>
          <p:txBody>
            <a:bodyPr wrap="square" rtlCol="0">
              <a:spAutoFit/>
            </a:bodyPr>
            <a:lstStyle/>
            <a:p>
              <a:pPr algn="ctr"/>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总结反思</a:t>
              </a:r>
            </a:p>
          </p:txBody>
        </p:sp>
      </p:grpSp>
    </p:spTree>
    <p:extLst>
      <p:ext uri="{BB962C8B-B14F-4D97-AF65-F5344CB8AC3E}">
        <p14:creationId xmlns:p14="http://schemas.microsoft.com/office/powerpoint/2010/main" val="1314948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E29389F2-3D55-45A7-9611-C17B899705C4}"/>
              </a:ext>
            </a:extLst>
          </p:cNvPr>
          <p:cNvSpPr>
            <a:spLocks noChangeAspect="1"/>
          </p:cNvSpPr>
          <p:nvPr/>
        </p:nvSpPr>
        <p:spPr bwMode="auto">
          <a:xfrm>
            <a:off x="1180528" y="1992142"/>
            <a:ext cx="3091050" cy="3096000"/>
          </a:xfrm>
          <a:custGeom>
            <a:avLst/>
            <a:gdLst>
              <a:gd name="T0" fmla="*/ 6187 w 12374"/>
              <a:gd name="T1" fmla="*/ 0 h 12374"/>
              <a:gd name="T2" fmla="*/ 12374 w 12374"/>
              <a:gd name="T3" fmla="*/ 6187 h 12374"/>
              <a:gd name="T4" fmla="*/ 6187 w 12374"/>
              <a:gd name="T5" fmla="*/ 12374 h 12374"/>
              <a:gd name="T6" fmla="*/ 4856 w 12374"/>
              <a:gd name="T7" fmla="*/ 12230 h 12374"/>
              <a:gd name="T8" fmla="*/ 4492 w 12374"/>
              <a:gd name="T9" fmla="*/ 12030 h 12374"/>
              <a:gd name="T10" fmla="*/ 347 w 12374"/>
              <a:gd name="T11" fmla="*/ 7884 h 12374"/>
              <a:gd name="T12" fmla="*/ 147 w 12374"/>
              <a:gd name="T13" fmla="*/ 7534 h 12374"/>
              <a:gd name="T14" fmla="*/ 0 w 12374"/>
              <a:gd name="T15" fmla="*/ 6187 h 12374"/>
              <a:gd name="T16" fmla="*/ 6187 w 12374"/>
              <a:gd name="T17" fmla="*/ 0 h 1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4" h="12374">
                <a:moveTo>
                  <a:pt x="6187" y="0"/>
                </a:moveTo>
                <a:cubicBezTo>
                  <a:pt x="9603" y="0"/>
                  <a:pt x="12374" y="2771"/>
                  <a:pt x="12374" y="6187"/>
                </a:cubicBezTo>
                <a:cubicBezTo>
                  <a:pt x="12374" y="9603"/>
                  <a:pt x="9603" y="12374"/>
                  <a:pt x="6187" y="12374"/>
                </a:cubicBezTo>
                <a:cubicBezTo>
                  <a:pt x="5730" y="12374"/>
                  <a:pt x="5284" y="12324"/>
                  <a:pt x="4856" y="12230"/>
                </a:cubicBezTo>
                <a:cubicBezTo>
                  <a:pt x="4713" y="12200"/>
                  <a:pt x="4588" y="12125"/>
                  <a:pt x="4492" y="12030"/>
                </a:cubicBezTo>
                <a:lnTo>
                  <a:pt x="347" y="7884"/>
                </a:lnTo>
                <a:cubicBezTo>
                  <a:pt x="265" y="7802"/>
                  <a:pt x="187" y="7695"/>
                  <a:pt x="147" y="7534"/>
                </a:cubicBezTo>
                <a:cubicBezTo>
                  <a:pt x="51" y="7100"/>
                  <a:pt x="0" y="6650"/>
                  <a:pt x="0" y="6187"/>
                </a:cubicBezTo>
                <a:cubicBezTo>
                  <a:pt x="0" y="2771"/>
                  <a:pt x="2771" y="0"/>
                  <a:pt x="6187" y="0"/>
                </a:cubicBezTo>
                <a:close/>
              </a:path>
            </a:pathLst>
          </a:custGeom>
          <a:solidFill>
            <a:srgbClr val="7E6AE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椭圆 4">
            <a:extLst>
              <a:ext uri="{FF2B5EF4-FFF2-40B4-BE49-F238E27FC236}">
                <a16:creationId xmlns:a16="http://schemas.microsoft.com/office/drawing/2014/main" id="{E7F23A11-F4AE-4107-9323-621ABEDB2D9A}"/>
              </a:ext>
            </a:extLst>
          </p:cNvPr>
          <p:cNvSpPr/>
          <p:nvPr/>
        </p:nvSpPr>
        <p:spPr>
          <a:xfrm>
            <a:off x="3397156" y="2002560"/>
            <a:ext cx="576064" cy="576064"/>
          </a:xfrm>
          <a:prstGeom prst="ellipse">
            <a:avLst/>
          </a:prstGeom>
          <a:solidFill>
            <a:srgbClr val="7E6A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6" name="直接连接符 5">
            <a:extLst>
              <a:ext uri="{FF2B5EF4-FFF2-40B4-BE49-F238E27FC236}">
                <a16:creationId xmlns:a16="http://schemas.microsoft.com/office/drawing/2014/main" id="{56C6748B-DD9D-469A-9CCF-1BF3E436C464}"/>
              </a:ext>
            </a:extLst>
          </p:cNvPr>
          <p:cNvCxnSpPr/>
          <p:nvPr/>
        </p:nvCxnSpPr>
        <p:spPr>
          <a:xfrm flipH="1">
            <a:off x="3911538" y="2178068"/>
            <a:ext cx="3603948" cy="1"/>
          </a:xfrm>
          <a:prstGeom prst="line">
            <a:avLst/>
          </a:prstGeom>
          <a:ln>
            <a:solidFill>
              <a:srgbClr val="7E6AE3"/>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 name="Freeform 5">
            <a:extLst>
              <a:ext uri="{FF2B5EF4-FFF2-40B4-BE49-F238E27FC236}">
                <a16:creationId xmlns:a16="http://schemas.microsoft.com/office/drawing/2014/main" id="{405B3D22-D5FF-4E47-9AAA-39E4D2E96921}"/>
              </a:ext>
            </a:extLst>
          </p:cNvPr>
          <p:cNvSpPr>
            <a:spLocks noChangeAspect="1"/>
          </p:cNvSpPr>
          <p:nvPr/>
        </p:nvSpPr>
        <p:spPr bwMode="auto">
          <a:xfrm>
            <a:off x="3657072" y="3386066"/>
            <a:ext cx="2106227" cy="2109600"/>
          </a:xfrm>
          <a:custGeom>
            <a:avLst/>
            <a:gdLst>
              <a:gd name="T0" fmla="*/ 6187 w 12374"/>
              <a:gd name="T1" fmla="*/ 0 h 12374"/>
              <a:gd name="T2" fmla="*/ 12374 w 12374"/>
              <a:gd name="T3" fmla="*/ 6187 h 12374"/>
              <a:gd name="T4" fmla="*/ 6187 w 12374"/>
              <a:gd name="T5" fmla="*/ 12374 h 12374"/>
              <a:gd name="T6" fmla="*/ 4856 w 12374"/>
              <a:gd name="T7" fmla="*/ 12230 h 12374"/>
              <a:gd name="T8" fmla="*/ 4492 w 12374"/>
              <a:gd name="T9" fmla="*/ 12030 h 12374"/>
              <a:gd name="T10" fmla="*/ 347 w 12374"/>
              <a:gd name="T11" fmla="*/ 7884 h 12374"/>
              <a:gd name="T12" fmla="*/ 147 w 12374"/>
              <a:gd name="T13" fmla="*/ 7534 h 12374"/>
              <a:gd name="T14" fmla="*/ 0 w 12374"/>
              <a:gd name="T15" fmla="*/ 6187 h 12374"/>
              <a:gd name="T16" fmla="*/ 6187 w 12374"/>
              <a:gd name="T17" fmla="*/ 0 h 1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4" h="12374">
                <a:moveTo>
                  <a:pt x="6187" y="0"/>
                </a:moveTo>
                <a:cubicBezTo>
                  <a:pt x="9603" y="0"/>
                  <a:pt x="12374" y="2771"/>
                  <a:pt x="12374" y="6187"/>
                </a:cubicBezTo>
                <a:cubicBezTo>
                  <a:pt x="12374" y="9603"/>
                  <a:pt x="9603" y="12374"/>
                  <a:pt x="6187" y="12374"/>
                </a:cubicBezTo>
                <a:cubicBezTo>
                  <a:pt x="5730" y="12374"/>
                  <a:pt x="5284" y="12324"/>
                  <a:pt x="4856" y="12230"/>
                </a:cubicBezTo>
                <a:cubicBezTo>
                  <a:pt x="4713" y="12200"/>
                  <a:pt x="4588" y="12125"/>
                  <a:pt x="4492" y="12030"/>
                </a:cubicBezTo>
                <a:lnTo>
                  <a:pt x="347" y="7884"/>
                </a:lnTo>
                <a:cubicBezTo>
                  <a:pt x="265" y="7802"/>
                  <a:pt x="187" y="7695"/>
                  <a:pt x="147" y="7534"/>
                </a:cubicBezTo>
                <a:cubicBezTo>
                  <a:pt x="51" y="7100"/>
                  <a:pt x="0" y="6650"/>
                  <a:pt x="0" y="6187"/>
                </a:cubicBezTo>
                <a:cubicBezTo>
                  <a:pt x="0" y="2771"/>
                  <a:pt x="2771" y="0"/>
                  <a:pt x="6187" y="0"/>
                </a:cubicBezTo>
                <a:close/>
              </a:path>
            </a:pathLst>
          </a:custGeom>
          <a:solidFill>
            <a:srgbClr val="5B319A"/>
          </a:solidFill>
          <a:ln>
            <a:noFill/>
          </a:ln>
        </p:spPr>
        <p:txBody>
          <a:bodyPr vert="horz" wrap="square" lIns="91440" tIns="45720" rIns="91440" bIns="45720" numCol="1" anchor="t" anchorCtr="0" compatLnSpc="1">
            <a:prstTxWarp prst="textNoShape">
              <a:avLst/>
            </a:prstTxWarp>
          </a:bodyPr>
          <a:lstStyle/>
          <a:p>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 name="椭圆 7">
            <a:extLst>
              <a:ext uri="{FF2B5EF4-FFF2-40B4-BE49-F238E27FC236}">
                <a16:creationId xmlns:a16="http://schemas.microsoft.com/office/drawing/2014/main" id="{947417DD-832D-4032-ADE5-8EBA6C802FD7}"/>
              </a:ext>
            </a:extLst>
          </p:cNvPr>
          <p:cNvSpPr/>
          <p:nvPr/>
        </p:nvSpPr>
        <p:spPr>
          <a:xfrm>
            <a:off x="5190011" y="3481316"/>
            <a:ext cx="478036" cy="478036"/>
          </a:xfrm>
          <a:prstGeom prst="ellipse">
            <a:avLst/>
          </a:prstGeom>
          <a:solidFill>
            <a:srgbClr val="5B31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9" name="直接连接符 8">
            <a:extLst>
              <a:ext uri="{FF2B5EF4-FFF2-40B4-BE49-F238E27FC236}">
                <a16:creationId xmlns:a16="http://schemas.microsoft.com/office/drawing/2014/main" id="{3EE51DBA-CD3C-40AC-9639-540211F89B5B}"/>
              </a:ext>
            </a:extLst>
          </p:cNvPr>
          <p:cNvCxnSpPr>
            <a:cxnSpLocks/>
          </p:cNvCxnSpPr>
          <p:nvPr/>
        </p:nvCxnSpPr>
        <p:spPr>
          <a:xfrm flipH="1">
            <a:off x="5573045" y="3582787"/>
            <a:ext cx="4283327" cy="0"/>
          </a:xfrm>
          <a:prstGeom prst="line">
            <a:avLst/>
          </a:prstGeom>
          <a:ln>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C5A4F34-9593-48A3-A722-4B8AC2F0E629}"/>
              </a:ext>
            </a:extLst>
          </p:cNvPr>
          <p:cNvSpPr/>
          <p:nvPr/>
        </p:nvSpPr>
        <p:spPr>
          <a:xfrm>
            <a:off x="5225014" y="3570390"/>
            <a:ext cx="442749" cy="307777"/>
          </a:xfrm>
          <a:prstGeom prst="rect">
            <a:avLst/>
          </a:prstGeom>
        </p:spPr>
        <p:txBody>
          <a:bodyPr wrap="none">
            <a:spAutoFit/>
          </a:bodyPr>
          <a:lstStyle/>
          <a:p>
            <a:pPr algn="ctr"/>
            <a:r>
              <a:rPr lang="en-US" altLang="zh-CN"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21%</a:t>
            </a:r>
            <a:endParaRPr lang="zh-CN" altLang="en-US"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 name="矩形 10">
            <a:extLst>
              <a:ext uri="{FF2B5EF4-FFF2-40B4-BE49-F238E27FC236}">
                <a16:creationId xmlns:a16="http://schemas.microsoft.com/office/drawing/2014/main" id="{D9DF1DD0-9591-4E98-8949-044E24FED533}"/>
              </a:ext>
            </a:extLst>
          </p:cNvPr>
          <p:cNvSpPr/>
          <p:nvPr/>
        </p:nvSpPr>
        <p:spPr>
          <a:xfrm>
            <a:off x="3409309" y="2090537"/>
            <a:ext cx="551754" cy="400110"/>
          </a:xfrm>
          <a:prstGeom prst="rect">
            <a:avLst/>
          </a:prstGeom>
        </p:spPr>
        <p:txBody>
          <a:bodyPr wrap="none">
            <a:spAutoFit/>
          </a:bodyPr>
          <a:lstStyle/>
          <a:p>
            <a:pPr algn="ctr"/>
            <a:r>
              <a:rPr lang="en-US" altLang="zh-CN" sz="20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13%</a:t>
            </a:r>
            <a:endParaRPr lang="zh-CN" altLang="en-US" sz="20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 name="文本框 11">
            <a:extLst>
              <a:ext uri="{FF2B5EF4-FFF2-40B4-BE49-F238E27FC236}">
                <a16:creationId xmlns:a16="http://schemas.microsoft.com/office/drawing/2014/main" id="{0A16FD8B-8276-4DDF-93AC-A83026E4DD3F}"/>
              </a:ext>
            </a:extLst>
          </p:cNvPr>
          <p:cNvSpPr txBox="1"/>
          <p:nvPr/>
        </p:nvSpPr>
        <p:spPr>
          <a:xfrm>
            <a:off x="5991326" y="3779509"/>
            <a:ext cx="4736447" cy="2347181"/>
          </a:xfrm>
          <a:prstGeom prst="rect">
            <a:avLst/>
          </a:prstGeom>
          <a:noFill/>
        </p:spPr>
        <p:txBody>
          <a:bodyPr wrap="square" rtlCol="0">
            <a:spAutoFit/>
          </a:bodyPr>
          <a:lstStyle/>
          <a:p>
            <a:r>
              <a:rPr lang="en-US" altLang="zh-CN" sz="1600" b="1" dirty="0"/>
              <a:t>stdin</a:t>
            </a:r>
            <a:r>
              <a:rPr lang="zh-CN" altLang="en-US" sz="1600" b="1" dirty="0"/>
              <a:t>函数能把用户输入的内容以字符串的形式连续地储存在相应的内存地址中，由于是以字符串形式储存，</a:t>
            </a:r>
            <a:r>
              <a:rPr lang="en-US" altLang="zh-CN" sz="1600" b="1" dirty="0"/>
              <a:t>stdin</a:t>
            </a:r>
            <a:r>
              <a:rPr lang="zh-CN" altLang="en-US" sz="1600" b="1" dirty="0"/>
              <a:t>函数并没有分割空格的能力，空格也会包含在字符串中，所以我们必须得对输入内容进行处理，使之变为单独的数字，才能进行排序。</a:t>
            </a:r>
          </a:p>
          <a:p>
            <a:r>
              <a:rPr lang="en-US" altLang="zh-CN" sz="1600" b="1" dirty="0" err="1"/>
              <a:t>stdout</a:t>
            </a:r>
            <a:r>
              <a:rPr lang="zh-CN" altLang="en-US" sz="1600" b="1" dirty="0"/>
              <a:t>函数则是把对应地址中的字符串连续输出，能且只能输出字符串，所以在最后输出结果时，要将最终的结果转换为一个字符串，才能正确输出。</a:t>
            </a:r>
          </a:p>
          <a:p>
            <a:pPr>
              <a:lnSpc>
                <a:spcPct val="150000"/>
              </a:lnSpc>
            </a:pPr>
            <a:endParaRPr lang="zh-CN" altLang="en-US" sz="1200" b="1" dirty="0">
              <a:solidFill>
                <a:schemeClr val="tx1">
                  <a:lumMod val="50000"/>
                  <a:lumOff val="50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文本框 12">
            <a:extLst>
              <a:ext uri="{FF2B5EF4-FFF2-40B4-BE49-F238E27FC236}">
                <a16:creationId xmlns:a16="http://schemas.microsoft.com/office/drawing/2014/main" id="{17DC1C37-08E2-49DE-95B9-7BEB5B5727C7}"/>
              </a:ext>
            </a:extLst>
          </p:cNvPr>
          <p:cNvSpPr txBox="1"/>
          <p:nvPr/>
        </p:nvSpPr>
        <p:spPr>
          <a:xfrm>
            <a:off x="4773807" y="2173213"/>
            <a:ext cx="5930064" cy="1075359"/>
          </a:xfrm>
          <a:prstGeom prst="rect">
            <a:avLst/>
          </a:prstGeom>
          <a:noFill/>
        </p:spPr>
        <p:txBody>
          <a:bodyPr wrap="square" rtlCol="0">
            <a:spAutoFit/>
          </a:bodyPr>
          <a:lstStyle/>
          <a:p>
            <a:pPr>
              <a:lnSpc>
                <a:spcPct val="150000"/>
              </a:lnSpc>
            </a:pPr>
            <a:r>
              <a:rPr lang="zh-CN" altLang="en-US" sz="1600" b="1" dirty="0"/>
              <a:t>本次实验考察了对数组的定义和使用，以及对基址变址寻址和相对基址变址寻址两种数组访问方式的使用</a:t>
            </a:r>
          </a:p>
          <a:p>
            <a:pPr>
              <a:lnSpc>
                <a:spcPct val="150000"/>
              </a:lnSpc>
            </a:pPr>
            <a:endParaRPr lang="zh-CN" altLang="en-US" sz="1200" b="1" dirty="0">
              <a:solidFill>
                <a:schemeClr val="tx1">
                  <a:lumMod val="50000"/>
                  <a:lumOff val="50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 name="矩形 1">
            <a:extLst>
              <a:ext uri="{FF2B5EF4-FFF2-40B4-BE49-F238E27FC236}">
                <a16:creationId xmlns:a16="http://schemas.microsoft.com/office/drawing/2014/main" id="{5BD83864-9B0F-F6AF-5C16-0D4A1E83D3ED}"/>
              </a:ext>
            </a:extLst>
          </p:cNvPr>
          <p:cNvSpPr/>
          <p:nvPr/>
        </p:nvSpPr>
        <p:spPr>
          <a:xfrm>
            <a:off x="4858806" y="1686398"/>
            <a:ext cx="2656680" cy="504068"/>
          </a:xfrm>
          <a:prstGeom prst="rect">
            <a:avLst/>
          </a:prstGeom>
          <a:solidFill>
            <a:srgbClr val="5B3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一、数组的使用</a:t>
            </a:r>
          </a:p>
        </p:txBody>
      </p:sp>
      <p:sp>
        <p:nvSpPr>
          <p:cNvPr id="21" name="矩形 20">
            <a:extLst>
              <a:ext uri="{FF2B5EF4-FFF2-40B4-BE49-F238E27FC236}">
                <a16:creationId xmlns:a16="http://schemas.microsoft.com/office/drawing/2014/main" id="{73ABFE55-A0EC-D05E-6415-94BCBC4E41D7}"/>
              </a:ext>
            </a:extLst>
          </p:cNvPr>
          <p:cNvSpPr/>
          <p:nvPr/>
        </p:nvSpPr>
        <p:spPr>
          <a:xfrm>
            <a:off x="6111330" y="3128266"/>
            <a:ext cx="3745042" cy="456688"/>
          </a:xfrm>
          <a:prstGeom prst="rect">
            <a:avLst/>
          </a:prstGeom>
          <a:solidFill>
            <a:srgbClr val="5B3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二、</a:t>
            </a:r>
            <a:r>
              <a:rPr lang="zh-CN" altLang="en-US" sz="2000" b="1" dirty="0">
                <a:latin typeface="宋体" panose="02010600030101010101" pitchFamily="2" charset="-122"/>
                <a:ea typeface="宋体" panose="02010600030101010101" pitchFamily="2" charset="-122"/>
              </a:rPr>
              <a:t>对</a:t>
            </a:r>
            <a:r>
              <a:rPr lang="en-US" altLang="zh-CN" sz="2000" b="1" dirty="0">
                <a:latin typeface="Times New Roman" panose="02020603050405020304" pitchFamily="18" charset="0"/>
              </a:rPr>
              <a:t>stdin</a:t>
            </a:r>
            <a:r>
              <a:rPr lang="zh-CN" altLang="en-US" sz="2000" b="1" dirty="0">
                <a:latin typeface="宋体" panose="02010600030101010101" pitchFamily="2" charset="-122"/>
                <a:ea typeface="宋体" panose="02010600030101010101" pitchFamily="2" charset="-122"/>
              </a:rPr>
              <a:t>和</a:t>
            </a:r>
            <a:r>
              <a:rPr lang="en-US" altLang="zh-CN" sz="2000" b="1" dirty="0" err="1">
                <a:latin typeface="Times New Roman" panose="02020603050405020304" pitchFamily="18" charset="0"/>
              </a:rPr>
              <a:t>stdout</a:t>
            </a:r>
            <a:r>
              <a:rPr lang="zh-CN" altLang="en-US" sz="2000" b="1" dirty="0">
                <a:latin typeface="宋体" panose="02010600030101010101" pitchFamily="2" charset="-122"/>
                <a:ea typeface="宋体" panose="02010600030101010101" pitchFamily="2" charset="-122"/>
              </a:rPr>
              <a:t>函数的理解</a:t>
            </a:r>
            <a:endParaRPr lang="zh-CN" altLang="en-US" sz="2000" b="1" dirty="0">
              <a:latin typeface="Times New Roman" panose="02020603050405020304" pitchFamily="18" charset="0"/>
            </a:endParaRPr>
          </a:p>
        </p:txBody>
      </p:sp>
      <p:sp>
        <p:nvSpPr>
          <p:cNvPr id="23" name="Freeform 5">
            <a:extLst>
              <a:ext uri="{FF2B5EF4-FFF2-40B4-BE49-F238E27FC236}">
                <a16:creationId xmlns:a16="http://schemas.microsoft.com/office/drawing/2014/main" id="{71E4517E-8EB4-0DE1-0429-04A1D2B23703}"/>
              </a:ext>
            </a:extLst>
          </p:cNvPr>
          <p:cNvSpPr>
            <a:spLocks noChangeAspect="1"/>
          </p:cNvSpPr>
          <p:nvPr/>
        </p:nvSpPr>
        <p:spPr bwMode="auto">
          <a:xfrm>
            <a:off x="1684083" y="2426516"/>
            <a:ext cx="2106227" cy="2109600"/>
          </a:xfrm>
          <a:custGeom>
            <a:avLst/>
            <a:gdLst>
              <a:gd name="T0" fmla="*/ 6187 w 12374"/>
              <a:gd name="T1" fmla="*/ 0 h 12374"/>
              <a:gd name="T2" fmla="*/ 12374 w 12374"/>
              <a:gd name="T3" fmla="*/ 6187 h 12374"/>
              <a:gd name="T4" fmla="*/ 6187 w 12374"/>
              <a:gd name="T5" fmla="*/ 12374 h 12374"/>
              <a:gd name="T6" fmla="*/ 4856 w 12374"/>
              <a:gd name="T7" fmla="*/ 12230 h 12374"/>
              <a:gd name="T8" fmla="*/ 4492 w 12374"/>
              <a:gd name="T9" fmla="*/ 12030 h 12374"/>
              <a:gd name="T10" fmla="*/ 347 w 12374"/>
              <a:gd name="T11" fmla="*/ 7884 h 12374"/>
              <a:gd name="T12" fmla="*/ 147 w 12374"/>
              <a:gd name="T13" fmla="*/ 7534 h 12374"/>
              <a:gd name="T14" fmla="*/ 0 w 12374"/>
              <a:gd name="T15" fmla="*/ 6187 h 12374"/>
              <a:gd name="T16" fmla="*/ 6187 w 12374"/>
              <a:gd name="T17" fmla="*/ 0 h 1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4" h="12374">
                <a:moveTo>
                  <a:pt x="6187" y="0"/>
                </a:moveTo>
                <a:cubicBezTo>
                  <a:pt x="9603" y="0"/>
                  <a:pt x="12374" y="2771"/>
                  <a:pt x="12374" y="6187"/>
                </a:cubicBezTo>
                <a:cubicBezTo>
                  <a:pt x="12374" y="9603"/>
                  <a:pt x="9603" y="12374"/>
                  <a:pt x="6187" y="12374"/>
                </a:cubicBezTo>
                <a:cubicBezTo>
                  <a:pt x="5730" y="12374"/>
                  <a:pt x="5284" y="12324"/>
                  <a:pt x="4856" y="12230"/>
                </a:cubicBezTo>
                <a:cubicBezTo>
                  <a:pt x="4713" y="12200"/>
                  <a:pt x="4588" y="12125"/>
                  <a:pt x="4492" y="12030"/>
                </a:cubicBezTo>
                <a:lnTo>
                  <a:pt x="347" y="7884"/>
                </a:lnTo>
                <a:cubicBezTo>
                  <a:pt x="265" y="7802"/>
                  <a:pt x="187" y="7695"/>
                  <a:pt x="147" y="7534"/>
                </a:cubicBezTo>
                <a:cubicBezTo>
                  <a:pt x="51" y="7100"/>
                  <a:pt x="0" y="6650"/>
                  <a:pt x="0" y="6187"/>
                </a:cubicBezTo>
                <a:cubicBezTo>
                  <a:pt x="0" y="2771"/>
                  <a:pt x="2771" y="0"/>
                  <a:pt x="6187" y="0"/>
                </a:cubicBezTo>
                <a:close/>
              </a:path>
            </a:pathLst>
          </a:custGeom>
          <a:solidFill>
            <a:srgbClr val="5B319A"/>
          </a:solidFill>
          <a:ln>
            <a:noFill/>
          </a:ln>
        </p:spPr>
        <p:txBody>
          <a:bodyPr vert="horz" wrap="square" lIns="91440" tIns="45720" rIns="91440" bIns="45720" numCol="1" anchor="t" anchorCtr="0" compatLnSpc="1">
            <a:prstTxWarp prst="textNoShape">
              <a:avLst/>
            </a:prstTxWarp>
          </a:bodyPr>
          <a:lstStyle/>
          <a:p>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Freeform 5">
            <a:extLst>
              <a:ext uri="{FF2B5EF4-FFF2-40B4-BE49-F238E27FC236}">
                <a16:creationId xmlns:a16="http://schemas.microsoft.com/office/drawing/2014/main" id="{B6E7170B-7329-A22B-64DD-E2D243CDA286}"/>
              </a:ext>
            </a:extLst>
          </p:cNvPr>
          <p:cNvSpPr>
            <a:spLocks noChangeAspect="1"/>
          </p:cNvSpPr>
          <p:nvPr/>
        </p:nvSpPr>
        <p:spPr bwMode="auto">
          <a:xfrm>
            <a:off x="4035989" y="3720334"/>
            <a:ext cx="1397223" cy="1399460"/>
          </a:xfrm>
          <a:custGeom>
            <a:avLst/>
            <a:gdLst>
              <a:gd name="T0" fmla="*/ 6187 w 12374"/>
              <a:gd name="T1" fmla="*/ 0 h 12374"/>
              <a:gd name="T2" fmla="*/ 12374 w 12374"/>
              <a:gd name="T3" fmla="*/ 6187 h 12374"/>
              <a:gd name="T4" fmla="*/ 6187 w 12374"/>
              <a:gd name="T5" fmla="*/ 12374 h 12374"/>
              <a:gd name="T6" fmla="*/ 4856 w 12374"/>
              <a:gd name="T7" fmla="*/ 12230 h 12374"/>
              <a:gd name="T8" fmla="*/ 4492 w 12374"/>
              <a:gd name="T9" fmla="*/ 12030 h 12374"/>
              <a:gd name="T10" fmla="*/ 347 w 12374"/>
              <a:gd name="T11" fmla="*/ 7884 h 12374"/>
              <a:gd name="T12" fmla="*/ 147 w 12374"/>
              <a:gd name="T13" fmla="*/ 7534 h 12374"/>
              <a:gd name="T14" fmla="*/ 0 w 12374"/>
              <a:gd name="T15" fmla="*/ 6187 h 12374"/>
              <a:gd name="T16" fmla="*/ 6187 w 12374"/>
              <a:gd name="T17" fmla="*/ 0 h 1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4" h="12374">
                <a:moveTo>
                  <a:pt x="6187" y="0"/>
                </a:moveTo>
                <a:cubicBezTo>
                  <a:pt x="9603" y="0"/>
                  <a:pt x="12374" y="2771"/>
                  <a:pt x="12374" y="6187"/>
                </a:cubicBezTo>
                <a:cubicBezTo>
                  <a:pt x="12374" y="9603"/>
                  <a:pt x="9603" y="12374"/>
                  <a:pt x="6187" y="12374"/>
                </a:cubicBezTo>
                <a:cubicBezTo>
                  <a:pt x="5730" y="12374"/>
                  <a:pt x="5284" y="12324"/>
                  <a:pt x="4856" y="12230"/>
                </a:cubicBezTo>
                <a:cubicBezTo>
                  <a:pt x="4713" y="12200"/>
                  <a:pt x="4588" y="12125"/>
                  <a:pt x="4492" y="12030"/>
                </a:cubicBezTo>
                <a:lnTo>
                  <a:pt x="347" y="7884"/>
                </a:lnTo>
                <a:cubicBezTo>
                  <a:pt x="265" y="7802"/>
                  <a:pt x="187" y="7695"/>
                  <a:pt x="147" y="7534"/>
                </a:cubicBezTo>
                <a:cubicBezTo>
                  <a:pt x="51" y="7100"/>
                  <a:pt x="0" y="6650"/>
                  <a:pt x="0" y="6187"/>
                </a:cubicBezTo>
                <a:cubicBezTo>
                  <a:pt x="0" y="2771"/>
                  <a:pt x="2771" y="0"/>
                  <a:pt x="6187" y="0"/>
                </a:cubicBezTo>
                <a:close/>
              </a:path>
            </a:pathLst>
          </a:custGeom>
          <a:solidFill>
            <a:srgbClr val="7E6AE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文本框 24">
            <a:extLst>
              <a:ext uri="{FF2B5EF4-FFF2-40B4-BE49-F238E27FC236}">
                <a16:creationId xmlns:a16="http://schemas.microsoft.com/office/drawing/2014/main" id="{68DAD3D7-6D80-A7FB-F1BD-AD5F97233264}"/>
              </a:ext>
            </a:extLst>
          </p:cNvPr>
          <p:cNvSpPr txBox="1"/>
          <p:nvPr/>
        </p:nvSpPr>
        <p:spPr>
          <a:xfrm>
            <a:off x="95250" y="140399"/>
            <a:ext cx="4430969" cy="646331"/>
          </a:xfrm>
          <a:prstGeom prst="rect">
            <a:avLst/>
          </a:prstGeom>
          <a:noFill/>
        </p:spPr>
        <p:txBody>
          <a:bodyPr wrap="square" rtlCol="0">
            <a:spAutoFit/>
          </a:bodyPr>
          <a:lstStyle/>
          <a:p>
            <a:r>
              <a:rPr lang="en-US" altLang="zh-CN"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Part 4 </a:t>
            </a:r>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总结反思</a:t>
            </a:r>
          </a:p>
        </p:txBody>
      </p:sp>
    </p:spTree>
    <p:extLst>
      <p:ext uri="{BB962C8B-B14F-4D97-AF65-F5344CB8AC3E}">
        <p14:creationId xmlns:p14="http://schemas.microsoft.com/office/powerpoint/2010/main" val="30875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17" name="图片 16">
            <a:extLst>
              <a:ext uri="{FF2B5EF4-FFF2-40B4-BE49-F238E27FC236}">
                <a16:creationId xmlns:a16="http://schemas.microsoft.com/office/drawing/2014/main" id="{89A8D63C-13AC-FE30-03D6-97F1E6F988DF}"/>
              </a:ext>
            </a:extLst>
          </p:cNvPr>
          <p:cNvPicPr>
            <a:picLocks noChangeAspect="1"/>
          </p:cNvPicPr>
          <p:nvPr/>
        </p:nvPicPr>
        <p:blipFill rotWithShape="1">
          <a:blip r:embed="rId4"/>
          <a:srcRect r="34167" b="31947"/>
          <a:stretch/>
        </p:blipFill>
        <p:spPr>
          <a:xfrm rot="5400000">
            <a:off x="798284" y="1684260"/>
            <a:ext cx="4345104" cy="6250328"/>
          </a:xfrm>
          <a:prstGeom prst="rect">
            <a:avLst/>
          </a:prstGeom>
          <a:noFill/>
          <a:effectLst>
            <a:softEdge rad="114300"/>
          </a:effectLst>
        </p:spPr>
      </p:pic>
      <p:sp>
        <p:nvSpPr>
          <p:cNvPr id="19" name="文本框 18">
            <a:extLst>
              <a:ext uri="{FF2B5EF4-FFF2-40B4-BE49-F238E27FC236}">
                <a16:creationId xmlns:a16="http://schemas.microsoft.com/office/drawing/2014/main" id="{197D25A7-67EA-720B-0A9B-D263A8C4FCCD}"/>
              </a:ext>
            </a:extLst>
          </p:cNvPr>
          <p:cNvSpPr txBox="1"/>
          <p:nvPr/>
        </p:nvSpPr>
        <p:spPr>
          <a:xfrm>
            <a:off x="164939" y="336195"/>
            <a:ext cx="6279266" cy="523220"/>
          </a:xfrm>
          <a:prstGeom prst="rect">
            <a:avLst/>
          </a:prstGeom>
          <a:noFill/>
        </p:spPr>
        <p:txBody>
          <a:bodyPr wrap="square">
            <a:spAutoFit/>
          </a:bodyPr>
          <a:lstStyle/>
          <a:p>
            <a:r>
              <a:rPr lang="zh-CN" altLang="en-US" sz="2800" dirty="0">
                <a:solidFill>
                  <a:schemeClr val="bg1"/>
                </a:solidFill>
                <a:latin typeface="黑体" panose="02010609060101010101" pitchFamily="49" charset="-122"/>
                <a:ea typeface="黑体" panose="02010609060101010101" pitchFamily="49" charset="-122"/>
              </a:rPr>
              <a:t>三、对各种条件处理指令的理解和使用</a:t>
            </a:r>
          </a:p>
        </p:txBody>
      </p:sp>
      <p:sp>
        <p:nvSpPr>
          <p:cNvPr id="21" name="文本框 20">
            <a:extLst>
              <a:ext uri="{FF2B5EF4-FFF2-40B4-BE49-F238E27FC236}">
                <a16:creationId xmlns:a16="http://schemas.microsoft.com/office/drawing/2014/main" id="{D314269B-8318-829D-9E12-0BEE16547C4F}"/>
              </a:ext>
            </a:extLst>
          </p:cNvPr>
          <p:cNvSpPr txBox="1"/>
          <p:nvPr/>
        </p:nvSpPr>
        <p:spPr>
          <a:xfrm>
            <a:off x="1665789" y="1049624"/>
            <a:ext cx="8860421" cy="1200329"/>
          </a:xfrm>
          <a:prstGeom prst="rect">
            <a:avLst/>
          </a:prstGeom>
          <a:noFill/>
        </p:spPr>
        <p:txBody>
          <a:bodyPr wrap="square">
            <a:spAutoFit/>
          </a:bodyPr>
          <a:lstStyle/>
          <a:p>
            <a:pPr marL="0" marR="0" algn="l">
              <a:spcBef>
                <a:spcPts val="0"/>
              </a:spcBef>
              <a:spcAft>
                <a:spcPts val="0"/>
              </a:spcAft>
            </a:pPr>
            <a:r>
              <a:rPr lang="zh-CN" altLang="en-US" sz="2400" b="1" dirty="0">
                <a:solidFill>
                  <a:schemeClr val="bg1"/>
                </a:solidFill>
                <a:effectLst/>
                <a:latin typeface="宋体" panose="02010600030101010101" pitchFamily="2" charset="-122"/>
                <a:ea typeface="宋体" panose="02010600030101010101" pitchFamily="2" charset="-122"/>
              </a:rPr>
              <a:t>在本次实验中，条件判断和条件循环两个操作运用得很频繁，而这两个操作的根本是各种条件跳转指令。加深对这些条件跳转指令的理解，可以让我们的代码更精简高效。</a:t>
            </a:r>
            <a:endParaRPr lang="zh-CN" altLang="en-US" sz="2400" b="1" dirty="0">
              <a:solidFill>
                <a:schemeClr val="bg1"/>
              </a:solidFill>
              <a:effectLst/>
              <a:latin typeface="Times New Roman" panose="02020603050405020304" pitchFamily="18" charset="0"/>
            </a:endParaRPr>
          </a:p>
        </p:txBody>
      </p:sp>
      <p:pic>
        <p:nvPicPr>
          <p:cNvPr id="23" name="图片 22">
            <a:extLst>
              <a:ext uri="{FF2B5EF4-FFF2-40B4-BE49-F238E27FC236}">
                <a16:creationId xmlns:a16="http://schemas.microsoft.com/office/drawing/2014/main" id="{1E470C02-3E8C-BEAD-BCA2-856643DC45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8279" y="2512895"/>
            <a:ext cx="9334500" cy="3248025"/>
          </a:xfrm>
          <a:prstGeom prst="rect">
            <a:avLst/>
          </a:prstGeom>
          <a:effectLst>
            <a:softEdge rad="101600"/>
          </a:effectLst>
        </p:spPr>
      </p:pic>
    </p:spTree>
    <p:extLst>
      <p:ext uri="{BB962C8B-B14F-4D97-AF65-F5344CB8AC3E}">
        <p14:creationId xmlns:p14="http://schemas.microsoft.com/office/powerpoint/2010/main" val="1283846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17" name="图片 16">
            <a:extLst>
              <a:ext uri="{FF2B5EF4-FFF2-40B4-BE49-F238E27FC236}">
                <a16:creationId xmlns:a16="http://schemas.microsoft.com/office/drawing/2014/main" id="{89A8D63C-13AC-FE30-03D6-97F1E6F988DF}"/>
              </a:ext>
            </a:extLst>
          </p:cNvPr>
          <p:cNvPicPr>
            <a:picLocks noChangeAspect="1"/>
          </p:cNvPicPr>
          <p:nvPr/>
        </p:nvPicPr>
        <p:blipFill rotWithShape="1">
          <a:blip r:embed="rId4"/>
          <a:srcRect r="34167" b="31947"/>
          <a:stretch/>
        </p:blipFill>
        <p:spPr>
          <a:xfrm rot="5400000">
            <a:off x="798284" y="1684260"/>
            <a:ext cx="4345104" cy="6250328"/>
          </a:xfrm>
          <a:prstGeom prst="rect">
            <a:avLst/>
          </a:prstGeom>
          <a:noFill/>
          <a:effectLst>
            <a:softEdge rad="114300"/>
          </a:effectLst>
        </p:spPr>
      </p:pic>
      <p:sp>
        <p:nvSpPr>
          <p:cNvPr id="19" name="文本框 18">
            <a:extLst>
              <a:ext uri="{FF2B5EF4-FFF2-40B4-BE49-F238E27FC236}">
                <a16:creationId xmlns:a16="http://schemas.microsoft.com/office/drawing/2014/main" id="{197D25A7-67EA-720B-0A9B-D263A8C4FCCD}"/>
              </a:ext>
            </a:extLst>
          </p:cNvPr>
          <p:cNvSpPr txBox="1"/>
          <p:nvPr/>
        </p:nvSpPr>
        <p:spPr>
          <a:xfrm>
            <a:off x="164939" y="336195"/>
            <a:ext cx="6279266" cy="523220"/>
          </a:xfrm>
          <a:prstGeom prst="rect">
            <a:avLst/>
          </a:prstGeom>
          <a:noFill/>
        </p:spPr>
        <p:txBody>
          <a:bodyPr wrap="square">
            <a:spAutoFit/>
          </a:bodyPr>
          <a:lstStyle/>
          <a:p>
            <a:r>
              <a:rPr lang="zh-CN" altLang="en-US" sz="2800" dirty="0">
                <a:solidFill>
                  <a:schemeClr val="bg1"/>
                </a:solidFill>
                <a:latin typeface="黑体" panose="02010609060101010101" pitchFamily="49" charset="-122"/>
                <a:ea typeface="黑体" panose="02010609060101010101" pitchFamily="49" charset="-122"/>
              </a:rPr>
              <a:t>三、对各种条件处理指令的理解和使用</a:t>
            </a:r>
          </a:p>
        </p:txBody>
      </p:sp>
      <p:sp>
        <p:nvSpPr>
          <p:cNvPr id="21" name="文本框 20">
            <a:extLst>
              <a:ext uri="{FF2B5EF4-FFF2-40B4-BE49-F238E27FC236}">
                <a16:creationId xmlns:a16="http://schemas.microsoft.com/office/drawing/2014/main" id="{D314269B-8318-829D-9E12-0BEE16547C4F}"/>
              </a:ext>
            </a:extLst>
          </p:cNvPr>
          <p:cNvSpPr txBox="1"/>
          <p:nvPr/>
        </p:nvSpPr>
        <p:spPr>
          <a:xfrm>
            <a:off x="1665789" y="1049624"/>
            <a:ext cx="8860421" cy="1200329"/>
          </a:xfrm>
          <a:prstGeom prst="rect">
            <a:avLst/>
          </a:prstGeom>
          <a:noFill/>
        </p:spPr>
        <p:txBody>
          <a:bodyPr wrap="square">
            <a:spAutoFit/>
          </a:bodyPr>
          <a:lstStyle/>
          <a:p>
            <a:pPr marL="0" marR="0" algn="l">
              <a:spcBef>
                <a:spcPts val="0"/>
              </a:spcBef>
              <a:spcAft>
                <a:spcPts val="0"/>
              </a:spcAft>
            </a:pPr>
            <a:r>
              <a:rPr lang="zh-CN" altLang="en-US" sz="2400" b="1" dirty="0">
                <a:solidFill>
                  <a:schemeClr val="bg1"/>
                </a:solidFill>
                <a:effectLst/>
                <a:latin typeface="宋体" panose="02010600030101010101" pitchFamily="2" charset="-122"/>
                <a:ea typeface="宋体" panose="02010600030101010101" pitchFamily="2" charset="-122"/>
              </a:rPr>
              <a:t>在本次实验中，条件判断和条件循环两个操作运用得很频繁，而这两个操作的根本是各种条件跳转指令。加深对这些条件跳转指令的理解，可以让我们的代码更精简高效。</a:t>
            </a:r>
            <a:endParaRPr lang="zh-CN" altLang="en-US" sz="2400" b="1" dirty="0">
              <a:solidFill>
                <a:schemeClr val="bg1"/>
              </a:solidFill>
              <a:effectLst/>
              <a:latin typeface="Times New Roman" panose="02020603050405020304" pitchFamily="18" charset="0"/>
            </a:endParaRPr>
          </a:p>
        </p:txBody>
      </p:sp>
      <p:pic>
        <p:nvPicPr>
          <p:cNvPr id="4" name="图片 3">
            <a:extLst>
              <a:ext uri="{FF2B5EF4-FFF2-40B4-BE49-F238E27FC236}">
                <a16:creationId xmlns:a16="http://schemas.microsoft.com/office/drawing/2014/main" id="{8F22C9C0-EC0A-F5F6-AA94-15F27DDCD0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2589" y="2831820"/>
            <a:ext cx="8791575" cy="3276600"/>
          </a:xfrm>
          <a:prstGeom prst="rect">
            <a:avLst/>
          </a:prstGeom>
          <a:effectLst>
            <a:softEdge rad="88900"/>
          </a:effectLst>
        </p:spPr>
      </p:pic>
    </p:spTree>
    <p:extLst>
      <p:ext uri="{BB962C8B-B14F-4D97-AF65-F5344CB8AC3E}">
        <p14:creationId xmlns:p14="http://schemas.microsoft.com/office/powerpoint/2010/main" val="2241699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17" name="图片 16">
            <a:extLst>
              <a:ext uri="{FF2B5EF4-FFF2-40B4-BE49-F238E27FC236}">
                <a16:creationId xmlns:a16="http://schemas.microsoft.com/office/drawing/2014/main" id="{89A8D63C-13AC-FE30-03D6-97F1E6F988DF}"/>
              </a:ext>
            </a:extLst>
          </p:cNvPr>
          <p:cNvPicPr>
            <a:picLocks noChangeAspect="1"/>
          </p:cNvPicPr>
          <p:nvPr/>
        </p:nvPicPr>
        <p:blipFill rotWithShape="1">
          <a:blip r:embed="rId4"/>
          <a:srcRect r="34167" b="31947"/>
          <a:stretch/>
        </p:blipFill>
        <p:spPr>
          <a:xfrm rot="5400000">
            <a:off x="798284" y="1684260"/>
            <a:ext cx="4345104" cy="6250328"/>
          </a:xfrm>
          <a:prstGeom prst="rect">
            <a:avLst/>
          </a:prstGeom>
          <a:noFill/>
          <a:effectLst>
            <a:softEdge rad="114300"/>
          </a:effectLst>
        </p:spPr>
      </p:pic>
      <p:sp>
        <p:nvSpPr>
          <p:cNvPr id="19" name="文本框 18">
            <a:extLst>
              <a:ext uri="{FF2B5EF4-FFF2-40B4-BE49-F238E27FC236}">
                <a16:creationId xmlns:a16="http://schemas.microsoft.com/office/drawing/2014/main" id="{197D25A7-67EA-720B-0A9B-D263A8C4FCCD}"/>
              </a:ext>
            </a:extLst>
          </p:cNvPr>
          <p:cNvSpPr txBox="1"/>
          <p:nvPr/>
        </p:nvSpPr>
        <p:spPr>
          <a:xfrm>
            <a:off x="164939" y="336195"/>
            <a:ext cx="6279266" cy="523220"/>
          </a:xfrm>
          <a:prstGeom prst="rect">
            <a:avLst/>
          </a:prstGeom>
          <a:noFill/>
        </p:spPr>
        <p:txBody>
          <a:bodyPr wrap="square">
            <a:spAutoFit/>
          </a:bodyPr>
          <a:lstStyle/>
          <a:p>
            <a:r>
              <a:rPr lang="zh-CN" altLang="en-US" sz="2800" dirty="0">
                <a:solidFill>
                  <a:schemeClr val="bg1"/>
                </a:solidFill>
                <a:latin typeface="黑体" panose="02010609060101010101" pitchFamily="49" charset="-122"/>
                <a:ea typeface="黑体" panose="02010609060101010101" pitchFamily="49" charset="-122"/>
              </a:rPr>
              <a:t>三、对各种条件处理指令的理解和使用</a:t>
            </a:r>
          </a:p>
        </p:txBody>
      </p:sp>
      <p:sp>
        <p:nvSpPr>
          <p:cNvPr id="21" name="文本框 20">
            <a:extLst>
              <a:ext uri="{FF2B5EF4-FFF2-40B4-BE49-F238E27FC236}">
                <a16:creationId xmlns:a16="http://schemas.microsoft.com/office/drawing/2014/main" id="{D314269B-8318-829D-9E12-0BEE16547C4F}"/>
              </a:ext>
            </a:extLst>
          </p:cNvPr>
          <p:cNvSpPr txBox="1"/>
          <p:nvPr/>
        </p:nvSpPr>
        <p:spPr>
          <a:xfrm>
            <a:off x="1665789" y="1049624"/>
            <a:ext cx="8860421" cy="1200329"/>
          </a:xfrm>
          <a:prstGeom prst="rect">
            <a:avLst/>
          </a:prstGeom>
          <a:noFill/>
        </p:spPr>
        <p:txBody>
          <a:bodyPr wrap="square">
            <a:spAutoFit/>
          </a:bodyPr>
          <a:lstStyle/>
          <a:p>
            <a:pPr marL="0" marR="0" algn="l">
              <a:spcBef>
                <a:spcPts val="0"/>
              </a:spcBef>
              <a:spcAft>
                <a:spcPts val="0"/>
              </a:spcAft>
            </a:pPr>
            <a:r>
              <a:rPr lang="zh-CN" altLang="en-US" sz="2400" b="1" dirty="0">
                <a:solidFill>
                  <a:schemeClr val="bg1"/>
                </a:solidFill>
                <a:effectLst/>
                <a:latin typeface="宋体" panose="02010600030101010101" pitchFamily="2" charset="-122"/>
                <a:ea typeface="宋体" panose="02010600030101010101" pitchFamily="2" charset="-122"/>
              </a:rPr>
              <a:t>在本次实验中，条件判断和条件循环两个操作运用得很频繁，而这两个操作的根本是各种条件跳转指令。加深对这些条件跳转指令的理解，可以让我们的代码更精简高效。</a:t>
            </a:r>
            <a:endParaRPr lang="zh-CN" altLang="en-US" sz="2400" b="1" dirty="0">
              <a:solidFill>
                <a:schemeClr val="bg1"/>
              </a:solidFill>
              <a:effectLst/>
              <a:latin typeface="Times New Roman" panose="02020603050405020304" pitchFamily="18" charset="0"/>
            </a:endParaRPr>
          </a:p>
        </p:txBody>
      </p:sp>
      <p:pic>
        <p:nvPicPr>
          <p:cNvPr id="4" name="图片 3">
            <a:extLst>
              <a:ext uri="{FF2B5EF4-FFF2-40B4-BE49-F238E27FC236}">
                <a16:creationId xmlns:a16="http://schemas.microsoft.com/office/drawing/2014/main" id="{F5B1B026-0105-47D0-5C40-844B4EF20A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6510" y="3426254"/>
            <a:ext cx="9029700" cy="1876425"/>
          </a:xfrm>
          <a:prstGeom prst="rect">
            <a:avLst/>
          </a:prstGeom>
          <a:effectLst>
            <a:softEdge rad="50800"/>
          </a:effectLst>
        </p:spPr>
      </p:pic>
    </p:spTree>
    <p:extLst>
      <p:ext uri="{BB962C8B-B14F-4D97-AF65-F5344CB8AC3E}">
        <p14:creationId xmlns:p14="http://schemas.microsoft.com/office/powerpoint/2010/main" val="3349084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17" name="图片 16">
            <a:extLst>
              <a:ext uri="{FF2B5EF4-FFF2-40B4-BE49-F238E27FC236}">
                <a16:creationId xmlns:a16="http://schemas.microsoft.com/office/drawing/2014/main" id="{89A8D63C-13AC-FE30-03D6-97F1E6F988DF}"/>
              </a:ext>
            </a:extLst>
          </p:cNvPr>
          <p:cNvPicPr>
            <a:picLocks noChangeAspect="1"/>
          </p:cNvPicPr>
          <p:nvPr/>
        </p:nvPicPr>
        <p:blipFill rotWithShape="1">
          <a:blip r:embed="rId4"/>
          <a:srcRect r="34167" b="31947"/>
          <a:stretch/>
        </p:blipFill>
        <p:spPr>
          <a:xfrm rot="5400000">
            <a:off x="798284" y="1684260"/>
            <a:ext cx="4345104" cy="6250328"/>
          </a:xfrm>
          <a:prstGeom prst="rect">
            <a:avLst/>
          </a:prstGeom>
          <a:noFill/>
          <a:effectLst>
            <a:softEdge rad="114300"/>
          </a:effectLst>
        </p:spPr>
      </p:pic>
      <p:sp>
        <p:nvSpPr>
          <p:cNvPr id="19" name="文本框 18">
            <a:extLst>
              <a:ext uri="{FF2B5EF4-FFF2-40B4-BE49-F238E27FC236}">
                <a16:creationId xmlns:a16="http://schemas.microsoft.com/office/drawing/2014/main" id="{197D25A7-67EA-720B-0A9B-D263A8C4FCCD}"/>
              </a:ext>
            </a:extLst>
          </p:cNvPr>
          <p:cNvSpPr txBox="1"/>
          <p:nvPr/>
        </p:nvSpPr>
        <p:spPr>
          <a:xfrm>
            <a:off x="164939" y="336195"/>
            <a:ext cx="6279266" cy="523220"/>
          </a:xfrm>
          <a:prstGeom prst="rect">
            <a:avLst/>
          </a:prstGeom>
          <a:noFill/>
        </p:spPr>
        <p:txBody>
          <a:bodyPr wrap="square">
            <a:spAutoFit/>
          </a:bodyPr>
          <a:lstStyle/>
          <a:p>
            <a:r>
              <a:rPr lang="zh-CN" altLang="en-US" sz="2800" dirty="0">
                <a:solidFill>
                  <a:schemeClr val="bg1"/>
                </a:solidFill>
                <a:latin typeface="黑体" panose="02010609060101010101" pitchFamily="49" charset="-122"/>
                <a:ea typeface="黑体" panose="02010609060101010101" pitchFamily="49" charset="-122"/>
              </a:rPr>
              <a:t>三、对各种条件处理指令的理解和使用</a:t>
            </a:r>
          </a:p>
        </p:txBody>
      </p:sp>
      <p:sp>
        <p:nvSpPr>
          <p:cNvPr id="21" name="文本框 20">
            <a:extLst>
              <a:ext uri="{FF2B5EF4-FFF2-40B4-BE49-F238E27FC236}">
                <a16:creationId xmlns:a16="http://schemas.microsoft.com/office/drawing/2014/main" id="{D314269B-8318-829D-9E12-0BEE16547C4F}"/>
              </a:ext>
            </a:extLst>
          </p:cNvPr>
          <p:cNvSpPr txBox="1"/>
          <p:nvPr/>
        </p:nvSpPr>
        <p:spPr>
          <a:xfrm>
            <a:off x="1665789" y="1049624"/>
            <a:ext cx="8860421" cy="1200329"/>
          </a:xfrm>
          <a:prstGeom prst="rect">
            <a:avLst/>
          </a:prstGeom>
          <a:noFill/>
        </p:spPr>
        <p:txBody>
          <a:bodyPr wrap="square">
            <a:spAutoFit/>
          </a:bodyPr>
          <a:lstStyle/>
          <a:p>
            <a:pPr marL="0" marR="0" algn="l">
              <a:spcBef>
                <a:spcPts val="0"/>
              </a:spcBef>
              <a:spcAft>
                <a:spcPts val="0"/>
              </a:spcAft>
            </a:pPr>
            <a:r>
              <a:rPr lang="zh-CN" altLang="en-US" sz="2400" b="1" dirty="0">
                <a:solidFill>
                  <a:schemeClr val="bg1"/>
                </a:solidFill>
                <a:effectLst/>
                <a:latin typeface="宋体" panose="02010600030101010101" pitchFamily="2" charset="-122"/>
                <a:ea typeface="宋体" panose="02010600030101010101" pitchFamily="2" charset="-122"/>
              </a:rPr>
              <a:t>在本次实验中，条件判断和条件循环两个操作运用得很频繁，而这两个操作的根本是各种条件跳转指令。加深对这些条件跳转指令的理解，可以让我们的代码更精简高效。</a:t>
            </a:r>
            <a:endParaRPr lang="zh-CN" altLang="en-US" sz="2400" b="1" dirty="0">
              <a:solidFill>
                <a:schemeClr val="bg1"/>
              </a:solidFill>
              <a:effectLst/>
              <a:latin typeface="Times New Roman" panose="02020603050405020304" pitchFamily="18" charset="0"/>
            </a:endParaRPr>
          </a:p>
        </p:txBody>
      </p:sp>
      <p:pic>
        <p:nvPicPr>
          <p:cNvPr id="4" name="图片 3">
            <a:extLst>
              <a:ext uri="{FF2B5EF4-FFF2-40B4-BE49-F238E27FC236}">
                <a16:creationId xmlns:a16="http://schemas.microsoft.com/office/drawing/2014/main" id="{256B7125-435D-613B-6BF4-9BEC80B80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0850" y="2440162"/>
            <a:ext cx="8801100" cy="3590925"/>
          </a:xfrm>
          <a:prstGeom prst="rect">
            <a:avLst/>
          </a:prstGeom>
          <a:effectLst>
            <a:softEdge rad="63500"/>
          </a:effectLst>
        </p:spPr>
      </p:pic>
    </p:spTree>
    <p:extLst>
      <p:ext uri="{BB962C8B-B14F-4D97-AF65-F5344CB8AC3E}">
        <p14:creationId xmlns:p14="http://schemas.microsoft.com/office/powerpoint/2010/main" val="2128943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4CD20B2-8937-442B-9D77-3FC031DDA9BC}"/>
              </a:ext>
            </a:extLst>
          </p:cNvPr>
          <p:cNvPicPr>
            <a:picLocks noChangeAspect="1"/>
          </p:cNvPicPr>
          <p:nvPr/>
        </p:nvPicPr>
        <p:blipFill rotWithShape="1">
          <a:blip r:embed="rId3"/>
          <a:srcRect r="34167" b="31947"/>
          <a:stretch/>
        </p:blipFill>
        <p:spPr>
          <a:xfrm>
            <a:off x="8947526" y="2190902"/>
            <a:ext cx="3244474" cy="4667098"/>
          </a:xfrm>
          <a:prstGeom prst="rect">
            <a:avLst/>
          </a:prstGeom>
        </p:spPr>
      </p:pic>
      <p:pic>
        <p:nvPicPr>
          <p:cNvPr id="22" name="图片 21">
            <a:extLst>
              <a:ext uri="{FF2B5EF4-FFF2-40B4-BE49-F238E27FC236}">
                <a16:creationId xmlns:a16="http://schemas.microsoft.com/office/drawing/2014/main" id="{ABE88C8B-75FE-450E-A1BB-DCF9B27A298E}"/>
              </a:ext>
            </a:extLst>
          </p:cNvPr>
          <p:cNvPicPr>
            <a:picLocks noChangeAspect="1"/>
          </p:cNvPicPr>
          <p:nvPr/>
        </p:nvPicPr>
        <p:blipFill rotWithShape="1">
          <a:blip r:embed="rId4"/>
          <a:srcRect l="4293" t="53159"/>
          <a:stretch/>
        </p:blipFill>
        <p:spPr>
          <a:xfrm>
            <a:off x="0" y="1"/>
            <a:ext cx="5087978" cy="2254504"/>
          </a:xfrm>
          <a:prstGeom prst="rect">
            <a:avLst/>
          </a:prstGeom>
        </p:spPr>
      </p:pic>
      <p:pic>
        <p:nvPicPr>
          <p:cNvPr id="23" name="图片 22">
            <a:extLst>
              <a:ext uri="{FF2B5EF4-FFF2-40B4-BE49-F238E27FC236}">
                <a16:creationId xmlns:a16="http://schemas.microsoft.com/office/drawing/2014/main" id="{7FDE31F2-FF00-454D-9D03-CAF74C9E194D}"/>
              </a:ext>
            </a:extLst>
          </p:cNvPr>
          <p:cNvPicPr>
            <a:picLocks noChangeAspect="1"/>
          </p:cNvPicPr>
          <p:nvPr/>
        </p:nvPicPr>
        <p:blipFill rotWithShape="1">
          <a:blip r:embed="rId5"/>
          <a:srcRect l="2631" b="42012"/>
          <a:stretch/>
        </p:blipFill>
        <p:spPr>
          <a:xfrm>
            <a:off x="0" y="4959564"/>
            <a:ext cx="2166711" cy="1898436"/>
          </a:xfrm>
          <a:prstGeom prst="rect">
            <a:avLst/>
          </a:prstGeom>
        </p:spPr>
      </p:pic>
      <p:grpSp>
        <p:nvGrpSpPr>
          <p:cNvPr id="3" name="组合 2">
            <a:extLst>
              <a:ext uri="{FF2B5EF4-FFF2-40B4-BE49-F238E27FC236}">
                <a16:creationId xmlns:a16="http://schemas.microsoft.com/office/drawing/2014/main" id="{CE5DFA2E-F1C3-BFB0-A20F-01451BED3983}"/>
              </a:ext>
            </a:extLst>
          </p:cNvPr>
          <p:cNvGrpSpPr/>
          <p:nvPr/>
        </p:nvGrpSpPr>
        <p:grpSpPr>
          <a:xfrm>
            <a:off x="5671807" y="934465"/>
            <a:ext cx="2977595" cy="4403197"/>
            <a:chOff x="6036241" y="1016528"/>
            <a:chExt cx="1845287" cy="4026302"/>
          </a:xfrm>
        </p:grpSpPr>
        <p:sp>
          <p:nvSpPr>
            <p:cNvPr id="24" name="文本框 23">
              <a:extLst>
                <a:ext uri="{FF2B5EF4-FFF2-40B4-BE49-F238E27FC236}">
                  <a16:creationId xmlns:a16="http://schemas.microsoft.com/office/drawing/2014/main" id="{DBB5A7FC-6174-4A12-B54C-ED8F38CA55A5}"/>
                </a:ext>
              </a:extLst>
            </p:cNvPr>
            <p:cNvSpPr txBox="1"/>
            <p:nvPr/>
          </p:nvSpPr>
          <p:spPr>
            <a:xfrm>
              <a:off x="6876982" y="1102817"/>
              <a:ext cx="1004546" cy="478435"/>
            </a:xfrm>
            <a:prstGeom prst="rect">
              <a:avLst/>
            </a:prstGeom>
            <a:noFill/>
          </p:spPr>
          <p:txBody>
            <a:bodyPr wrap="none" rtlCol="0">
              <a:spAutoFit/>
            </a:bodyPr>
            <a:lstStyle/>
            <a:p>
              <a:r>
                <a:rPr lang="zh-CN" altLang="en-US" sz="28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代码思路</a:t>
              </a:r>
            </a:p>
          </p:txBody>
        </p:sp>
        <p:sp>
          <p:nvSpPr>
            <p:cNvPr id="26" name="文本框 25">
              <a:extLst>
                <a:ext uri="{FF2B5EF4-FFF2-40B4-BE49-F238E27FC236}">
                  <a16:creationId xmlns:a16="http://schemas.microsoft.com/office/drawing/2014/main" id="{07985E1E-27EF-4ADE-91D3-A17B47A36227}"/>
                </a:ext>
              </a:extLst>
            </p:cNvPr>
            <p:cNvSpPr txBox="1"/>
            <p:nvPr/>
          </p:nvSpPr>
          <p:spPr>
            <a:xfrm>
              <a:off x="6876982" y="2264239"/>
              <a:ext cx="1004546" cy="478435"/>
            </a:xfrm>
            <a:prstGeom prst="rect">
              <a:avLst/>
            </a:prstGeom>
            <a:noFill/>
          </p:spPr>
          <p:txBody>
            <a:bodyPr wrap="none" rtlCol="0">
              <a:spAutoFit/>
            </a:bodyPr>
            <a:lstStyle/>
            <a:p>
              <a:r>
                <a:rPr lang="zh-CN" altLang="en-US" sz="28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难点分析</a:t>
              </a:r>
            </a:p>
          </p:txBody>
        </p:sp>
        <p:sp>
          <p:nvSpPr>
            <p:cNvPr id="28" name="文本框 27">
              <a:extLst>
                <a:ext uri="{FF2B5EF4-FFF2-40B4-BE49-F238E27FC236}">
                  <a16:creationId xmlns:a16="http://schemas.microsoft.com/office/drawing/2014/main" id="{8DB4E5EA-228D-4378-A884-4A5F0657B08E}"/>
                </a:ext>
              </a:extLst>
            </p:cNvPr>
            <p:cNvSpPr txBox="1"/>
            <p:nvPr/>
          </p:nvSpPr>
          <p:spPr>
            <a:xfrm>
              <a:off x="6876982" y="3186444"/>
              <a:ext cx="1004546" cy="478435"/>
            </a:xfrm>
            <a:prstGeom prst="rect">
              <a:avLst/>
            </a:prstGeom>
            <a:noFill/>
          </p:spPr>
          <p:txBody>
            <a:bodyPr wrap="none" rtlCol="0">
              <a:spAutoFit/>
            </a:bodyPr>
            <a:lstStyle/>
            <a:p>
              <a:r>
                <a:rPr lang="zh-CN" altLang="en-US" sz="28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数组总结</a:t>
              </a:r>
            </a:p>
          </p:txBody>
        </p:sp>
        <p:sp>
          <p:nvSpPr>
            <p:cNvPr id="30" name="文本框 29">
              <a:extLst>
                <a:ext uri="{FF2B5EF4-FFF2-40B4-BE49-F238E27FC236}">
                  <a16:creationId xmlns:a16="http://schemas.microsoft.com/office/drawing/2014/main" id="{117A5B9A-D69C-4B3E-A690-B16CD17F4DCF}"/>
                </a:ext>
              </a:extLst>
            </p:cNvPr>
            <p:cNvSpPr txBox="1"/>
            <p:nvPr/>
          </p:nvSpPr>
          <p:spPr>
            <a:xfrm>
              <a:off x="6844191" y="4416320"/>
              <a:ext cx="1004546" cy="478435"/>
            </a:xfrm>
            <a:prstGeom prst="rect">
              <a:avLst/>
            </a:prstGeom>
            <a:noFill/>
          </p:spPr>
          <p:txBody>
            <a:bodyPr wrap="none" rtlCol="0">
              <a:spAutoFit/>
            </a:bodyPr>
            <a:lstStyle/>
            <a:p>
              <a:r>
                <a:rPr lang="zh-CN" altLang="en-US" sz="28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反思总结</a:t>
              </a:r>
            </a:p>
          </p:txBody>
        </p:sp>
        <p:sp>
          <p:nvSpPr>
            <p:cNvPr id="32" name="文本框 31">
              <a:extLst>
                <a:ext uri="{FF2B5EF4-FFF2-40B4-BE49-F238E27FC236}">
                  <a16:creationId xmlns:a16="http://schemas.microsoft.com/office/drawing/2014/main" id="{890CF29F-A4CD-435F-9231-1845E282816D}"/>
                </a:ext>
              </a:extLst>
            </p:cNvPr>
            <p:cNvSpPr txBox="1"/>
            <p:nvPr/>
          </p:nvSpPr>
          <p:spPr>
            <a:xfrm>
              <a:off x="6036241" y="1016528"/>
              <a:ext cx="795130" cy="707886"/>
            </a:xfrm>
            <a:prstGeom prst="rect">
              <a:avLst/>
            </a:prstGeom>
            <a:noFill/>
          </p:spPr>
          <p:txBody>
            <a:bodyPr wrap="square" rtlCol="0">
              <a:spAutoFit/>
            </a:bodyPr>
            <a:lstStyle/>
            <a:p>
              <a:r>
                <a:rPr lang="en-US" altLang="zh-CN"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rPr>
                <a:t>01</a:t>
              </a:r>
              <a:endParaRPr lang="zh-CN" altLang="en-US"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endParaRPr>
            </a:p>
          </p:txBody>
        </p:sp>
        <p:sp>
          <p:nvSpPr>
            <p:cNvPr id="33" name="文本框 32">
              <a:extLst>
                <a:ext uri="{FF2B5EF4-FFF2-40B4-BE49-F238E27FC236}">
                  <a16:creationId xmlns:a16="http://schemas.microsoft.com/office/drawing/2014/main" id="{1D8DE26A-FE0D-4314-B21A-EF3456ECE275}"/>
                </a:ext>
              </a:extLst>
            </p:cNvPr>
            <p:cNvSpPr txBox="1"/>
            <p:nvPr/>
          </p:nvSpPr>
          <p:spPr>
            <a:xfrm>
              <a:off x="6036241" y="2151791"/>
              <a:ext cx="795130" cy="707886"/>
            </a:xfrm>
            <a:prstGeom prst="rect">
              <a:avLst/>
            </a:prstGeom>
            <a:noFill/>
          </p:spPr>
          <p:txBody>
            <a:bodyPr wrap="square" rtlCol="0">
              <a:spAutoFit/>
            </a:bodyPr>
            <a:lstStyle/>
            <a:p>
              <a:r>
                <a:rPr lang="en-US" altLang="zh-CN"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rPr>
                <a:t>02</a:t>
              </a:r>
              <a:endParaRPr lang="zh-CN" altLang="en-US"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endParaRPr>
            </a:p>
          </p:txBody>
        </p:sp>
        <p:sp>
          <p:nvSpPr>
            <p:cNvPr id="34" name="文本框 33">
              <a:extLst>
                <a:ext uri="{FF2B5EF4-FFF2-40B4-BE49-F238E27FC236}">
                  <a16:creationId xmlns:a16="http://schemas.microsoft.com/office/drawing/2014/main" id="{F168C921-342F-4124-B70B-B8EC1E0FCA0B}"/>
                </a:ext>
              </a:extLst>
            </p:cNvPr>
            <p:cNvSpPr txBox="1"/>
            <p:nvPr/>
          </p:nvSpPr>
          <p:spPr>
            <a:xfrm>
              <a:off x="6036241" y="3184438"/>
              <a:ext cx="795130" cy="707886"/>
            </a:xfrm>
            <a:prstGeom prst="rect">
              <a:avLst/>
            </a:prstGeom>
            <a:noFill/>
          </p:spPr>
          <p:txBody>
            <a:bodyPr wrap="square" rtlCol="0">
              <a:spAutoFit/>
            </a:bodyPr>
            <a:lstStyle/>
            <a:p>
              <a:r>
                <a:rPr lang="en-US" altLang="zh-CN"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rPr>
                <a:t>03</a:t>
              </a:r>
              <a:endParaRPr lang="zh-CN" altLang="en-US"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endParaRPr>
            </a:p>
          </p:txBody>
        </p:sp>
        <p:sp>
          <p:nvSpPr>
            <p:cNvPr id="35" name="文本框 34">
              <a:extLst>
                <a:ext uri="{FF2B5EF4-FFF2-40B4-BE49-F238E27FC236}">
                  <a16:creationId xmlns:a16="http://schemas.microsoft.com/office/drawing/2014/main" id="{9CB1FC04-DEDC-436C-BF63-8653BCA8DD5A}"/>
                </a:ext>
              </a:extLst>
            </p:cNvPr>
            <p:cNvSpPr txBox="1"/>
            <p:nvPr/>
          </p:nvSpPr>
          <p:spPr>
            <a:xfrm>
              <a:off x="6036241" y="4334944"/>
              <a:ext cx="795130" cy="707886"/>
            </a:xfrm>
            <a:prstGeom prst="rect">
              <a:avLst/>
            </a:prstGeom>
            <a:noFill/>
          </p:spPr>
          <p:txBody>
            <a:bodyPr wrap="square" rtlCol="0">
              <a:spAutoFit/>
            </a:bodyPr>
            <a:lstStyle/>
            <a:p>
              <a:r>
                <a:rPr lang="en-US" altLang="zh-CN"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rPr>
                <a:t>04</a:t>
              </a:r>
              <a:endParaRPr lang="zh-CN" altLang="en-US"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endParaRPr>
            </a:p>
          </p:txBody>
        </p:sp>
      </p:grpSp>
      <p:grpSp>
        <p:nvGrpSpPr>
          <p:cNvPr id="41" name="组合 40">
            <a:extLst>
              <a:ext uri="{FF2B5EF4-FFF2-40B4-BE49-F238E27FC236}">
                <a16:creationId xmlns:a16="http://schemas.microsoft.com/office/drawing/2014/main" id="{6052E4A6-56DE-420E-9529-91903C47288B}"/>
              </a:ext>
            </a:extLst>
          </p:cNvPr>
          <p:cNvGrpSpPr/>
          <p:nvPr/>
        </p:nvGrpSpPr>
        <p:grpSpPr>
          <a:xfrm>
            <a:off x="1570809" y="2805186"/>
            <a:ext cx="2864429" cy="1979285"/>
            <a:chOff x="1634301" y="2773609"/>
            <a:chExt cx="2424062" cy="1464804"/>
          </a:xfrm>
        </p:grpSpPr>
        <p:sp>
          <p:nvSpPr>
            <p:cNvPr id="38" name="矩形 247">
              <a:extLst>
                <a:ext uri="{FF2B5EF4-FFF2-40B4-BE49-F238E27FC236}">
                  <a16:creationId xmlns:a16="http://schemas.microsoft.com/office/drawing/2014/main" id="{AB8199A6-CD96-4A71-A0EC-8A6125A1D1B5}"/>
                </a:ext>
              </a:extLst>
            </p:cNvPr>
            <p:cNvSpPr>
              <a:spLocks noChangeArrowheads="1"/>
            </p:cNvSpPr>
            <p:nvPr/>
          </p:nvSpPr>
          <p:spPr bwMode="auto">
            <a:xfrm>
              <a:off x="1911381" y="2773609"/>
              <a:ext cx="18960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dist" eaLnBrk="1" hangingPunct="1">
                <a:spcBef>
                  <a:spcPct val="0"/>
                </a:spcBef>
                <a:buFontTx/>
                <a:buNone/>
              </a:pPr>
              <a:r>
                <a:rPr kumimoji="0" lang="zh-CN" altLang="en-US" sz="5400" dirty="0">
                  <a:solidFill>
                    <a:srgbClr val="5B319A"/>
                  </a:solidFill>
                  <a:latin typeface="华文隶书" panose="02010800040101010101" pitchFamily="2" charset="-122"/>
                  <a:ea typeface="华文隶书" panose="02010800040101010101" pitchFamily="2" charset="-122"/>
                  <a:sym typeface="字魂105号-简雅黑" panose="00000500000000000000" pitchFamily="2" charset="-122"/>
                </a:rPr>
                <a:t>目录</a:t>
              </a:r>
            </a:p>
          </p:txBody>
        </p:sp>
        <p:sp>
          <p:nvSpPr>
            <p:cNvPr id="39" name="矩形 248">
              <a:extLst>
                <a:ext uri="{FF2B5EF4-FFF2-40B4-BE49-F238E27FC236}">
                  <a16:creationId xmlns:a16="http://schemas.microsoft.com/office/drawing/2014/main" id="{DEA90657-4A7A-4A0B-971E-4DE8844E904C}"/>
                </a:ext>
              </a:extLst>
            </p:cNvPr>
            <p:cNvSpPr>
              <a:spLocks noChangeArrowheads="1"/>
            </p:cNvSpPr>
            <p:nvPr/>
          </p:nvSpPr>
          <p:spPr bwMode="auto">
            <a:xfrm>
              <a:off x="1634301" y="3315083"/>
              <a:ext cx="24240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CN" sz="5400" b="1" dirty="0">
                  <a:solidFill>
                    <a:srgbClr val="5B319A"/>
                  </a:solidFill>
                  <a:latin typeface="字魂105号-简雅黑" panose="00000500000000000000" pitchFamily="2" charset="-122"/>
                  <a:ea typeface="字魂105号-简雅黑" panose="00000500000000000000" pitchFamily="2" charset="-122"/>
                  <a:sym typeface="字魂105号-简雅黑" panose="00000500000000000000" pitchFamily="2" charset="-122"/>
                </a:rPr>
                <a:t>C</a:t>
              </a:r>
              <a:r>
                <a:rPr kumimoji="0" lang="en-US" altLang="zh-CN" sz="2800" b="1" dirty="0">
                  <a:solidFill>
                    <a:srgbClr val="5B319A"/>
                  </a:solidFill>
                  <a:latin typeface="字魂105号-简雅黑" panose="00000500000000000000" pitchFamily="2" charset="-122"/>
                  <a:ea typeface="字魂105号-简雅黑" panose="00000500000000000000" pitchFamily="2" charset="-122"/>
                  <a:sym typeface="字魂105号-简雅黑" panose="00000500000000000000" pitchFamily="2" charset="-122"/>
                </a:rPr>
                <a:t>ONTENTS</a:t>
              </a:r>
              <a:endParaRPr kumimoji="0" lang="zh-CN" altLang="en-US" sz="4400" b="1" dirty="0">
                <a:solidFill>
                  <a:srgbClr val="5B319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3293" y="934465"/>
            <a:ext cx="1706304" cy="1695626"/>
          </a:xfrm>
          <a:prstGeom prst="rect">
            <a:avLst/>
          </a:prstGeom>
        </p:spPr>
      </p:pic>
    </p:spTree>
    <p:extLst>
      <p:ext uri="{BB962C8B-B14F-4D97-AF65-F5344CB8AC3E}">
        <p14:creationId xmlns:p14="http://schemas.microsoft.com/office/powerpoint/2010/main" val="3759017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F77E59-01EE-4514-8BB2-34CB7DC4E6E7}"/>
              </a:ext>
            </a:extLst>
          </p:cNvPr>
          <p:cNvSpPr txBox="1"/>
          <p:nvPr/>
        </p:nvSpPr>
        <p:spPr>
          <a:xfrm>
            <a:off x="417269" y="265086"/>
            <a:ext cx="3877985" cy="461665"/>
          </a:xfrm>
          <a:prstGeom prst="rect">
            <a:avLst/>
          </a:prstGeom>
          <a:noFill/>
        </p:spPr>
        <p:txBody>
          <a:bodyPr wrap="none" rtlCol="0">
            <a:spAutoFit/>
          </a:bodyPr>
          <a:lstStyle/>
          <a:p>
            <a:pPr marL="0" marR="0" algn="l">
              <a:spcBef>
                <a:spcPts val="0"/>
              </a:spcBef>
              <a:spcAft>
                <a:spcPts val="0"/>
              </a:spcAft>
            </a:pPr>
            <a:r>
              <a:rPr lang="zh-CN" altLang="en-US" sz="2400" b="1" dirty="0">
                <a:effectLst/>
                <a:latin typeface="黑体" panose="02010609060101010101" pitchFamily="49" charset="-122"/>
                <a:ea typeface="黑体" panose="02010609060101010101" pitchFamily="49" charset="-122"/>
              </a:rPr>
              <a:t>四、对一些特殊指令的使用</a:t>
            </a:r>
          </a:p>
        </p:txBody>
      </p:sp>
      <p:grpSp>
        <p:nvGrpSpPr>
          <p:cNvPr id="47" name="组合 46">
            <a:extLst>
              <a:ext uri="{FF2B5EF4-FFF2-40B4-BE49-F238E27FC236}">
                <a16:creationId xmlns:a16="http://schemas.microsoft.com/office/drawing/2014/main" id="{6F333138-E6EF-4628-9410-510946F4BC29}"/>
              </a:ext>
            </a:extLst>
          </p:cNvPr>
          <p:cNvGrpSpPr/>
          <p:nvPr/>
        </p:nvGrpSpPr>
        <p:grpSpPr>
          <a:xfrm>
            <a:off x="931588" y="932377"/>
            <a:ext cx="5518555" cy="4265656"/>
            <a:chOff x="3165428" y="2116866"/>
            <a:chExt cx="4831907" cy="3883931"/>
          </a:xfrm>
        </p:grpSpPr>
        <p:sp>
          <p:nvSpPr>
            <p:cNvPr id="48" name="文本框 47">
              <a:extLst>
                <a:ext uri="{FF2B5EF4-FFF2-40B4-BE49-F238E27FC236}">
                  <a16:creationId xmlns:a16="http://schemas.microsoft.com/office/drawing/2014/main" id="{BE5EB93E-DE88-4F2B-AD13-2F4DD17D634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pPr defTabSz="457200"/>
              <a:endParaRPr lang="zh-CN" altLang="en-US" b="1" dirty="0">
                <a:solidFill>
                  <a:srgbClr val="000000">
                    <a:lumMod val="75000"/>
                    <a:lumOff val="25000"/>
                  </a:srgb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9" name="文本框 48">
              <a:extLst>
                <a:ext uri="{FF2B5EF4-FFF2-40B4-BE49-F238E27FC236}">
                  <a16:creationId xmlns:a16="http://schemas.microsoft.com/office/drawing/2014/main" id="{59109119-23BA-479D-938C-F4F318739B3B}"/>
                </a:ext>
              </a:extLst>
            </p:cNvPr>
            <p:cNvSpPr txBox="1"/>
            <p:nvPr/>
          </p:nvSpPr>
          <p:spPr>
            <a:xfrm>
              <a:off x="3165428" y="2116866"/>
              <a:ext cx="4831907" cy="3883931"/>
            </a:xfrm>
            <a:prstGeom prst="rect">
              <a:avLst/>
            </a:prstGeom>
            <a:noFill/>
          </p:spPr>
          <p:txBody>
            <a:bodyPr wrap="square" rtlCol="0">
              <a:spAutoFit/>
              <a:scene3d>
                <a:camera prst="orthographicFront"/>
                <a:lightRig rig="threePt" dir="t"/>
              </a:scene3d>
              <a:sp3d contourW="12700"/>
            </a:bodyPr>
            <a:lstStyle>
              <a:defPPr>
                <a:defRPr lang="zh-CN"/>
              </a:defPPr>
              <a:lvl1pPr defTabSz="457200">
                <a:lnSpc>
                  <a:spcPct val="114000"/>
                </a:lnSpc>
                <a:defRPr sz="1400">
                  <a:solidFill>
                    <a:srgbClr val="000000">
                      <a:lumMod val="65000"/>
                      <a:lumOff val="35000"/>
                    </a:srgbClr>
                  </a:solidFill>
                  <a:latin typeface="思源黑体 CN Medium" panose="020B0600000000000000" pitchFamily="34" charset="-122"/>
                  <a:ea typeface="思源黑体 CN Medium" panose="020B0600000000000000" pitchFamily="34" charset="-122"/>
                  <a:cs typeface="+mn-ea"/>
                </a:defRPr>
              </a:lvl1pPr>
            </a:lstStyle>
            <a:p>
              <a:pPr marL="0" marR="0" algn="l">
                <a:spcBef>
                  <a:spcPts val="0"/>
                </a:spcBef>
                <a:spcAft>
                  <a:spcPts val="0"/>
                </a:spcAft>
              </a:pPr>
              <a:r>
                <a:rPr lang="zh-CN" altLang="en-US" sz="2400" b="1" dirty="0">
                  <a:solidFill>
                    <a:schemeClr val="tx1"/>
                  </a:solidFill>
                  <a:effectLst/>
                  <a:latin typeface="宋体" panose="02010600030101010101" pitchFamily="2" charset="-122"/>
                  <a:ea typeface="宋体" panose="02010600030101010101" pitchFamily="2" charset="-122"/>
                </a:rPr>
                <a:t>在汇编语言中，有一些特殊指令有自己特别的使用方法，如</a:t>
              </a:r>
              <a:r>
                <a:rPr lang="en-US" altLang="zh-CN" sz="2400" b="1" dirty="0">
                  <a:solidFill>
                    <a:schemeClr val="tx1"/>
                  </a:solidFill>
                  <a:effectLst/>
                  <a:latin typeface="Times New Roman" panose="02020603050405020304" pitchFamily="18" charset="0"/>
                </a:rPr>
                <a:t>loop</a:t>
              </a:r>
              <a:r>
                <a:rPr lang="zh-CN" altLang="en-US" sz="2400" b="1" dirty="0">
                  <a:solidFill>
                    <a:schemeClr val="tx1"/>
                  </a:solidFill>
                  <a:effectLst/>
                  <a:latin typeface="宋体" panose="02010600030101010101" pitchFamily="2" charset="-122"/>
                  <a:ea typeface="宋体" panose="02010600030101010101" pitchFamily="2" charset="-122"/>
                </a:rPr>
                <a:t>指令，在实地址模式下，</a:t>
              </a:r>
              <a:r>
                <a:rPr lang="en-US" altLang="zh-CN" sz="2400" b="1" dirty="0">
                  <a:solidFill>
                    <a:schemeClr val="tx1"/>
                  </a:solidFill>
                  <a:effectLst/>
                  <a:latin typeface="Times New Roman" panose="02020603050405020304" pitchFamily="18" charset="0"/>
                </a:rPr>
                <a:t>loop</a:t>
              </a:r>
              <a:r>
                <a:rPr lang="zh-CN" altLang="en-US" sz="2400" b="1" dirty="0">
                  <a:solidFill>
                    <a:schemeClr val="tx1"/>
                  </a:solidFill>
                  <a:effectLst/>
                  <a:latin typeface="宋体" panose="02010600030101010101" pitchFamily="2" charset="-122"/>
                  <a:ea typeface="宋体" panose="02010600030101010101" pitchFamily="2" charset="-122"/>
                </a:rPr>
                <a:t>指令默认以</a:t>
              </a:r>
              <a:r>
                <a:rPr lang="en-US" altLang="zh-CN" sz="2400" b="1" dirty="0" err="1">
                  <a:solidFill>
                    <a:schemeClr val="tx1"/>
                  </a:solidFill>
                  <a:effectLst/>
                  <a:latin typeface="Times New Roman" panose="02020603050405020304" pitchFamily="18" charset="0"/>
                </a:rPr>
                <a:t>ecx</a:t>
              </a:r>
              <a:r>
                <a:rPr lang="zh-CN" altLang="en-US" sz="2400" b="1" dirty="0">
                  <a:solidFill>
                    <a:schemeClr val="tx1"/>
                  </a:solidFill>
                  <a:effectLst/>
                  <a:latin typeface="宋体" panose="02010600030101010101" pitchFamily="2" charset="-122"/>
                  <a:ea typeface="宋体" panose="02010600030101010101" pitchFamily="2" charset="-122"/>
                </a:rPr>
                <a:t>寄存器作为计数器，每次循环减一，如果我们在循环中随意更改</a:t>
              </a:r>
              <a:r>
                <a:rPr lang="en-US" altLang="zh-CN" sz="2400" b="1" dirty="0" err="1">
                  <a:solidFill>
                    <a:schemeClr val="tx1"/>
                  </a:solidFill>
                  <a:effectLst/>
                  <a:latin typeface="Times New Roman" panose="02020603050405020304" pitchFamily="18" charset="0"/>
                </a:rPr>
                <a:t>ecx</a:t>
              </a:r>
              <a:r>
                <a:rPr lang="zh-CN" altLang="en-US" sz="2400" b="1" dirty="0">
                  <a:solidFill>
                    <a:schemeClr val="tx1"/>
                  </a:solidFill>
                  <a:effectLst/>
                  <a:latin typeface="宋体" panose="02010600030101010101" pitchFamily="2" charset="-122"/>
                  <a:ea typeface="宋体" panose="02010600030101010101" pitchFamily="2" charset="-122"/>
                </a:rPr>
                <a:t>的值，循环就会出现问题，还有</a:t>
              </a:r>
              <a:r>
                <a:rPr lang="en-US" altLang="zh-CN" sz="2400" b="1" dirty="0">
                  <a:solidFill>
                    <a:schemeClr val="tx1"/>
                  </a:solidFill>
                  <a:effectLst/>
                  <a:latin typeface="Times New Roman" panose="02020603050405020304" pitchFamily="18" charset="0"/>
                </a:rPr>
                <a:t>div</a:t>
              </a:r>
              <a:r>
                <a:rPr lang="zh-CN" altLang="en-US" sz="2400" b="1" dirty="0">
                  <a:solidFill>
                    <a:schemeClr val="tx1"/>
                  </a:solidFill>
                  <a:effectLst/>
                  <a:latin typeface="宋体" panose="02010600030101010101" pitchFamily="2" charset="-122"/>
                  <a:ea typeface="宋体" panose="02010600030101010101" pitchFamily="2" charset="-122"/>
                </a:rPr>
                <a:t>指令，</a:t>
              </a:r>
              <a:r>
                <a:rPr lang="en-US" altLang="zh-CN" sz="2400" b="1" dirty="0">
                  <a:solidFill>
                    <a:schemeClr val="tx1"/>
                  </a:solidFill>
                  <a:effectLst/>
                  <a:latin typeface="Times New Roman" panose="02020603050405020304" pitchFamily="18" charset="0"/>
                </a:rPr>
                <a:t>div</a:t>
              </a:r>
              <a:r>
                <a:rPr lang="zh-CN" altLang="en-US" sz="2400" b="1" dirty="0">
                  <a:solidFill>
                    <a:schemeClr val="tx1"/>
                  </a:solidFill>
                  <a:effectLst/>
                  <a:latin typeface="宋体" panose="02010600030101010101" pitchFamily="2" charset="-122"/>
                  <a:ea typeface="宋体" panose="02010600030101010101" pitchFamily="2" charset="-122"/>
                </a:rPr>
                <a:t>指令默认余数储存在</a:t>
              </a:r>
              <a:r>
                <a:rPr lang="en-US" altLang="zh-CN" sz="2400" b="1" dirty="0" err="1">
                  <a:solidFill>
                    <a:schemeClr val="tx1"/>
                  </a:solidFill>
                  <a:effectLst/>
                  <a:latin typeface="Times New Roman" panose="02020603050405020304" pitchFamily="18" charset="0"/>
                </a:rPr>
                <a:t>edx</a:t>
              </a:r>
              <a:r>
                <a:rPr lang="zh-CN" altLang="en-US" sz="2400" b="1" dirty="0">
                  <a:solidFill>
                    <a:schemeClr val="tx1"/>
                  </a:solidFill>
                  <a:effectLst/>
                  <a:latin typeface="宋体" panose="02010600030101010101" pitchFamily="2" charset="-122"/>
                  <a:ea typeface="宋体" panose="02010600030101010101" pitchFamily="2" charset="-122"/>
                </a:rPr>
                <a:t>中，除数为</a:t>
              </a:r>
              <a:r>
                <a:rPr lang="en-US" altLang="zh-CN" sz="2400" b="1" dirty="0" err="1">
                  <a:solidFill>
                    <a:schemeClr val="tx1"/>
                  </a:solidFill>
                  <a:effectLst/>
                  <a:latin typeface="Times New Roman" panose="02020603050405020304" pitchFamily="18" charset="0"/>
                </a:rPr>
                <a:t>eax</a:t>
              </a:r>
              <a:r>
                <a:rPr lang="zh-CN" altLang="en-US" sz="2400" b="1" dirty="0">
                  <a:solidFill>
                    <a:schemeClr val="tx1"/>
                  </a:solidFill>
                  <a:effectLst/>
                  <a:latin typeface="宋体" panose="02010600030101010101" pitchFamily="2" charset="-122"/>
                  <a:ea typeface="宋体" panose="02010600030101010101" pitchFamily="2" charset="-122"/>
                </a:rPr>
                <a:t>，商也在</a:t>
              </a:r>
              <a:r>
                <a:rPr lang="en-US" altLang="zh-CN" sz="2400" b="1" dirty="0" err="1">
                  <a:solidFill>
                    <a:schemeClr val="tx1"/>
                  </a:solidFill>
                  <a:effectLst/>
                  <a:latin typeface="Times New Roman" panose="02020603050405020304" pitchFamily="18" charset="0"/>
                </a:rPr>
                <a:t>eax</a:t>
              </a:r>
              <a:r>
                <a:rPr lang="zh-CN" altLang="en-US" sz="2400" b="1" dirty="0">
                  <a:solidFill>
                    <a:schemeClr val="tx1"/>
                  </a:solidFill>
                  <a:effectLst/>
                  <a:latin typeface="宋体" panose="02010600030101010101" pitchFamily="2" charset="-122"/>
                  <a:ea typeface="宋体" panose="02010600030101010101" pitchFamily="2" charset="-122"/>
                </a:rPr>
                <a:t>中，在使用</a:t>
              </a:r>
              <a:r>
                <a:rPr lang="en-US" altLang="zh-CN" sz="2400" b="1" dirty="0">
                  <a:solidFill>
                    <a:schemeClr val="tx1"/>
                  </a:solidFill>
                  <a:effectLst/>
                  <a:latin typeface="Times New Roman" panose="02020603050405020304" pitchFamily="18" charset="0"/>
                </a:rPr>
                <a:t>div</a:t>
              </a:r>
              <a:r>
                <a:rPr lang="zh-CN" altLang="en-US" sz="2400" b="1" dirty="0">
                  <a:solidFill>
                    <a:schemeClr val="tx1"/>
                  </a:solidFill>
                  <a:effectLst/>
                  <a:latin typeface="宋体" panose="02010600030101010101" pitchFamily="2" charset="-122"/>
                  <a:ea typeface="宋体" panose="02010600030101010101" pitchFamily="2" charset="-122"/>
                </a:rPr>
                <a:t>指令时，</a:t>
              </a:r>
              <a:r>
                <a:rPr lang="en-US" altLang="zh-CN" sz="2400" b="1" dirty="0" err="1">
                  <a:solidFill>
                    <a:schemeClr val="tx1"/>
                  </a:solidFill>
                  <a:effectLst/>
                  <a:latin typeface="Times New Roman" panose="02020603050405020304" pitchFamily="18" charset="0"/>
                </a:rPr>
                <a:t>edx</a:t>
              </a:r>
              <a:r>
                <a:rPr lang="zh-CN" altLang="en-US" sz="2400" b="1" dirty="0">
                  <a:solidFill>
                    <a:schemeClr val="tx1"/>
                  </a:solidFill>
                  <a:effectLst/>
                  <a:latin typeface="宋体" panose="02010600030101010101" pitchFamily="2" charset="-122"/>
                  <a:ea typeface="宋体" panose="02010600030101010101" pitchFamily="2" charset="-122"/>
                </a:rPr>
                <a:t>一定要清零，否则就会出问题。加深对这些指令的理解，我们才能更好地完成代码。</a:t>
              </a:r>
              <a:endParaRPr lang="zh-CN" altLang="en-US" sz="2400" b="1" dirty="0">
                <a:solidFill>
                  <a:schemeClr val="tx1"/>
                </a:solidFill>
                <a:effectLst/>
                <a:latin typeface="Times New Roman" panose="02020603050405020304" pitchFamily="18" charset="0"/>
              </a:endParaRPr>
            </a:p>
          </p:txBody>
        </p:sp>
      </p:grpSp>
      <p:grpSp>
        <p:nvGrpSpPr>
          <p:cNvPr id="27" name="组合 26">
            <a:extLst>
              <a:ext uri="{FF2B5EF4-FFF2-40B4-BE49-F238E27FC236}">
                <a16:creationId xmlns:a16="http://schemas.microsoft.com/office/drawing/2014/main" id="{BA03BC55-BD27-4ABA-8F86-05259A92036A}"/>
              </a:ext>
            </a:extLst>
          </p:cNvPr>
          <p:cNvGrpSpPr/>
          <p:nvPr/>
        </p:nvGrpSpPr>
        <p:grpSpPr>
          <a:xfrm>
            <a:off x="6861256" y="2322009"/>
            <a:ext cx="4699414" cy="4111645"/>
            <a:chOff x="6097327" y="1777999"/>
            <a:chExt cx="4699414" cy="4111645"/>
          </a:xfrm>
        </p:grpSpPr>
        <p:sp>
          <p:nvSpPr>
            <p:cNvPr id="28" name="ValueShape1">
              <a:extLst>
                <a:ext uri="{FF2B5EF4-FFF2-40B4-BE49-F238E27FC236}">
                  <a16:creationId xmlns:a16="http://schemas.microsoft.com/office/drawing/2014/main" id="{A342F291-F552-4B22-A264-FFA1A46EFA07}"/>
                </a:ext>
              </a:extLst>
            </p:cNvPr>
            <p:cNvSpPr/>
            <p:nvPr/>
          </p:nvSpPr>
          <p:spPr>
            <a:xfrm flipH="1" flipV="1">
              <a:off x="6097327" y="1777999"/>
              <a:ext cx="3109171" cy="3109171"/>
            </a:xfrm>
            <a:prstGeom prst="arc">
              <a:avLst>
                <a:gd name="adj1" fmla="val 16200000"/>
                <a:gd name="adj2" fmla="val 5940000"/>
              </a:avLst>
            </a:prstGeom>
            <a:noFill/>
            <a:ln w="133350" cap="rnd" cmpd="sng" algn="ctr">
              <a:solidFill>
                <a:srgbClr val="7E6AE3"/>
              </a:solidFill>
              <a:prstDash val="solid"/>
              <a:miter lim="800000"/>
            </a:ln>
            <a:effectLst/>
          </p:spPr>
          <p:txBody>
            <a:bodyPr anchor="ctr">
              <a:scene3d>
                <a:camera prst="orthographicFront"/>
                <a:lightRig rig="threePt" dir="t"/>
              </a:scene3d>
              <a:sp3d contourW="12700"/>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9" name="ValueShape2">
              <a:extLst>
                <a:ext uri="{FF2B5EF4-FFF2-40B4-BE49-F238E27FC236}">
                  <a16:creationId xmlns:a16="http://schemas.microsoft.com/office/drawing/2014/main" id="{1B21E620-D9C4-4D0A-AAC3-A57E5104D91E}"/>
                </a:ext>
              </a:extLst>
            </p:cNvPr>
            <p:cNvSpPr/>
            <p:nvPr/>
          </p:nvSpPr>
          <p:spPr>
            <a:xfrm flipH="1" flipV="1">
              <a:off x="6311753" y="1992425"/>
              <a:ext cx="2680320" cy="2680320"/>
            </a:xfrm>
            <a:prstGeom prst="arc">
              <a:avLst>
                <a:gd name="adj1" fmla="val 16200000"/>
                <a:gd name="adj2" fmla="val 6588000"/>
              </a:avLst>
            </a:prstGeom>
            <a:noFill/>
            <a:ln w="133350" cap="rnd" cmpd="sng" algn="ctr">
              <a:solidFill>
                <a:srgbClr val="9FB0FF"/>
              </a:solidFill>
              <a:prstDash val="solid"/>
              <a:miter lim="800000"/>
            </a:ln>
            <a:effectLst/>
          </p:spPr>
          <p:txBody>
            <a:bodyPr anchor="ctr">
              <a:scene3d>
                <a:camera prst="orthographicFront"/>
                <a:lightRig rig="threePt" dir="t"/>
              </a:scene3d>
              <a:sp3d contourW="12700"/>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ValueShape3">
              <a:extLst>
                <a:ext uri="{FF2B5EF4-FFF2-40B4-BE49-F238E27FC236}">
                  <a16:creationId xmlns:a16="http://schemas.microsoft.com/office/drawing/2014/main" id="{F50F3A7F-59FC-4CA9-A23A-15D745450B36}"/>
                </a:ext>
              </a:extLst>
            </p:cNvPr>
            <p:cNvSpPr/>
            <p:nvPr/>
          </p:nvSpPr>
          <p:spPr>
            <a:xfrm flipH="1" flipV="1">
              <a:off x="6547621" y="2228293"/>
              <a:ext cx="2208584" cy="2208584"/>
            </a:xfrm>
            <a:prstGeom prst="arc">
              <a:avLst>
                <a:gd name="adj1" fmla="val 16200000"/>
                <a:gd name="adj2" fmla="val 7722000"/>
              </a:avLst>
            </a:prstGeom>
            <a:noFill/>
            <a:ln w="133350" cap="rnd" cmpd="sng" algn="ctr">
              <a:solidFill>
                <a:srgbClr val="5B319A"/>
              </a:solidFill>
              <a:prstDash val="solid"/>
              <a:miter lim="800000"/>
            </a:ln>
            <a:effectLst/>
          </p:spPr>
          <p:txBody>
            <a:bodyPr anchor="ctr">
              <a:scene3d>
                <a:camera prst="orthographicFront"/>
                <a:lightRig rig="threePt" dir="t"/>
              </a:scene3d>
              <a:sp3d contourW="12700"/>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3" name="ValueText1">
              <a:extLst>
                <a:ext uri="{FF2B5EF4-FFF2-40B4-BE49-F238E27FC236}">
                  <a16:creationId xmlns:a16="http://schemas.microsoft.com/office/drawing/2014/main" id="{662A6C87-D012-4B57-8FDE-92028F40A0EE}"/>
                </a:ext>
              </a:extLst>
            </p:cNvPr>
            <p:cNvSpPr txBox="1"/>
            <p:nvPr/>
          </p:nvSpPr>
          <p:spPr>
            <a:xfrm>
              <a:off x="8532880" y="4856692"/>
              <a:ext cx="250140" cy="132782"/>
            </a:xfrm>
            <a:prstGeom prst="rect">
              <a:avLst/>
            </a:prstGeom>
          </p:spPr>
          <p:txBody>
            <a:bodyPr wrap="none" lIns="0" tIns="0" rIns="0" bIns="0">
              <a:prstTxWarp prst="textPlain">
                <a:avLst/>
              </a:prstTxWarp>
              <a:normAutofit lnSpcReduction="10000"/>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70%</a:t>
              </a:r>
            </a:p>
          </p:txBody>
        </p:sp>
        <p:sp>
          <p:nvSpPr>
            <p:cNvPr id="34" name="ValueText2">
              <a:extLst>
                <a:ext uri="{FF2B5EF4-FFF2-40B4-BE49-F238E27FC236}">
                  <a16:creationId xmlns:a16="http://schemas.microsoft.com/office/drawing/2014/main" id="{493A6042-E576-4B98-959C-DA5D2FB393C4}"/>
                </a:ext>
              </a:extLst>
            </p:cNvPr>
            <p:cNvSpPr txBox="1"/>
            <p:nvPr/>
          </p:nvSpPr>
          <p:spPr>
            <a:xfrm>
              <a:off x="8532880" y="4624049"/>
              <a:ext cx="250140" cy="132782"/>
            </a:xfrm>
            <a:prstGeom prst="rect">
              <a:avLst/>
            </a:prstGeom>
          </p:spPr>
          <p:txBody>
            <a:bodyPr wrap="none" lIns="0" tIns="0" rIns="0" bIns="0">
              <a:prstTxWarp prst="textPlain">
                <a:avLst/>
              </a:prstTxWarp>
              <a:normAutofit lnSpcReduction="10000"/>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74%</a:t>
              </a:r>
            </a:p>
          </p:txBody>
        </p:sp>
        <p:sp>
          <p:nvSpPr>
            <p:cNvPr id="35" name="ValueText3">
              <a:extLst>
                <a:ext uri="{FF2B5EF4-FFF2-40B4-BE49-F238E27FC236}">
                  <a16:creationId xmlns:a16="http://schemas.microsoft.com/office/drawing/2014/main" id="{16541DE3-48EF-43C1-8AC1-22FAE8EA5CCF}"/>
                </a:ext>
              </a:extLst>
            </p:cNvPr>
            <p:cNvSpPr txBox="1"/>
            <p:nvPr/>
          </p:nvSpPr>
          <p:spPr>
            <a:xfrm>
              <a:off x="8532880" y="4391406"/>
              <a:ext cx="250140" cy="132782"/>
            </a:xfrm>
            <a:prstGeom prst="rect">
              <a:avLst/>
            </a:prstGeom>
          </p:spPr>
          <p:txBody>
            <a:bodyPr wrap="none" lIns="0" tIns="0" rIns="0" bIns="0">
              <a:prstTxWarp prst="textPlain">
                <a:avLst/>
              </a:prstTxWarp>
              <a:normAutofit lnSpcReduction="10000"/>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81%</a:t>
              </a:r>
            </a:p>
          </p:txBody>
        </p:sp>
        <p:sp>
          <p:nvSpPr>
            <p:cNvPr id="36" name="BackShape3">
              <a:extLst>
                <a:ext uri="{FF2B5EF4-FFF2-40B4-BE49-F238E27FC236}">
                  <a16:creationId xmlns:a16="http://schemas.microsoft.com/office/drawing/2014/main" id="{551AD7EC-10B8-4C53-9EB8-8677648C3306}"/>
                </a:ext>
              </a:extLst>
            </p:cNvPr>
            <p:cNvSpPr/>
            <p:nvPr/>
          </p:nvSpPr>
          <p:spPr>
            <a:xfrm>
              <a:off x="7751070" y="4309457"/>
              <a:ext cx="694421" cy="253916"/>
            </a:xfrm>
            <a:prstGeom prst="rect">
              <a:avLst/>
            </a:prstGeom>
          </p:spPr>
          <p:txBody>
            <a:bodyPr wrap="none">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a:t>
              </a:r>
              <a:r>
                <a:rPr kumimoji="0" lang="zh-CN" altLang="en-US"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itle </a:t>
              </a:r>
              <a:r>
                <a:rPr kumimoji="0" lang="en-US" altLang="zh-CN"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O</a:t>
              </a:r>
              <a:r>
                <a:rPr kumimoji="0" lang="zh-CN" altLang="en-US"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ne</a:t>
              </a:r>
            </a:p>
          </p:txBody>
        </p:sp>
        <p:sp>
          <p:nvSpPr>
            <p:cNvPr id="37" name="BackShape2">
              <a:extLst>
                <a:ext uri="{FF2B5EF4-FFF2-40B4-BE49-F238E27FC236}">
                  <a16:creationId xmlns:a16="http://schemas.microsoft.com/office/drawing/2014/main" id="{65A71CA1-0D2E-43F2-942B-A86CEFFDEEA9}"/>
                </a:ext>
              </a:extLst>
            </p:cNvPr>
            <p:cNvSpPr/>
            <p:nvPr/>
          </p:nvSpPr>
          <p:spPr>
            <a:xfrm>
              <a:off x="7751070" y="4545325"/>
              <a:ext cx="723275" cy="253916"/>
            </a:xfrm>
            <a:prstGeom prst="rect">
              <a:avLst/>
            </a:prstGeom>
          </p:spPr>
          <p:txBody>
            <a:bodyPr wrap="none">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a:t>
              </a:r>
              <a:r>
                <a:rPr kumimoji="0" lang="zh-CN" altLang="en-US"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itle </a:t>
              </a:r>
              <a:r>
                <a:rPr kumimoji="0" lang="en-US" altLang="zh-CN"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Two</a:t>
              </a:r>
            </a:p>
          </p:txBody>
        </p:sp>
        <p:sp>
          <p:nvSpPr>
            <p:cNvPr id="38" name="BackShape1">
              <a:extLst>
                <a:ext uri="{FF2B5EF4-FFF2-40B4-BE49-F238E27FC236}">
                  <a16:creationId xmlns:a16="http://schemas.microsoft.com/office/drawing/2014/main" id="{A4BE5718-46EF-4E29-9C81-7ED458C5110A}"/>
                </a:ext>
              </a:extLst>
            </p:cNvPr>
            <p:cNvSpPr/>
            <p:nvPr/>
          </p:nvSpPr>
          <p:spPr>
            <a:xfrm>
              <a:off x="7751071" y="4781193"/>
              <a:ext cx="803425" cy="253916"/>
            </a:xfrm>
            <a:prstGeom prst="rect">
              <a:avLst/>
            </a:prstGeom>
          </p:spPr>
          <p:txBody>
            <a:bodyPr wrap="none">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a:t>
              </a:r>
              <a:r>
                <a:rPr kumimoji="0" lang="zh-CN" altLang="en-US"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itle </a:t>
              </a:r>
              <a:r>
                <a:rPr kumimoji="0" lang="en-US" altLang="zh-CN" sz="1050" b="0" i="0" u="none" strike="noStrike" kern="0" cap="none" spc="0" normalizeH="0" baseline="0" noProof="0" dirty="0">
                  <a:ln>
                    <a:noFill/>
                  </a:ln>
                  <a:solidFill>
                    <a:srgbClr val="000000">
                      <a:lumMod val="50000"/>
                      <a:lumOff val="50000"/>
                    </a:srgb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Three</a:t>
              </a:r>
            </a:p>
          </p:txBody>
        </p:sp>
        <p:sp>
          <p:nvSpPr>
            <p:cNvPr id="39" name="ExtraShape1">
              <a:extLst>
                <a:ext uri="{FF2B5EF4-FFF2-40B4-BE49-F238E27FC236}">
                  <a16:creationId xmlns:a16="http://schemas.microsoft.com/office/drawing/2014/main" id="{D7BCD692-C9DB-41AE-A48B-476C68916742}"/>
                </a:ext>
              </a:extLst>
            </p:cNvPr>
            <p:cNvSpPr>
              <a:spLocks/>
            </p:cNvSpPr>
            <p:nvPr/>
          </p:nvSpPr>
          <p:spPr bwMode="auto">
            <a:xfrm flipH="1">
              <a:off x="8904754" y="1949417"/>
              <a:ext cx="1891987" cy="3940227"/>
            </a:xfrm>
            <a:custGeom>
              <a:avLst/>
              <a:gdLst>
                <a:gd name="connsiteX0" fmla="*/ 435178 w 2241172"/>
                <a:gd name="connsiteY0" fmla="*/ 2797990 h 4667435"/>
                <a:gd name="connsiteX1" fmla="*/ 442276 w 2241172"/>
                <a:gd name="connsiteY1" fmla="*/ 2817288 h 4667435"/>
                <a:gd name="connsiteX2" fmla="*/ 443632 w 2241172"/>
                <a:gd name="connsiteY2" fmla="*/ 2821050 h 4667435"/>
                <a:gd name="connsiteX3" fmla="*/ 450489 w 2241172"/>
                <a:gd name="connsiteY3" fmla="*/ 2827048 h 4667435"/>
                <a:gd name="connsiteX4" fmla="*/ 461138 w 2241172"/>
                <a:gd name="connsiteY4" fmla="*/ 2839485 h 4667435"/>
                <a:gd name="connsiteX5" fmla="*/ 467302 w 2241172"/>
                <a:gd name="connsiteY5" fmla="*/ 2841756 h 4667435"/>
                <a:gd name="connsiteX6" fmla="*/ 479205 w 2241172"/>
                <a:gd name="connsiteY6" fmla="*/ 2852168 h 4667435"/>
                <a:gd name="connsiteX7" fmla="*/ 505577 w 2241172"/>
                <a:gd name="connsiteY7" fmla="*/ 2855858 h 4667435"/>
                <a:gd name="connsiteX8" fmla="*/ 514716 w 2241172"/>
                <a:gd name="connsiteY8" fmla="*/ 2859225 h 4667435"/>
                <a:gd name="connsiteX9" fmla="*/ 527905 w 2241172"/>
                <a:gd name="connsiteY9" fmla="*/ 2859225 h 4667435"/>
                <a:gd name="connsiteX10" fmla="*/ 539157 w 2241172"/>
                <a:gd name="connsiteY10" fmla="*/ 2858524 h 4667435"/>
                <a:gd name="connsiteX11" fmla="*/ 535051 w 2241172"/>
                <a:gd name="connsiteY11" fmla="*/ 2888521 h 4667435"/>
                <a:gd name="connsiteX12" fmla="*/ 405150 w 2241172"/>
                <a:gd name="connsiteY12" fmla="*/ 2902221 h 4667435"/>
                <a:gd name="connsiteX13" fmla="*/ 404595 w 2241172"/>
                <a:gd name="connsiteY13" fmla="*/ 2895542 h 4667435"/>
                <a:gd name="connsiteX14" fmla="*/ 401811 w 2241172"/>
                <a:gd name="connsiteY14" fmla="*/ 2862086 h 4667435"/>
                <a:gd name="connsiteX15" fmla="*/ 420780 w 2241172"/>
                <a:gd name="connsiteY15" fmla="*/ 2808806 h 4667435"/>
                <a:gd name="connsiteX16" fmla="*/ 719045 w 2241172"/>
                <a:gd name="connsiteY16" fmla="*/ 262 h 4667435"/>
                <a:gd name="connsiteX17" fmla="*/ 467946 w 2241172"/>
                <a:gd name="connsiteY17" fmla="*/ 69010 h 4667435"/>
                <a:gd name="connsiteX18" fmla="*/ 230453 w 2241172"/>
                <a:gd name="connsiteY18" fmla="*/ 345650 h 4667435"/>
                <a:gd name="connsiteX19" fmla="*/ 345901 w 2241172"/>
                <a:gd name="connsiteY19" fmla="*/ 889048 h 4667435"/>
                <a:gd name="connsiteX20" fmla="*/ 520722 w 2241172"/>
                <a:gd name="connsiteY20" fmla="*/ 1024074 h 4667435"/>
                <a:gd name="connsiteX21" fmla="*/ 523892 w 2241172"/>
                <a:gd name="connsiteY21" fmla="*/ 1019878 h 4667435"/>
                <a:gd name="connsiteX22" fmla="*/ 547723 w 2241172"/>
                <a:gd name="connsiteY22" fmla="*/ 1051835 h 4667435"/>
                <a:gd name="connsiteX23" fmla="*/ 605283 w 2241172"/>
                <a:gd name="connsiteY23" fmla="*/ 1105152 h 4667435"/>
                <a:gd name="connsiteX24" fmla="*/ 668111 w 2241172"/>
                <a:gd name="connsiteY24" fmla="*/ 1143824 h 4667435"/>
                <a:gd name="connsiteX25" fmla="*/ 544513 w 2241172"/>
                <a:gd name="connsiteY25" fmla="*/ 1119324 h 4667435"/>
                <a:gd name="connsiteX26" fmla="*/ 523875 w 2241172"/>
                <a:gd name="connsiteY26" fmla="*/ 1265374 h 4667435"/>
                <a:gd name="connsiteX27" fmla="*/ 538087 w 2241172"/>
                <a:gd name="connsiteY27" fmla="*/ 1269355 h 4667435"/>
                <a:gd name="connsiteX28" fmla="*/ 483210 w 2241172"/>
                <a:gd name="connsiteY28" fmla="*/ 1314093 h 4667435"/>
                <a:gd name="connsiteX29" fmla="*/ 434975 w 2241172"/>
                <a:gd name="connsiteY29" fmla="*/ 1446264 h 4667435"/>
                <a:gd name="connsiteX30" fmla="*/ 434975 w 2241172"/>
                <a:gd name="connsiteY30" fmla="*/ 1595278 h 4667435"/>
                <a:gd name="connsiteX31" fmla="*/ 434975 w 2241172"/>
                <a:gd name="connsiteY31" fmla="*/ 1605520 h 4667435"/>
                <a:gd name="connsiteX32" fmla="*/ 386529 w 2241172"/>
                <a:gd name="connsiteY32" fmla="*/ 1713992 h 4667435"/>
                <a:gd name="connsiteX33" fmla="*/ 295921 w 2241172"/>
                <a:gd name="connsiteY33" fmla="*/ 1916866 h 4667435"/>
                <a:gd name="connsiteX34" fmla="*/ 282704 w 2241172"/>
                <a:gd name="connsiteY34" fmla="*/ 1959684 h 4667435"/>
                <a:gd name="connsiteX35" fmla="*/ 282704 w 2241172"/>
                <a:gd name="connsiteY35" fmla="*/ 2005796 h 4667435"/>
                <a:gd name="connsiteX36" fmla="*/ 358701 w 2241172"/>
                <a:gd name="connsiteY36" fmla="*/ 2516325 h 4667435"/>
                <a:gd name="connsiteX37" fmla="*/ 403036 w 2241172"/>
                <a:gd name="connsiteY37" fmla="*/ 2509197 h 4667435"/>
                <a:gd name="connsiteX38" fmla="*/ 407987 w 2241172"/>
                <a:gd name="connsiteY38" fmla="*/ 2540137 h 4667435"/>
                <a:gd name="connsiteX39" fmla="*/ 408874 w 2241172"/>
                <a:gd name="connsiteY39" fmla="*/ 2539927 h 4667435"/>
                <a:gd name="connsiteX40" fmla="*/ 419099 w 2241172"/>
                <a:gd name="connsiteY40" fmla="*/ 2595700 h 4667435"/>
                <a:gd name="connsiteX41" fmla="*/ 457414 w 2241172"/>
                <a:gd name="connsiteY41" fmla="*/ 2589439 h 4667435"/>
                <a:gd name="connsiteX42" fmla="*/ 458412 w 2241172"/>
                <a:gd name="connsiteY42" fmla="*/ 2596014 h 4667435"/>
                <a:gd name="connsiteX43" fmla="*/ 465364 w 2241172"/>
                <a:gd name="connsiteY43" fmla="*/ 2641823 h 4667435"/>
                <a:gd name="connsiteX44" fmla="*/ 437033 w 2241172"/>
                <a:gd name="connsiteY44" fmla="*/ 2666579 h 4667435"/>
                <a:gd name="connsiteX45" fmla="*/ 434646 w 2241172"/>
                <a:gd name="connsiteY45" fmla="*/ 2672151 h 4667435"/>
                <a:gd name="connsiteX46" fmla="*/ 435586 w 2241172"/>
                <a:gd name="connsiteY46" fmla="*/ 2665113 h 4667435"/>
                <a:gd name="connsiteX47" fmla="*/ 423633 w 2241172"/>
                <a:gd name="connsiteY47" fmla="*/ 2693901 h 4667435"/>
                <a:gd name="connsiteX48" fmla="*/ 422861 w 2241172"/>
                <a:gd name="connsiteY48" fmla="*/ 2699647 h 4667435"/>
                <a:gd name="connsiteX49" fmla="*/ 422259 w 2241172"/>
                <a:gd name="connsiteY49" fmla="*/ 2701052 h 4667435"/>
                <a:gd name="connsiteX50" fmla="*/ 422287 w 2241172"/>
                <a:gd name="connsiteY50" fmla="*/ 2703916 h 4667435"/>
                <a:gd name="connsiteX51" fmla="*/ 419936 w 2241172"/>
                <a:gd name="connsiteY51" fmla="*/ 2721403 h 4667435"/>
                <a:gd name="connsiteX52" fmla="*/ 406089 w 2241172"/>
                <a:gd name="connsiteY52" fmla="*/ 2725632 h 4667435"/>
                <a:gd name="connsiteX53" fmla="*/ 319335 w 2241172"/>
                <a:gd name="connsiteY53" fmla="*/ 2871999 h 4667435"/>
                <a:gd name="connsiteX54" fmla="*/ 322574 w 2241172"/>
                <a:gd name="connsiteY54" fmla="*/ 2910930 h 4667435"/>
                <a:gd name="connsiteX55" fmla="*/ 0 w 2241172"/>
                <a:gd name="connsiteY55" fmla="*/ 2944950 h 4667435"/>
                <a:gd name="connsiteX56" fmla="*/ 6350 w 2241172"/>
                <a:gd name="connsiteY56" fmla="*/ 3010037 h 4667435"/>
                <a:gd name="connsiteX57" fmla="*/ 6962 w 2241172"/>
                <a:gd name="connsiteY57" fmla="*/ 3009968 h 4667435"/>
                <a:gd name="connsiteX58" fmla="*/ 63722 w 2241172"/>
                <a:gd name="connsiteY58" fmla="*/ 3540067 h 4667435"/>
                <a:gd name="connsiteX59" fmla="*/ 61912 w 2241172"/>
                <a:gd name="connsiteY59" fmla="*/ 3540262 h 4667435"/>
                <a:gd name="connsiteX60" fmla="*/ 68262 w 2241172"/>
                <a:gd name="connsiteY60" fmla="*/ 3591062 h 4667435"/>
                <a:gd name="connsiteX61" fmla="*/ 69172 w 2241172"/>
                <a:gd name="connsiteY61" fmla="*/ 3590966 h 4667435"/>
                <a:gd name="connsiteX62" fmla="*/ 88900 w 2241172"/>
                <a:gd name="connsiteY62" fmla="*/ 3775212 h 4667435"/>
                <a:gd name="connsiteX63" fmla="*/ 418574 w 2241172"/>
                <a:gd name="connsiteY63" fmla="*/ 3739515 h 4667435"/>
                <a:gd name="connsiteX64" fmla="*/ 416837 w 2241172"/>
                <a:gd name="connsiteY64" fmla="*/ 3752206 h 4667435"/>
                <a:gd name="connsiteX65" fmla="*/ 346075 w 2241172"/>
                <a:gd name="connsiteY65" fmla="*/ 4269203 h 4667435"/>
                <a:gd name="connsiteX66" fmla="*/ 399769 w 2241172"/>
                <a:gd name="connsiteY66" fmla="*/ 4275159 h 4667435"/>
                <a:gd name="connsiteX67" fmla="*/ 391663 w 2241172"/>
                <a:gd name="connsiteY67" fmla="*/ 4323441 h 4667435"/>
                <a:gd name="connsiteX68" fmla="*/ 372696 w 2241172"/>
                <a:gd name="connsiteY68" fmla="*/ 4312016 h 4667435"/>
                <a:gd name="connsiteX69" fmla="*/ 323239 w 2241172"/>
                <a:gd name="connsiteY69" fmla="*/ 4325174 h 4667435"/>
                <a:gd name="connsiteX70" fmla="*/ 296862 w 2241172"/>
                <a:gd name="connsiteY70" fmla="*/ 4469908 h 4667435"/>
                <a:gd name="connsiteX71" fmla="*/ 329833 w 2241172"/>
                <a:gd name="connsiteY71" fmla="*/ 4502802 h 4667435"/>
                <a:gd name="connsiteX72" fmla="*/ 313348 w 2241172"/>
                <a:gd name="connsiteY72" fmla="*/ 4585037 h 4667435"/>
                <a:gd name="connsiteX73" fmla="*/ 501283 w 2241172"/>
                <a:gd name="connsiteY73" fmla="*/ 4611353 h 4667435"/>
                <a:gd name="connsiteX74" fmla="*/ 511175 w 2241172"/>
                <a:gd name="connsiteY74" fmla="*/ 4562012 h 4667435"/>
                <a:gd name="connsiteX75" fmla="*/ 732081 w 2241172"/>
                <a:gd name="connsiteY75" fmla="*/ 4650826 h 4667435"/>
                <a:gd name="connsiteX76" fmla="*/ 939800 w 2241172"/>
                <a:gd name="connsiteY76" fmla="*/ 4667273 h 4667435"/>
                <a:gd name="connsiteX77" fmla="*/ 1025525 w 2241172"/>
                <a:gd name="connsiteY77" fmla="*/ 4647536 h 4667435"/>
                <a:gd name="connsiteX78" fmla="*/ 972771 w 2241172"/>
                <a:gd name="connsiteY78" fmla="*/ 4538986 h 4667435"/>
                <a:gd name="connsiteX79" fmla="*/ 755161 w 2241172"/>
                <a:gd name="connsiteY79" fmla="*/ 4446882 h 4667435"/>
                <a:gd name="connsiteX80" fmla="*/ 610088 w 2241172"/>
                <a:gd name="connsiteY80" fmla="*/ 4348200 h 4667435"/>
                <a:gd name="connsiteX81" fmla="*/ 581084 w 2241172"/>
                <a:gd name="connsiteY81" fmla="*/ 4354316 h 4667435"/>
                <a:gd name="connsiteX82" fmla="*/ 570260 w 2241172"/>
                <a:gd name="connsiteY82" fmla="*/ 4355353 h 4667435"/>
                <a:gd name="connsiteX83" fmla="*/ 578118 w 2241172"/>
                <a:gd name="connsiteY83" fmla="*/ 4294943 h 4667435"/>
                <a:gd name="connsiteX84" fmla="*/ 592972 w 2241172"/>
                <a:gd name="connsiteY84" fmla="*/ 4296591 h 4667435"/>
                <a:gd name="connsiteX85" fmla="*/ 616482 w 2241172"/>
                <a:gd name="connsiteY85" fmla="*/ 4299199 h 4667435"/>
                <a:gd name="connsiteX86" fmla="*/ 615950 w 2241172"/>
                <a:gd name="connsiteY86" fmla="*/ 4302262 h 4667435"/>
                <a:gd name="connsiteX87" fmla="*/ 672337 w 2241172"/>
                <a:gd name="connsiteY87" fmla="*/ 4305395 h 4667435"/>
                <a:gd name="connsiteX88" fmla="*/ 672719 w 2241172"/>
                <a:gd name="connsiteY88" fmla="*/ 4305437 h 4667435"/>
                <a:gd name="connsiteX89" fmla="*/ 672722 w 2241172"/>
                <a:gd name="connsiteY89" fmla="*/ 4305416 h 4667435"/>
                <a:gd name="connsiteX90" fmla="*/ 673100 w 2241172"/>
                <a:gd name="connsiteY90" fmla="*/ 4305437 h 4667435"/>
                <a:gd name="connsiteX91" fmla="*/ 722751 w 2241172"/>
                <a:gd name="connsiteY91" fmla="*/ 4003690 h 4667435"/>
                <a:gd name="connsiteX92" fmla="*/ 752222 w 2241172"/>
                <a:gd name="connsiteY92" fmla="*/ 3825949 h 4667435"/>
                <a:gd name="connsiteX93" fmla="*/ 772915 w 2241172"/>
                <a:gd name="connsiteY93" fmla="*/ 3701147 h 4667435"/>
                <a:gd name="connsiteX94" fmla="*/ 1335088 w 2241172"/>
                <a:gd name="connsiteY94" fmla="*/ 3640275 h 4667435"/>
                <a:gd name="connsiteX95" fmla="*/ 1316362 w 2241172"/>
                <a:gd name="connsiteY95" fmla="*/ 3459599 h 4667435"/>
                <a:gd name="connsiteX96" fmla="*/ 1319212 w 2241172"/>
                <a:gd name="connsiteY96" fmla="*/ 3459299 h 4667435"/>
                <a:gd name="connsiteX97" fmla="*/ 1312862 w 2241172"/>
                <a:gd name="connsiteY97" fmla="*/ 3405324 h 4667435"/>
                <a:gd name="connsiteX98" fmla="*/ 1310760 w 2241172"/>
                <a:gd name="connsiteY98" fmla="*/ 3405551 h 4667435"/>
                <a:gd name="connsiteX99" fmla="*/ 1261933 w 2241172"/>
                <a:gd name="connsiteY99" fmla="*/ 2934461 h 4667435"/>
                <a:gd name="connsiteX100" fmla="*/ 1294663 w 2241172"/>
                <a:gd name="connsiteY100" fmla="*/ 2942135 h 4667435"/>
                <a:gd name="connsiteX101" fmla="*/ 1349104 w 2241172"/>
                <a:gd name="connsiteY101" fmla="*/ 2954899 h 4667435"/>
                <a:gd name="connsiteX102" fmla="*/ 1428291 w 2241172"/>
                <a:gd name="connsiteY102" fmla="*/ 3610404 h 4667435"/>
                <a:gd name="connsiteX103" fmla="*/ 1529574 w 2241172"/>
                <a:gd name="connsiteY103" fmla="*/ 3599531 h 4667435"/>
                <a:gd name="connsiteX104" fmla="*/ 1537645 w 2241172"/>
                <a:gd name="connsiteY104" fmla="*/ 3598665 h 4667435"/>
                <a:gd name="connsiteX105" fmla="*/ 1545621 w 2241172"/>
                <a:gd name="connsiteY105" fmla="*/ 3671780 h 4667435"/>
                <a:gd name="connsiteX106" fmla="*/ 1520709 w 2241172"/>
                <a:gd name="connsiteY106" fmla="*/ 3665553 h 4667435"/>
                <a:gd name="connsiteX107" fmla="*/ 1481137 w 2241172"/>
                <a:gd name="connsiteY107" fmla="*/ 3691930 h 4667435"/>
                <a:gd name="connsiteX108" fmla="*/ 1500923 w 2241172"/>
                <a:gd name="connsiteY108" fmla="*/ 3827112 h 4667435"/>
                <a:gd name="connsiteX109" fmla="*/ 1543792 w 2241172"/>
                <a:gd name="connsiteY109" fmla="*/ 3846894 h 4667435"/>
                <a:gd name="connsiteX110" fmla="*/ 1553685 w 2241172"/>
                <a:gd name="connsiteY110" fmla="*/ 3926025 h 4667435"/>
                <a:gd name="connsiteX111" fmla="*/ 1735055 w 2241172"/>
                <a:gd name="connsiteY111" fmla="*/ 3899648 h 4667435"/>
                <a:gd name="connsiteX112" fmla="*/ 1725163 w 2241172"/>
                <a:gd name="connsiteY112" fmla="*/ 3853489 h 4667435"/>
                <a:gd name="connsiteX113" fmla="*/ 1942807 w 2241172"/>
                <a:gd name="connsiteY113" fmla="*/ 3866677 h 4667435"/>
                <a:gd name="connsiteX114" fmla="*/ 2147260 w 2241172"/>
                <a:gd name="connsiteY114" fmla="*/ 3840300 h 4667435"/>
                <a:gd name="connsiteX115" fmla="*/ 2232999 w 2241172"/>
                <a:gd name="connsiteY115" fmla="*/ 3804032 h 4667435"/>
                <a:gd name="connsiteX116" fmla="*/ 2150558 w 2241172"/>
                <a:gd name="connsiteY116" fmla="*/ 3721604 h 4667435"/>
                <a:gd name="connsiteX117" fmla="*/ 1909830 w 2241172"/>
                <a:gd name="connsiteY117" fmla="*/ 3685335 h 4667435"/>
                <a:gd name="connsiteX118" fmla="*/ 1748246 w 2241172"/>
                <a:gd name="connsiteY118" fmla="*/ 3632581 h 4667435"/>
                <a:gd name="connsiteX119" fmla="*/ 1726813 w 2241172"/>
                <a:gd name="connsiteY119" fmla="*/ 3646334 h 4667435"/>
                <a:gd name="connsiteX120" fmla="*/ 1719020 w 2241172"/>
                <a:gd name="connsiteY120" fmla="*/ 3579195 h 4667435"/>
                <a:gd name="connsiteX121" fmla="*/ 1730344 w 2241172"/>
                <a:gd name="connsiteY121" fmla="*/ 3577979 h 4667435"/>
                <a:gd name="connsiteX122" fmla="*/ 1735138 w 2241172"/>
                <a:gd name="connsiteY122" fmla="*/ 3577464 h 4667435"/>
                <a:gd name="connsiteX123" fmla="*/ 1735067 w 2241172"/>
                <a:gd name="connsiteY123" fmla="*/ 3576663 h 4667435"/>
                <a:gd name="connsiteX124" fmla="*/ 1735138 w 2241172"/>
                <a:gd name="connsiteY124" fmla="*/ 3576658 h 4667435"/>
                <a:gd name="connsiteX125" fmla="*/ 1707427 w 2241172"/>
                <a:gd name="connsiteY125" fmla="*/ 3265075 h 4667435"/>
                <a:gd name="connsiteX126" fmla="*/ 1698426 w 2241172"/>
                <a:gd name="connsiteY126" fmla="*/ 3163601 h 4667435"/>
                <a:gd name="connsiteX127" fmla="*/ 1655952 w 2241172"/>
                <a:gd name="connsiteY127" fmla="*/ 2684792 h 4667435"/>
                <a:gd name="connsiteX128" fmla="*/ 1629556 w 2241172"/>
                <a:gd name="connsiteY128" fmla="*/ 2671616 h 4667435"/>
                <a:gd name="connsiteX129" fmla="*/ 1194031 w 2241172"/>
                <a:gd name="connsiteY129" fmla="*/ 2500328 h 4667435"/>
                <a:gd name="connsiteX130" fmla="*/ 1195268 w 2241172"/>
                <a:gd name="connsiteY130" fmla="*/ 2454212 h 4667435"/>
                <a:gd name="connsiteX131" fmla="*/ 1194378 w 2241172"/>
                <a:gd name="connsiteY131" fmla="*/ 2421052 h 4667435"/>
                <a:gd name="connsiteX132" fmla="*/ 1204054 w 2241172"/>
                <a:gd name="connsiteY132" fmla="*/ 2410178 h 4667435"/>
                <a:gd name="connsiteX133" fmla="*/ 1243013 w 2241172"/>
                <a:gd name="connsiteY133" fmla="*/ 2292812 h 4667435"/>
                <a:gd name="connsiteX134" fmla="*/ 1243013 w 2241172"/>
                <a:gd name="connsiteY134" fmla="*/ 1877773 h 4667435"/>
                <a:gd name="connsiteX135" fmla="*/ 1216525 w 2241172"/>
                <a:gd name="connsiteY135" fmla="*/ 1752808 h 4667435"/>
                <a:gd name="connsiteX136" fmla="*/ 1189859 w 2241172"/>
                <a:gd name="connsiteY136" fmla="*/ 1691430 h 4667435"/>
                <a:gd name="connsiteX137" fmla="*/ 1171702 w 2241172"/>
                <a:gd name="connsiteY137" fmla="*/ 1633196 h 4667435"/>
                <a:gd name="connsiteX138" fmla="*/ 1114254 w 2241172"/>
                <a:gd name="connsiteY138" fmla="*/ 1448952 h 4667435"/>
                <a:gd name="connsiteX139" fmla="*/ 1108033 w 2241172"/>
                <a:gd name="connsiteY139" fmla="*/ 1429000 h 4667435"/>
                <a:gd name="connsiteX140" fmla="*/ 1130300 w 2241172"/>
                <a:gd name="connsiteY140" fmla="*/ 1435237 h 4667435"/>
                <a:gd name="connsiteX141" fmla="*/ 1081088 w 2241172"/>
                <a:gd name="connsiteY141" fmla="*/ 1225687 h 4667435"/>
                <a:gd name="connsiteX142" fmla="*/ 860913 w 2241172"/>
                <a:gd name="connsiteY142" fmla="*/ 1182042 h 4667435"/>
                <a:gd name="connsiteX143" fmla="*/ 874227 w 2241172"/>
                <a:gd name="connsiteY143" fmla="*/ 1182825 h 4667435"/>
                <a:gd name="connsiteX144" fmla="*/ 1025936 w 2241172"/>
                <a:gd name="connsiteY144" fmla="*/ 1130099 h 4667435"/>
                <a:gd name="connsiteX145" fmla="*/ 1114982 w 2241172"/>
                <a:gd name="connsiteY145" fmla="*/ 1037829 h 4667435"/>
                <a:gd name="connsiteX146" fmla="*/ 1157856 w 2241172"/>
                <a:gd name="connsiteY146" fmla="*/ 1014762 h 4667435"/>
                <a:gd name="connsiteX147" fmla="*/ 1184240 w 2241172"/>
                <a:gd name="connsiteY147" fmla="*/ 981808 h 4667435"/>
                <a:gd name="connsiteX148" fmla="*/ 1144664 w 2241172"/>
                <a:gd name="connsiteY148" fmla="*/ 962036 h 4667435"/>
                <a:gd name="connsiteX149" fmla="*/ 1210625 w 2241172"/>
                <a:gd name="connsiteY149" fmla="*/ 942264 h 4667435"/>
                <a:gd name="connsiteX150" fmla="*/ 1210625 w 2241172"/>
                <a:gd name="connsiteY150" fmla="*/ 863176 h 4667435"/>
                <a:gd name="connsiteX151" fmla="*/ 1256797 w 2241172"/>
                <a:gd name="connsiteY151" fmla="*/ 741247 h 4667435"/>
                <a:gd name="connsiteX152" fmla="*/ 1174346 w 2241172"/>
                <a:gd name="connsiteY152" fmla="*/ 616024 h 4667435"/>
                <a:gd name="connsiteX153" fmla="*/ 1154681 w 2241172"/>
                <a:gd name="connsiteY153" fmla="*/ 542510 h 4667435"/>
                <a:gd name="connsiteX154" fmla="*/ 1136433 w 2241172"/>
                <a:gd name="connsiteY154" fmla="*/ 500324 h 4667435"/>
                <a:gd name="connsiteX155" fmla="*/ 1195120 w 2241172"/>
                <a:gd name="connsiteY155" fmla="*/ 503735 h 4667435"/>
                <a:gd name="connsiteX156" fmla="*/ 1523470 w 2241172"/>
                <a:gd name="connsiteY156" fmla="*/ 352236 h 4667435"/>
                <a:gd name="connsiteX157" fmla="*/ 1437708 w 2241172"/>
                <a:gd name="connsiteY157" fmla="*/ 78891 h 4667435"/>
                <a:gd name="connsiteX158" fmla="*/ 1325559 w 2241172"/>
                <a:gd name="connsiteY158" fmla="*/ 253437 h 4667435"/>
                <a:gd name="connsiteX159" fmla="*/ 1012200 w 2241172"/>
                <a:gd name="connsiteY159" fmla="*/ 72304 h 4667435"/>
                <a:gd name="connsiteX160" fmla="*/ 719045 w 2241172"/>
                <a:gd name="connsiteY160" fmla="*/ 262 h 466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2241172" h="4667435">
                  <a:moveTo>
                    <a:pt x="435178" y="2797990"/>
                  </a:moveTo>
                  <a:lnTo>
                    <a:pt x="442276" y="2817288"/>
                  </a:lnTo>
                  <a:lnTo>
                    <a:pt x="443632" y="2821050"/>
                  </a:lnTo>
                  <a:lnTo>
                    <a:pt x="450489" y="2827048"/>
                  </a:lnTo>
                  <a:lnTo>
                    <a:pt x="461138" y="2839485"/>
                  </a:lnTo>
                  <a:lnTo>
                    <a:pt x="467302" y="2841756"/>
                  </a:lnTo>
                  <a:lnTo>
                    <a:pt x="479205" y="2852168"/>
                  </a:lnTo>
                  <a:lnTo>
                    <a:pt x="505577" y="2855858"/>
                  </a:lnTo>
                  <a:lnTo>
                    <a:pt x="514716" y="2859225"/>
                  </a:lnTo>
                  <a:cubicBezTo>
                    <a:pt x="518013" y="2859225"/>
                    <a:pt x="524608" y="2859225"/>
                    <a:pt x="527905" y="2859225"/>
                  </a:cubicBezTo>
                  <a:lnTo>
                    <a:pt x="539157" y="2858524"/>
                  </a:lnTo>
                  <a:lnTo>
                    <a:pt x="535051" y="2888521"/>
                  </a:lnTo>
                  <a:lnTo>
                    <a:pt x="405150" y="2902221"/>
                  </a:lnTo>
                  <a:lnTo>
                    <a:pt x="404595" y="2895542"/>
                  </a:lnTo>
                  <a:cubicBezTo>
                    <a:pt x="401811" y="2862086"/>
                    <a:pt x="401811" y="2862086"/>
                    <a:pt x="401811" y="2862086"/>
                  </a:cubicBezTo>
                  <a:cubicBezTo>
                    <a:pt x="400162" y="2842261"/>
                    <a:pt x="407584" y="2823262"/>
                    <a:pt x="420780" y="2808806"/>
                  </a:cubicBezTo>
                  <a:close/>
                  <a:moveTo>
                    <a:pt x="719045" y="262"/>
                  </a:moveTo>
                  <a:cubicBezTo>
                    <a:pt x="627099" y="3144"/>
                    <a:pt x="542162" y="29490"/>
                    <a:pt x="467946" y="69010"/>
                  </a:cubicBezTo>
                  <a:cubicBezTo>
                    <a:pt x="342602" y="134877"/>
                    <a:pt x="263438" y="243557"/>
                    <a:pt x="230453" y="345650"/>
                  </a:cubicBezTo>
                  <a:cubicBezTo>
                    <a:pt x="180975" y="487263"/>
                    <a:pt x="200766" y="694742"/>
                    <a:pt x="345901" y="889048"/>
                  </a:cubicBezTo>
                  <a:cubicBezTo>
                    <a:pt x="418468" y="987847"/>
                    <a:pt x="520722" y="1024074"/>
                    <a:pt x="520722" y="1024074"/>
                  </a:cubicBezTo>
                  <a:lnTo>
                    <a:pt x="523892" y="1019878"/>
                  </a:lnTo>
                  <a:lnTo>
                    <a:pt x="547723" y="1051835"/>
                  </a:lnTo>
                  <a:cubicBezTo>
                    <a:pt x="565450" y="1071607"/>
                    <a:pt x="584722" y="1089474"/>
                    <a:pt x="605283" y="1105152"/>
                  </a:cubicBezTo>
                  <a:lnTo>
                    <a:pt x="668111" y="1143824"/>
                  </a:lnTo>
                  <a:lnTo>
                    <a:pt x="544513" y="1119324"/>
                  </a:lnTo>
                  <a:lnTo>
                    <a:pt x="523875" y="1265374"/>
                  </a:lnTo>
                  <a:lnTo>
                    <a:pt x="538087" y="1269355"/>
                  </a:lnTo>
                  <a:lnTo>
                    <a:pt x="483210" y="1314093"/>
                  </a:lnTo>
                  <a:cubicBezTo>
                    <a:pt x="451466" y="1351562"/>
                    <a:pt x="434975" y="1398501"/>
                    <a:pt x="434975" y="1446264"/>
                  </a:cubicBezTo>
                  <a:cubicBezTo>
                    <a:pt x="434975" y="1499173"/>
                    <a:pt x="434975" y="1548775"/>
                    <a:pt x="434975" y="1595278"/>
                  </a:cubicBezTo>
                  <a:lnTo>
                    <a:pt x="434975" y="1605520"/>
                  </a:lnTo>
                  <a:lnTo>
                    <a:pt x="386529" y="1713992"/>
                  </a:lnTo>
                  <a:cubicBezTo>
                    <a:pt x="295921" y="1916866"/>
                    <a:pt x="295921" y="1916866"/>
                    <a:pt x="295921" y="1916866"/>
                  </a:cubicBezTo>
                  <a:cubicBezTo>
                    <a:pt x="289313" y="1930040"/>
                    <a:pt x="286008" y="1946509"/>
                    <a:pt x="282704" y="1959684"/>
                  </a:cubicBezTo>
                  <a:cubicBezTo>
                    <a:pt x="282704" y="1972859"/>
                    <a:pt x="279400" y="1989328"/>
                    <a:pt x="282704" y="2005796"/>
                  </a:cubicBezTo>
                  <a:lnTo>
                    <a:pt x="358701" y="2516325"/>
                  </a:lnTo>
                  <a:lnTo>
                    <a:pt x="403036" y="2509197"/>
                  </a:lnTo>
                  <a:lnTo>
                    <a:pt x="407987" y="2540137"/>
                  </a:lnTo>
                  <a:lnTo>
                    <a:pt x="408874" y="2539927"/>
                  </a:lnTo>
                  <a:lnTo>
                    <a:pt x="419099" y="2595700"/>
                  </a:lnTo>
                  <a:lnTo>
                    <a:pt x="457414" y="2589439"/>
                  </a:lnTo>
                  <a:lnTo>
                    <a:pt x="458412" y="2596014"/>
                  </a:lnTo>
                  <a:cubicBezTo>
                    <a:pt x="465364" y="2641823"/>
                    <a:pt x="465364" y="2641823"/>
                    <a:pt x="465364" y="2641823"/>
                  </a:cubicBezTo>
                  <a:cubicBezTo>
                    <a:pt x="454240" y="2647993"/>
                    <a:pt x="444507" y="2656476"/>
                    <a:pt x="437033" y="2666579"/>
                  </a:cubicBezTo>
                  <a:lnTo>
                    <a:pt x="434646" y="2672151"/>
                  </a:lnTo>
                  <a:lnTo>
                    <a:pt x="435586" y="2665113"/>
                  </a:lnTo>
                  <a:cubicBezTo>
                    <a:pt x="430640" y="2673338"/>
                    <a:pt x="426518" y="2683208"/>
                    <a:pt x="423633" y="2693901"/>
                  </a:cubicBezTo>
                  <a:lnTo>
                    <a:pt x="422861" y="2699647"/>
                  </a:lnTo>
                  <a:lnTo>
                    <a:pt x="422259" y="2701052"/>
                  </a:lnTo>
                  <a:lnTo>
                    <a:pt x="422287" y="2703916"/>
                  </a:lnTo>
                  <a:lnTo>
                    <a:pt x="419936" y="2721403"/>
                  </a:lnTo>
                  <a:lnTo>
                    <a:pt x="406089" y="2725632"/>
                  </a:lnTo>
                  <a:cubicBezTo>
                    <a:pt x="350264" y="2754906"/>
                    <a:pt x="314386" y="2812523"/>
                    <a:pt x="319335" y="2871999"/>
                  </a:cubicBezTo>
                  <a:lnTo>
                    <a:pt x="322574" y="2910930"/>
                  </a:lnTo>
                  <a:lnTo>
                    <a:pt x="0" y="2944950"/>
                  </a:lnTo>
                  <a:lnTo>
                    <a:pt x="6350" y="3010037"/>
                  </a:lnTo>
                  <a:lnTo>
                    <a:pt x="6962" y="3009968"/>
                  </a:lnTo>
                  <a:lnTo>
                    <a:pt x="63722" y="3540067"/>
                  </a:lnTo>
                  <a:lnTo>
                    <a:pt x="61912" y="3540262"/>
                  </a:lnTo>
                  <a:lnTo>
                    <a:pt x="68262" y="3591062"/>
                  </a:lnTo>
                  <a:lnTo>
                    <a:pt x="69172" y="3590966"/>
                  </a:lnTo>
                  <a:lnTo>
                    <a:pt x="88900" y="3775212"/>
                  </a:lnTo>
                  <a:lnTo>
                    <a:pt x="418574" y="3739515"/>
                  </a:lnTo>
                  <a:lnTo>
                    <a:pt x="416837" y="3752206"/>
                  </a:lnTo>
                  <a:cubicBezTo>
                    <a:pt x="346075" y="4269203"/>
                    <a:pt x="346075" y="4269203"/>
                    <a:pt x="346075" y="4269203"/>
                  </a:cubicBezTo>
                  <a:lnTo>
                    <a:pt x="399769" y="4275159"/>
                  </a:lnTo>
                  <a:lnTo>
                    <a:pt x="391663" y="4323441"/>
                  </a:lnTo>
                  <a:lnTo>
                    <a:pt x="372696" y="4312016"/>
                  </a:lnTo>
                  <a:cubicBezTo>
                    <a:pt x="336427" y="4305437"/>
                    <a:pt x="323239" y="4325174"/>
                    <a:pt x="323239" y="4325174"/>
                  </a:cubicBezTo>
                  <a:cubicBezTo>
                    <a:pt x="296862" y="4469908"/>
                    <a:pt x="296862" y="4469908"/>
                    <a:pt x="296862" y="4469908"/>
                  </a:cubicBezTo>
                  <a:cubicBezTo>
                    <a:pt x="329833" y="4502802"/>
                    <a:pt x="329833" y="4502802"/>
                    <a:pt x="329833" y="4502802"/>
                  </a:cubicBezTo>
                  <a:cubicBezTo>
                    <a:pt x="313348" y="4585037"/>
                    <a:pt x="313348" y="4585037"/>
                    <a:pt x="313348" y="4585037"/>
                  </a:cubicBezTo>
                  <a:cubicBezTo>
                    <a:pt x="501283" y="4611353"/>
                    <a:pt x="501283" y="4611353"/>
                    <a:pt x="501283" y="4611353"/>
                  </a:cubicBezTo>
                  <a:cubicBezTo>
                    <a:pt x="511175" y="4562012"/>
                    <a:pt x="511175" y="4562012"/>
                    <a:pt x="511175" y="4562012"/>
                  </a:cubicBezTo>
                  <a:cubicBezTo>
                    <a:pt x="732081" y="4650826"/>
                    <a:pt x="732081" y="4650826"/>
                    <a:pt x="732081" y="4650826"/>
                  </a:cubicBezTo>
                  <a:cubicBezTo>
                    <a:pt x="939800" y="4667273"/>
                    <a:pt x="939800" y="4667273"/>
                    <a:pt x="939800" y="4667273"/>
                  </a:cubicBezTo>
                  <a:cubicBezTo>
                    <a:pt x="939800" y="4667273"/>
                    <a:pt x="995851" y="4670562"/>
                    <a:pt x="1025525" y="4647536"/>
                  </a:cubicBezTo>
                  <a:cubicBezTo>
                    <a:pt x="1048605" y="4631089"/>
                    <a:pt x="1068387" y="4581748"/>
                    <a:pt x="972771" y="4538986"/>
                  </a:cubicBezTo>
                  <a:cubicBezTo>
                    <a:pt x="896937" y="4502802"/>
                    <a:pt x="811212" y="4502802"/>
                    <a:pt x="755161" y="4446882"/>
                  </a:cubicBezTo>
                  <a:cubicBezTo>
                    <a:pt x="685922" y="4381094"/>
                    <a:pt x="659545" y="4354778"/>
                    <a:pt x="610088" y="4348200"/>
                  </a:cubicBezTo>
                  <a:cubicBezTo>
                    <a:pt x="601845" y="4350667"/>
                    <a:pt x="591954" y="4352723"/>
                    <a:pt x="581084" y="4354316"/>
                  </a:cubicBezTo>
                  <a:lnTo>
                    <a:pt x="570260" y="4355353"/>
                  </a:lnTo>
                  <a:lnTo>
                    <a:pt x="578118" y="4294943"/>
                  </a:lnTo>
                  <a:lnTo>
                    <a:pt x="592972" y="4296591"/>
                  </a:lnTo>
                  <a:lnTo>
                    <a:pt x="616482" y="4299199"/>
                  </a:lnTo>
                  <a:lnTo>
                    <a:pt x="615950" y="4302262"/>
                  </a:lnTo>
                  <a:lnTo>
                    <a:pt x="672337" y="4305395"/>
                  </a:lnTo>
                  <a:lnTo>
                    <a:pt x="672719" y="4305437"/>
                  </a:lnTo>
                  <a:lnTo>
                    <a:pt x="672722" y="4305416"/>
                  </a:lnTo>
                  <a:lnTo>
                    <a:pt x="673100" y="4305437"/>
                  </a:lnTo>
                  <a:lnTo>
                    <a:pt x="722751" y="4003690"/>
                  </a:lnTo>
                  <a:lnTo>
                    <a:pt x="752222" y="3825949"/>
                  </a:lnTo>
                  <a:lnTo>
                    <a:pt x="772915" y="3701147"/>
                  </a:lnTo>
                  <a:lnTo>
                    <a:pt x="1335088" y="3640275"/>
                  </a:lnTo>
                  <a:lnTo>
                    <a:pt x="1316362" y="3459599"/>
                  </a:lnTo>
                  <a:lnTo>
                    <a:pt x="1319212" y="3459299"/>
                  </a:lnTo>
                  <a:lnTo>
                    <a:pt x="1312862" y="3405324"/>
                  </a:lnTo>
                  <a:lnTo>
                    <a:pt x="1310760" y="3405551"/>
                  </a:lnTo>
                  <a:lnTo>
                    <a:pt x="1261933" y="2934461"/>
                  </a:lnTo>
                  <a:lnTo>
                    <a:pt x="1294663" y="2942135"/>
                  </a:lnTo>
                  <a:cubicBezTo>
                    <a:pt x="1349104" y="2954899"/>
                    <a:pt x="1349104" y="2954899"/>
                    <a:pt x="1349104" y="2954899"/>
                  </a:cubicBezTo>
                  <a:cubicBezTo>
                    <a:pt x="1428291" y="3610404"/>
                    <a:pt x="1428291" y="3610404"/>
                    <a:pt x="1428291" y="3610404"/>
                  </a:cubicBezTo>
                  <a:cubicBezTo>
                    <a:pt x="1466647" y="3606287"/>
                    <a:pt x="1500208" y="3602684"/>
                    <a:pt x="1529574" y="3599531"/>
                  </a:cubicBezTo>
                  <a:lnTo>
                    <a:pt x="1537645" y="3598665"/>
                  </a:lnTo>
                  <a:lnTo>
                    <a:pt x="1545621" y="3671780"/>
                  </a:lnTo>
                  <a:lnTo>
                    <a:pt x="1520709" y="3665553"/>
                  </a:lnTo>
                  <a:cubicBezTo>
                    <a:pt x="1484435" y="3668850"/>
                    <a:pt x="1481137" y="3691930"/>
                    <a:pt x="1481137" y="3691930"/>
                  </a:cubicBezTo>
                  <a:cubicBezTo>
                    <a:pt x="1500923" y="3827112"/>
                    <a:pt x="1500923" y="3827112"/>
                    <a:pt x="1500923" y="3827112"/>
                  </a:cubicBezTo>
                  <a:cubicBezTo>
                    <a:pt x="1543792" y="3846894"/>
                    <a:pt x="1543792" y="3846894"/>
                    <a:pt x="1543792" y="3846894"/>
                  </a:cubicBezTo>
                  <a:cubicBezTo>
                    <a:pt x="1553685" y="3926025"/>
                    <a:pt x="1553685" y="3926025"/>
                    <a:pt x="1553685" y="3926025"/>
                  </a:cubicBezTo>
                  <a:cubicBezTo>
                    <a:pt x="1735055" y="3899648"/>
                    <a:pt x="1735055" y="3899648"/>
                    <a:pt x="1735055" y="3899648"/>
                  </a:cubicBezTo>
                  <a:cubicBezTo>
                    <a:pt x="1725163" y="3853489"/>
                    <a:pt x="1725163" y="3853489"/>
                    <a:pt x="1725163" y="3853489"/>
                  </a:cubicBezTo>
                  <a:cubicBezTo>
                    <a:pt x="1942807" y="3866677"/>
                    <a:pt x="1942807" y="3866677"/>
                    <a:pt x="1942807" y="3866677"/>
                  </a:cubicBezTo>
                  <a:cubicBezTo>
                    <a:pt x="2147260" y="3840300"/>
                    <a:pt x="2147260" y="3840300"/>
                    <a:pt x="2147260" y="3840300"/>
                  </a:cubicBezTo>
                  <a:cubicBezTo>
                    <a:pt x="2147260" y="3840300"/>
                    <a:pt x="2213213" y="3833706"/>
                    <a:pt x="2232999" y="3804032"/>
                  </a:cubicBezTo>
                  <a:cubicBezTo>
                    <a:pt x="2249487" y="3784249"/>
                    <a:pt x="2249487" y="3741386"/>
                    <a:pt x="2150558" y="3721604"/>
                  </a:cubicBezTo>
                  <a:cubicBezTo>
                    <a:pt x="2071415" y="3705118"/>
                    <a:pt x="1979081" y="3718307"/>
                    <a:pt x="1909830" y="3685335"/>
                  </a:cubicBezTo>
                  <a:cubicBezTo>
                    <a:pt x="1827389" y="3645770"/>
                    <a:pt x="1794413" y="3625987"/>
                    <a:pt x="1748246" y="3632581"/>
                  </a:cubicBezTo>
                  <a:lnTo>
                    <a:pt x="1726813" y="3646334"/>
                  </a:lnTo>
                  <a:lnTo>
                    <a:pt x="1719020" y="3579195"/>
                  </a:lnTo>
                  <a:lnTo>
                    <a:pt x="1730344" y="3577979"/>
                  </a:lnTo>
                  <a:cubicBezTo>
                    <a:pt x="1735138" y="3577464"/>
                    <a:pt x="1735138" y="3577464"/>
                    <a:pt x="1735138" y="3577464"/>
                  </a:cubicBezTo>
                  <a:lnTo>
                    <a:pt x="1735067" y="3576663"/>
                  </a:lnTo>
                  <a:lnTo>
                    <a:pt x="1735138" y="3576658"/>
                  </a:lnTo>
                  <a:lnTo>
                    <a:pt x="1707427" y="3265075"/>
                  </a:lnTo>
                  <a:lnTo>
                    <a:pt x="1698426" y="3163601"/>
                  </a:lnTo>
                  <a:cubicBezTo>
                    <a:pt x="1655952" y="2684792"/>
                    <a:pt x="1655952" y="2684792"/>
                    <a:pt x="1655952" y="2684792"/>
                  </a:cubicBezTo>
                  <a:cubicBezTo>
                    <a:pt x="1629556" y="2671616"/>
                    <a:pt x="1629556" y="2671616"/>
                    <a:pt x="1629556" y="2671616"/>
                  </a:cubicBezTo>
                  <a:cubicBezTo>
                    <a:pt x="1194031" y="2500328"/>
                    <a:pt x="1194031" y="2500328"/>
                    <a:pt x="1194031" y="2500328"/>
                  </a:cubicBezTo>
                  <a:cubicBezTo>
                    <a:pt x="1195681" y="2490446"/>
                    <a:pt x="1195681" y="2472329"/>
                    <a:pt x="1195268" y="2454212"/>
                  </a:cubicBezTo>
                  <a:lnTo>
                    <a:pt x="1194378" y="2421052"/>
                  </a:lnTo>
                  <a:lnTo>
                    <a:pt x="1204054" y="2410178"/>
                  </a:lnTo>
                  <a:cubicBezTo>
                    <a:pt x="1228636" y="2376499"/>
                    <a:pt x="1243013" y="2336045"/>
                    <a:pt x="1243013" y="2292812"/>
                  </a:cubicBezTo>
                  <a:cubicBezTo>
                    <a:pt x="1243013" y="1877773"/>
                    <a:pt x="1243013" y="1877773"/>
                    <a:pt x="1243013" y="1877773"/>
                  </a:cubicBezTo>
                  <a:cubicBezTo>
                    <a:pt x="1236417" y="1829187"/>
                    <a:pt x="1227759" y="1788630"/>
                    <a:pt x="1216525" y="1752808"/>
                  </a:cubicBezTo>
                  <a:lnTo>
                    <a:pt x="1189859" y="1691430"/>
                  </a:lnTo>
                  <a:lnTo>
                    <a:pt x="1171702" y="1633196"/>
                  </a:lnTo>
                  <a:cubicBezTo>
                    <a:pt x="1141434" y="1536122"/>
                    <a:pt x="1124138" y="1480650"/>
                    <a:pt x="1114254" y="1448952"/>
                  </a:cubicBezTo>
                  <a:lnTo>
                    <a:pt x="1108033" y="1429000"/>
                  </a:lnTo>
                  <a:lnTo>
                    <a:pt x="1130300" y="1435237"/>
                  </a:lnTo>
                  <a:lnTo>
                    <a:pt x="1081088" y="1225687"/>
                  </a:lnTo>
                  <a:lnTo>
                    <a:pt x="860913" y="1182042"/>
                  </a:lnTo>
                  <a:lnTo>
                    <a:pt x="874227" y="1182825"/>
                  </a:lnTo>
                  <a:cubicBezTo>
                    <a:pt x="930293" y="1179529"/>
                    <a:pt x="983061" y="1163053"/>
                    <a:pt x="1025936" y="1130099"/>
                  </a:cubicBezTo>
                  <a:cubicBezTo>
                    <a:pt x="1075406" y="1083964"/>
                    <a:pt x="1091896" y="1064192"/>
                    <a:pt x="1114982" y="1037829"/>
                  </a:cubicBezTo>
                  <a:cubicBezTo>
                    <a:pt x="1128174" y="1021353"/>
                    <a:pt x="1138068" y="1018057"/>
                    <a:pt x="1157856" y="1014762"/>
                  </a:cubicBezTo>
                  <a:cubicBezTo>
                    <a:pt x="1180942" y="1011466"/>
                    <a:pt x="1194135" y="991694"/>
                    <a:pt x="1184240" y="981808"/>
                  </a:cubicBezTo>
                  <a:cubicBezTo>
                    <a:pt x="1171048" y="968627"/>
                    <a:pt x="1157856" y="968627"/>
                    <a:pt x="1144664" y="962036"/>
                  </a:cubicBezTo>
                  <a:cubicBezTo>
                    <a:pt x="1124876" y="945559"/>
                    <a:pt x="1200731" y="958741"/>
                    <a:pt x="1210625" y="942264"/>
                  </a:cubicBezTo>
                  <a:cubicBezTo>
                    <a:pt x="1223817" y="909310"/>
                    <a:pt x="1154558" y="873062"/>
                    <a:pt x="1210625" y="863176"/>
                  </a:cubicBezTo>
                  <a:cubicBezTo>
                    <a:pt x="1293075" y="846699"/>
                    <a:pt x="1312863" y="793973"/>
                    <a:pt x="1256797" y="741247"/>
                  </a:cubicBezTo>
                  <a:cubicBezTo>
                    <a:pt x="1237009" y="724771"/>
                    <a:pt x="1187539" y="662159"/>
                    <a:pt x="1174346" y="616024"/>
                  </a:cubicBezTo>
                  <a:cubicBezTo>
                    <a:pt x="1169399" y="590485"/>
                    <a:pt x="1162803" y="565924"/>
                    <a:pt x="1154681" y="542510"/>
                  </a:cubicBezTo>
                  <a:lnTo>
                    <a:pt x="1136433" y="500324"/>
                  </a:lnTo>
                  <a:lnTo>
                    <a:pt x="1195120" y="503735"/>
                  </a:lnTo>
                  <a:cubicBezTo>
                    <a:pt x="1329734" y="501516"/>
                    <a:pt x="1457912" y="464621"/>
                    <a:pt x="1523470" y="352236"/>
                  </a:cubicBezTo>
                  <a:cubicBezTo>
                    <a:pt x="1622425" y="187570"/>
                    <a:pt x="1437708" y="78891"/>
                    <a:pt x="1437708" y="78891"/>
                  </a:cubicBezTo>
                  <a:cubicBezTo>
                    <a:pt x="1437708" y="78891"/>
                    <a:pt x="1464097" y="256730"/>
                    <a:pt x="1325559" y="253437"/>
                  </a:cubicBezTo>
                  <a:cubicBezTo>
                    <a:pt x="1223305" y="250143"/>
                    <a:pt x="1183723" y="164517"/>
                    <a:pt x="1012200" y="72304"/>
                  </a:cubicBezTo>
                  <a:cubicBezTo>
                    <a:pt x="909946" y="17964"/>
                    <a:pt x="810991" y="-2619"/>
                    <a:pt x="719045" y="262"/>
                  </a:cubicBezTo>
                  <a:close/>
                </a:path>
              </a:pathLst>
            </a:custGeom>
            <a:solidFill>
              <a:srgbClr val="7E6AE3"/>
            </a:solidFill>
            <a:ln>
              <a:noFill/>
            </a:ln>
          </p:spPr>
          <p:txBody>
            <a:bodyPr anchor="ctr">
              <a:scene3d>
                <a:camera prst="orthographicFront"/>
                <a:lightRig rig="threePt" dir="t"/>
              </a:scene3d>
              <a:sp3d contourW="12700"/>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ExtraShape2">
              <a:extLst>
                <a:ext uri="{FF2B5EF4-FFF2-40B4-BE49-F238E27FC236}">
                  <a16:creationId xmlns:a16="http://schemas.microsoft.com/office/drawing/2014/main" id="{AB15F9A7-8012-40EB-B517-44A008D81786}"/>
                </a:ext>
              </a:extLst>
            </p:cNvPr>
            <p:cNvSpPr>
              <a:spLocks/>
            </p:cNvSpPr>
            <p:nvPr/>
          </p:nvSpPr>
          <p:spPr bwMode="auto">
            <a:xfrm flipH="1">
              <a:off x="9786201" y="3055165"/>
              <a:ext cx="668149" cy="1026563"/>
            </a:xfrm>
            <a:custGeom>
              <a:avLst/>
              <a:gdLst>
                <a:gd name="connsiteX0" fmla="*/ 269068 w 791463"/>
                <a:gd name="connsiteY0" fmla="*/ 0 h 1216025"/>
                <a:gd name="connsiteX1" fmla="*/ 87927 w 791463"/>
                <a:gd name="connsiteY1" fmla="*/ 112055 h 1216025"/>
                <a:gd name="connsiteX2" fmla="*/ 45607 w 791463"/>
                <a:gd name="connsiteY2" fmla="*/ 236611 h 1216025"/>
                <a:gd name="connsiteX3" fmla="*/ 38983 w 791463"/>
                <a:gd name="connsiteY3" fmla="*/ 256110 h 1216025"/>
                <a:gd name="connsiteX4" fmla="*/ 69852 w 791463"/>
                <a:gd name="connsiteY4" fmla="*/ 186991 h 1216025"/>
                <a:gd name="connsiteX5" fmla="*/ 107658 w 791463"/>
                <a:gd name="connsiteY5" fmla="*/ 102343 h 1216025"/>
                <a:gd name="connsiteX6" fmla="*/ 332344 w 791463"/>
                <a:gd name="connsiteY6" fmla="*/ 29881 h 1216025"/>
                <a:gd name="connsiteX7" fmla="*/ 408341 w 791463"/>
                <a:gd name="connsiteY7" fmla="*/ 224212 h 1216025"/>
                <a:gd name="connsiteX8" fmla="*/ 193567 w 791463"/>
                <a:gd name="connsiteY8" fmla="*/ 668866 h 1216025"/>
                <a:gd name="connsiteX9" fmla="*/ 262956 w 791463"/>
                <a:gd name="connsiteY9" fmla="*/ 1133282 h 1216025"/>
                <a:gd name="connsiteX10" fmla="*/ 57094 w 791463"/>
                <a:gd name="connsiteY10" fmla="*/ 1166380 h 1216025"/>
                <a:gd name="connsiteX11" fmla="*/ 0 w 791463"/>
                <a:gd name="connsiteY11" fmla="*/ 1175560 h 1216025"/>
                <a:gd name="connsiteX12" fmla="*/ 4950 w 791463"/>
                <a:gd name="connsiteY12" fmla="*/ 1206500 h 1216025"/>
                <a:gd name="connsiteX13" fmla="*/ 245902 w 791463"/>
                <a:gd name="connsiteY13" fmla="*/ 1149432 h 1216025"/>
                <a:gd name="connsiteX14" fmla="*/ 246014 w 791463"/>
                <a:gd name="connsiteY14" fmla="*/ 1150214 h 1216025"/>
                <a:gd name="connsiteX15" fmla="*/ 249307 w 791463"/>
                <a:gd name="connsiteY15" fmla="*/ 1169988 h 1216025"/>
                <a:gd name="connsiteX16" fmla="*/ 249560 w 791463"/>
                <a:gd name="connsiteY16" fmla="*/ 1169988 h 1216025"/>
                <a:gd name="connsiteX17" fmla="*/ 253357 w 791463"/>
                <a:gd name="connsiteY17" fmla="*/ 1196551 h 1216025"/>
                <a:gd name="connsiteX18" fmla="*/ 256141 w 791463"/>
                <a:gd name="connsiteY18" fmla="*/ 1216025 h 1216025"/>
                <a:gd name="connsiteX19" fmla="*/ 279236 w 791463"/>
                <a:gd name="connsiteY19" fmla="*/ 1216025 h 1216025"/>
                <a:gd name="connsiteX20" fmla="*/ 638868 w 791463"/>
                <a:gd name="connsiteY20" fmla="*/ 1216025 h 1216025"/>
                <a:gd name="connsiteX21" fmla="*/ 790639 w 791463"/>
                <a:gd name="connsiteY21" fmla="*/ 1166568 h 1216025"/>
                <a:gd name="connsiteX22" fmla="*/ 787339 w 791463"/>
                <a:gd name="connsiteY22" fmla="*/ 1166568 h 1216025"/>
                <a:gd name="connsiteX23" fmla="*/ 790639 w 791463"/>
                <a:gd name="connsiteY23" fmla="*/ 1090734 h 1216025"/>
                <a:gd name="connsiteX24" fmla="*/ 612473 w 791463"/>
                <a:gd name="connsiteY24" fmla="*/ 1169865 h 1216025"/>
                <a:gd name="connsiteX25" fmla="*/ 408376 w 791463"/>
                <a:gd name="connsiteY25" fmla="*/ 1169865 h 1216025"/>
                <a:gd name="connsiteX26" fmla="*/ 364547 w 791463"/>
                <a:gd name="connsiteY26" fmla="*/ 1169865 h 1216025"/>
                <a:gd name="connsiteX27" fmla="*/ 326530 w 791463"/>
                <a:gd name="connsiteY27" fmla="*/ 1022040 h 1216025"/>
                <a:gd name="connsiteX28" fmla="*/ 249307 w 791463"/>
                <a:gd name="connsiteY28" fmla="*/ 721767 h 1216025"/>
                <a:gd name="connsiteX29" fmla="*/ 440329 w 791463"/>
                <a:gd name="connsiteY29" fmla="*/ 214223 h 1216025"/>
                <a:gd name="connsiteX30" fmla="*/ 331644 w 791463"/>
                <a:gd name="connsiteY30" fmla="*/ 9887 h 1216025"/>
                <a:gd name="connsiteX31" fmla="*/ 269068 w 791463"/>
                <a:gd name="connsiteY31" fmla="*/ 0 h 121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91463" h="1216025">
                  <a:moveTo>
                    <a:pt x="269068" y="0"/>
                  </a:moveTo>
                  <a:cubicBezTo>
                    <a:pt x="196612" y="0"/>
                    <a:pt x="124155" y="39549"/>
                    <a:pt x="87927" y="112055"/>
                  </a:cubicBezTo>
                  <a:cubicBezTo>
                    <a:pt x="66931" y="173850"/>
                    <a:pt x="53809" y="212472"/>
                    <a:pt x="45607" y="236611"/>
                  </a:cubicBezTo>
                  <a:lnTo>
                    <a:pt x="38983" y="256110"/>
                  </a:lnTo>
                  <a:lnTo>
                    <a:pt x="69852" y="186991"/>
                  </a:lnTo>
                  <a:cubicBezTo>
                    <a:pt x="81650" y="160575"/>
                    <a:pt x="94235" y="132399"/>
                    <a:pt x="107658" y="102343"/>
                  </a:cubicBezTo>
                  <a:cubicBezTo>
                    <a:pt x="144004" y="26587"/>
                    <a:pt x="253043" y="-6350"/>
                    <a:pt x="332344" y="29881"/>
                  </a:cubicBezTo>
                  <a:cubicBezTo>
                    <a:pt x="411646" y="62819"/>
                    <a:pt x="444688" y="151749"/>
                    <a:pt x="408341" y="224212"/>
                  </a:cubicBezTo>
                  <a:cubicBezTo>
                    <a:pt x="408341" y="224212"/>
                    <a:pt x="408341" y="224212"/>
                    <a:pt x="193567" y="668866"/>
                  </a:cubicBezTo>
                  <a:cubicBezTo>
                    <a:pt x="193567" y="668866"/>
                    <a:pt x="193567" y="668866"/>
                    <a:pt x="262956" y="1133282"/>
                  </a:cubicBezTo>
                  <a:cubicBezTo>
                    <a:pt x="262956" y="1133282"/>
                    <a:pt x="262956" y="1133282"/>
                    <a:pt x="57094" y="1166380"/>
                  </a:cubicBezTo>
                  <a:lnTo>
                    <a:pt x="0" y="1175560"/>
                  </a:lnTo>
                  <a:lnTo>
                    <a:pt x="4950" y="1206500"/>
                  </a:lnTo>
                  <a:lnTo>
                    <a:pt x="245902" y="1149432"/>
                  </a:lnTo>
                  <a:lnTo>
                    <a:pt x="246014" y="1150214"/>
                  </a:lnTo>
                  <a:cubicBezTo>
                    <a:pt x="249307" y="1169988"/>
                    <a:pt x="249307" y="1169988"/>
                    <a:pt x="249307" y="1169988"/>
                  </a:cubicBezTo>
                  <a:lnTo>
                    <a:pt x="249560" y="1169988"/>
                  </a:lnTo>
                  <a:lnTo>
                    <a:pt x="253357" y="1196551"/>
                  </a:lnTo>
                  <a:cubicBezTo>
                    <a:pt x="256141" y="1216025"/>
                    <a:pt x="256141" y="1216025"/>
                    <a:pt x="256141" y="1216025"/>
                  </a:cubicBezTo>
                  <a:cubicBezTo>
                    <a:pt x="266039" y="1216025"/>
                    <a:pt x="272638" y="1216025"/>
                    <a:pt x="279236" y="1216025"/>
                  </a:cubicBezTo>
                  <a:cubicBezTo>
                    <a:pt x="638868" y="1216025"/>
                    <a:pt x="638868" y="1216025"/>
                    <a:pt x="638868" y="1216025"/>
                  </a:cubicBezTo>
                  <a:cubicBezTo>
                    <a:pt x="698257" y="1216025"/>
                    <a:pt x="747747" y="1196242"/>
                    <a:pt x="790639" y="1166568"/>
                  </a:cubicBezTo>
                  <a:cubicBezTo>
                    <a:pt x="787339" y="1166568"/>
                    <a:pt x="787339" y="1166568"/>
                    <a:pt x="787339" y="1166568"/>
                  </a:cubicBezTo>
                  <a:cubicBezTo>
                    <a:pt x="793938" y="1150083"/>
                    <a:pt x="790639" y="1113814"/>
                    <a:pt x="790639" y="1090734"/>
                  </a:cubicBezTo>
                  <a:cubicBezTo>
                    <a:pt x="747747" y="1140191"/>
                    <a:pt x="685059" y="1169865"/>
                    <a:pt x="612473" y="1169865"/>
                  </a:cubicBezTo>
                  <a:cubicBezTo>
                    <a:pt x="524215" y="1169865"/>
                    <a:pt x="458021" y="1169865"/>
                    <a:pt x="408376" y="1169865"/>
                  </a:cubicBezTo>
                  <a:lnTo>
                    <a:pt x="364547" y="1169865"/>
                  </a:lnTo>
                  <a:lnTo>
                    <a:pt x="326530" y="1022040"/>
                  </a:lnTo>
                  <a:cubicBezTo>
                    <a:pt x="249307" y="721767"/>
                    <a:pt x="249307" y="721767"/>
                    <a:pt x="249307" y="721767"/>
                  </a:cubicBezTo>
                  <a:cubicBezTo>
                    <a:pt x="440329" y="214223"/>
                    <a:pt x="440329" y="214223"/>
                    <a:pt x="440329" y="214223"/>
                  </a:cubicBezTo>
                  <a:cubicBezTo>
                    <a:pt x="473263" y="128534"/>
                    <a:pt x="423861" y="39549"/>
                    <a:pt x="331644" y="9887"/>
                  </a:cubicBezTo>
                  <a:cubicBezTo>
                    <a:pt x="311883" y="3296"/>
                    <a:pt x="292122" y="0"/>
                    <a:pt x="269068" y="0"/>
                  </a:cubicBezTo>
                  <a:close/>
                </a:path>
              </a:pathLst>
            </a:custGeom>
            <a:solidFill>
              <a:srgbClr val="FFFFFF">
                <a:lumMod val="95000"/>
              </a:srgbClr>
            </a:solidFill>
            <a:ln>
              <a:noFill/>
            </a:ln>
          </p:spPr>
          <p:txBody>
            <a:bodyPr anchor="ctr">
              <a:scene3d>
                <a:camera prst="orthographicFront"/>
                <a:lightRig rig="threePt" dir="t"/>
              </a:scene3d>
              <a:sp3d contourW="12700"/>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Tree>
    <p:extLst>
      <p:ext uri="{BB962C8B-B14F-4D97-AF65-F5344CB8AC3E}">
        <p14:creationId xmlns:p14="http://schemas.microsoft.com/office/powerpoint/2010/main" val="1809875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 name="矩形 2">
            <a:extLst>
              <a:ext uri="{FF2B5EF4-FFF2-40B4-BE49-F238E27FC236}">
                <a16:creationId xmlns:a16="http://schemas.microsoft.com/office/drawing/2014/main" id="{3A677F58-E383-8488-7C84-F13F1F9ED770}"/>
              </a:ext>
            </a:extLst>
          </p:cNvPr>
          <p:cNvSpPr/>
          <p:nvPr/>
        </p:nvSpPr>
        <p:spPr>
          <a:xfrm>
            <a:off x="2892060" y="2226555"/>
            <a:ext cx="7386259" cy="1862048"/>
          </a:xfrm>
          <a:prstGeom prst="rect">
            <a:avLst/>
          </a:prstGeom>
          <a:noFill/>
          <a:effectLst>
            <a:reflection stA="45000" dist="50800" dir="5400000" sy="-100000" algn="bl" rotWithShape="0"/>
          </a:effectLst>
        </p:spPr>
        <p:txBody>
          <a:bodyPr wrap="square" lIns="91440" tIns="45720" rIns="91440" bIns="45720">
            <a:spAutoFit/>
          </a:bodyPr>
          <a:lstStyle/>
          <a:p>
            <a:r>
              <a:rPr lang="zh-CN" altLang="en-US" sz="11500" b="0" cap="none" spc="0" dirty="0">
                <a:ln w="0"/>
                <a:solidFill>
                  <a:srgbClr val="002060"/>
                </a:soli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感谢垂听</a:t>
            </a:r>
          </a:p>
        </p:txBody>
      </p:sp>
      <p:pic>
        <p:nvPicPr>
          <p:cNvPr id="5" name="图片 4">
            <a:extLst>
              <a:ext uri="{FF2B5EF4-FFF2-40B4-BE49-F238E27FC236}">
                <a16:creationId xmlns:a16="http://schemas.microsoft.com/office/drawing/2014/main" id="{BE0F2FC0-9DD3-D292-C946-DF63814798DA}"/>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645453" y="223712"/>
            <a:ext cx="1790334" cy="1779134"/>
          </a:xfrm>
          <a:prstGeom prst="rect">
            <a:avLst/>
          </a:prstGeom>
        </p:spPr>
      </p:pic>
    </p:spTree>
    <p:extLst>
      <p:ext uri="{BB962C8B-B14F-4D97-AF65-F5344CB8AC3E}">
        <p14:creationId xmlns:p14="http://schemas.microsoft.com/office/powerpoint/2010/main" val="614394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89D0CC33-4881-434E-AD0C-B2CFD29A8CBD}"/>
              </a:ext>
            </a:extLst>
          </p:cNvPr>
          <p:cNvPicPr>
            <a:picLocks noChangeAspect="1"/>
          </p:cNvPicPr>
          <p:nvPr/>
        </p:nvPicPr>
        <p:blipFill rotWithShape="1">
          <a:blip r:embed="rId3"/>
          <a:srcRect l="1575" r="74" b="48469"/>
          <a:stretch/>
        </p:blipFill>
        <p:spPr>
          <a:xfrm rot="10800000">
            <a:off x="4481094" y="0"/>
            <a:ext cx="7710906" cy="2654657"/>
          </a:xfrm>
          <a:prstGeom prst="rect">
            <a:avLst/>
          </a:prstGeom>
        </p:spPr>
      </p:pic>
      <p:pic>
        <p:nvPicPr>
          <p:cNvPr id="19" name="图片 18">
            <a:extLst>
              <a:ext uri="{FF2B5EF4-FFF2-40B4-BE49-F238E27FC236}">
                <a16:creationId xmlns:a16="http://schemas.microsoft.com/office/drawing/2014/main" id="{2613AE88-947B-43DB-A5B8-D9FC49449D3C}"/>
              </a:ext>
            </a:extLst>
          </p:cNvPr>
          <p:cNvPicPr>
            <a:picLocks noChangeAspect="1"/>
          </p:cNvPicPr>
          <p:nvPr/>
        </p:nvPicPr>
        <p:blipFill rotWithShape="1">
          <a:blip r:embed="rId3"/>
          <a:srcRect l="1575" r="74" b="48469"/>
          <a:stretch/>
        </p:blipFill>
        <p:spPr>
          <a:xfrm>
            <a:off x="0" y="4203343"/>
            <a:ext cx="7710906" cy="2654657"/>
          </a:xfrm>
          <a:prstGeom prst="rect">
            <a:avLst/>
          </a:prstGeom>
        </p:spPr>
      </p:pic>
      <p:grpSp>
        <p:nvGrpSpPr>
          <p:cNvPr id="2" name="组合 1">
            <a:extLst>
              <a:ext uri="{FF2B5EF4-FFF2-40B4-BE49-F238E27FC236}">
                <a16:creationId xmlns:a16="http://schemas.microsoft.com/office/drawing/2014/main" id="{B4237AD9-584E-47EE-B54D-56F47A6E0961}"/>
              </a:ext>
            </a:extLst>
          </p:cNvPr>
          <p:cNvGrpSpPr/>
          <p:nvPr/>
        </p:nvGrpSpPr>
        <p:grpSpPr>
          <a:xfrm>
            <a:off x="3631095" y="964095"/>
            <a:ext cx="4929809" cy="4929809"/>
            <a:chOff x="3631095" y="964095"/>
            <a:chExt cx="4929809" cy="4929809"/>
          </a:xfrm>
        </p:grpSpPr>
        <p:sp>
          <p:nvSpPr>
            <p:cNvPr id="9" name="椭圆 8">
              <a:extLst>
                <a:ext uri="{FF2B5EF4-FFF2-40B4-BE49-F238E27FC236}">
                  <a16:creationId xmlns:a16="http://schemas.microsoft.com/office/drawing/2014/main" id="{EE547660-4F42-4925-841E-A7C82C1672F7}"/>
                </a:ext>
              </a:extLst>
            </p:cNvPr>
            <p:cNvSpPr/>
            <p:nvPr/>
          </p:nvSpPr>
          <p:spPr>
            <a:xfrm>
              <a:off x="3631095" y="964095"/>
              <a:ext cx="4929809" cy="4929809"/>
            </a:xfrm>
            <a:prstGeom prst="ellipse">
              <a:avLst/>
            </a:prstGeom>
            <a:solidFill>
              <a:srgbClr val="806CE8"/>
            </a:solidFill>
            <a:ln w="38100">
              <a:solidFill>
                <a:srgbClr val="5B319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endParaRPr>
            </a:p>
          </p:txBody>
        </p:sp>
        <p:sp>
          <p:nvSpPr>
            <p:cNvPr id="10" name="椭圆 9">
              <a:extLst>
                <a:ext uri="{FF2B5EF4-FFF2-40B4-BE49-F238E27FC236}">
                  <a16:creationId xmlns:a16="http://schemas.microsoft.com/office/drawing/2014/main" id="{7C513B93-3E5B-4ACB-894E-F1760242ED17}"/>
                </a:ext>
              </a:extLst>
            </p:cNvPr>
            <p:cNvSpPr/>
            <p:nvPr/>
          </p:nvSpPr>
          <p:spPr>
            <a:xfrm>
              <a:off x="3800059" y="1094960"/>
              <a:ext cx="4591879" cy="4668078"/>
            </a:xfrm>
            <a:prstGeom prst="ellipse">
              <a:avLst/>
            </a:prstGeom>
            <a:solidFill>
              <a:srgbClr val="9FB0FF"/>
            </a:solidFill>
            <a:ln w="28575">
              <a:solidFill>
                <a:srgbClr val="9FB0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endParaRPr>
            </a:p>
          </p:txBody>
        </p:sp>
        <p:sp>
          <p:nvSpPr>
            <p:cNvPr id="11" name="矩形 10">
              <a:extLst>
                <a:ext uri="{FF2B5EF4-FFF2-40B4-BE49-F238E27FC236}">
                  <a16:creationId xmlns:a16="http://schemas.microsoft.com/office/drawing/2014/main" id="{E61C8365-432C-49BC-B6BD-27CC67809D89}"/>
                </a:ext>
              </a:extLst>
            </p:cNvPr>
            <p:cNvSpPr/>
            <p:nvPr/>
          </p:nvSpPr>
          <p:spPr>
            <a:xfrm>
              <a:off x="4103449" y="2329214"/>
              <a:ext cx="3898503"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rPr>
                <a:t>PART one</a:t>
              </a:r>
              <a:endParaRPr kumimoji="0" lang="zh-CN" altLang="en-US" sz="60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endParaRPr>
            </a:p>
          </p:txBody>
        </p:sp>
        <p:sp>
          <p:nvSpPr>
            <p:cNvPr id="12" name="文本框 11">
              <a:extLst>
                <a:ext uri="{FF2B5EF4-FFF2-40B4-BE49-F238E27FC236}">
                  <a16:creationId xmlns:a16="http://schemas.microsoft.com/office/drawing/2014/main" id="{1283EEF8-428A-43E0-A9DC-55D0E529009B}"/>
                </a:ext>
              </a:extLst>
            </p:cNvPr>
            <p:cNvSpPr txBox="1"/>
            <p:nvPr/>
          </p:nvSpPr>
          <p:spPr>
            <a:xfrm>
              <a:off x="5088918" y="3880177"/>
              <a:ext cx="20313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b="1" dirty="0">
                  <a:solidFill>
                    <a:prstClr val="black">
                      <a:lumMod val="85000"/>
                      <a:lumOff val="15000"/>
                    </a:prst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代码思路</a:t>
              </a:r>
              <a:endParaRPr kumimoji="0" lang="zh-CN" altLang="en-US" sz="3600" b="1" i="0" u="none" strike="noStrike" kern="1200" cap="none" spc="0" normalizeH="0" baseline="0" noProof="0" dirty="0">
                <a:ln>
                  <a:noFill/>
                </a:ln>
                <a:solidFill>
                  <a:prstClr val="black">
                    <a:lumMod val="85000"/>
                    <a:lumOff val="15000"/>
                  </a:prstClr>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endParaRPr>
            </a:p>
          </p:txBody>
        </p:sp>
      </p:grpSp>
    </p:spTree>
    <p:extLst>
      <p:ext uri="{BB962C8B-B14F-4D97-AF65-F5344CB8AC3E}">
        <p14:creationId xmlns:p14="http://schemas.microsoft.com/office/powerpoint/2010/main" val="593869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4" name="图片 3">
            <a:extLst>
              <a:ext uri="{FF2B5EF4-FFF2-40B4-BE49-F238E27FC236}">
                <a16:creationId xmlns:a16="http://schemas.microsoft.com/office/drawing/2014/main" id="{63A80DB0-B36C-FFBA-BCED-FBD33C6377E6}"/>
              </a:ext>
            </a:extLst>
          </p:cNvPr>
          <p:cNvPicPr>
            <a:picLocks noChangeAspect="1"/>
          </p:cNvPicPr>
          <p:nvPr/>
        </p:nvPicPr>
        <p:blipFill>
          <a:blip r:embed="rId4"/>
          <a:stretch>
            <a:fillRect/>
          </a:stretch>
        </p:blipFill>
        <p:spPr>
          <a:xfrm>
            <a:off x="168196" y="1809871"/>
            <a:ext cx="10372247" cy="4778226"/>
          </a:xfrm>
          <a:prstGeom prst="rect">
            <a:avLst/>
          </a:prstGeom>
          <a:effectLst>
            <a:softEdge rad="190500"/>
          </a:effectLst>
        </p:spPr>
      </p:pic>
      <p:pic>
        <p:nvPicPr>
          <p:cNvPr id="5" name="图片 4">
            <a:extLst>
              <a:ext uri="{FF2B5EF4-FFF2-40B4-BE49-F238E27FC236}">
                <a16:creationId xmlns:a16="http://schemas.microsoft.com/office/drawing/2014/main" id="{EA8BE028-3DBA-6E22-437D-D6A79ABC8C8B}"/>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sp>
        <p:nvSpPr>
          <p:cNvPr id="3" name="椭圆 2">
            <a:extLst>
              <a:ext uri="{FF2B5EF4-FFF2-40B4-BE49-F238E27FC236}">
                <a16:creationId xmlns:a16="http://schemas.microsoft.com/office/drawing/2014/main" id="{DE33E063-161B-5824-F8FB-74FF753DEF9C}"/>
              </a:ext>
            </a:extLst>
          </p:cNvPr>
          <p:cNvSpPr/>
          <p:nvPr/>
        </p:nvSpPr>
        <p:spPr>
          <a:xfrm>
            <a:off x="607595" y="339008"/>
            <a:ext cx="2935705" cy="10446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b="1" dirty="0"/>
              <a:t>trans1 PROC</a:t>
            </a:r>
            <a:r>
              <a:rPr lang="zh-CN" altLang="en-US" sz="2400" b="1" dirty="0">
                <a:solidFill>
                  <a:schemeClr val="bg1"/>
                </a:solidFill>
              </a:rPr>
              <a:t>   </a:t>
            </a:r>
            <a:endParaRPr lang="en-US" altLang="zh-CN" sz="2400" b="1" dirty="0">
              <a:solidFill>
                <a:schemeClr val="bg1"/>
              </a:solidFill>
            </a:endParaRPr>
          </a:p>
        </p:txBody>
      </p:sp>
    </p:spTree>
    <p:extLst>
      <p:ext uri="{BB962C8B-B14F-4D97-AF65-F5344CB8AC3E}">
        <p14:creationId xmlns:p14="http://schemas.microsoft.com/office/powerpoint/2010/main" val="493283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a:extLst>
              <a:ext uri="{FF2B5EF4-FFF2-40B4-BE49-F238E27FC236}">
                <a16:creationId xmlns:a16="http://schemas.microsoft.com/office/drawing/2014/main" id="{565F7F1A-7081-C6FD-84E2-6080EEAC1B0E}"/>
              </a:ext>
            </a:extLst>
          </p:cNvPr>
          <p:cNvSpPr txBox="1"/>
          <p:nvPr/>
        </p:nvSpPr>
        <p:spPr>
          <a:xfrm>
            <a:off x="336884" y="181656"/>
            <a:ext cx="11651917" cy="8546660"/>
          </a:xfrm>
          <a:prstGeom prst="rect">
            <a:avLst/>
          </a:prstGeom>
          <a:noFill/>
        </p:spPr>
        <p:txBody>
          <a:bodyPr wrap="square" numCol="2">
            <a:spAutoFit/>
          </a:bodyPr>
          <a:lstStyle/>
          <a:p>
            <a:r>
              <a:rPr lang="zh-CN" altLang="en-US" sz="4000" b="1" dirty="0"/>
              <a:t>trans1 PROC</a:t>
            </a:r>
            <a:r>
              <a:rPr lang="zh-CN" altLang="en-US" sz="2800" b="1" dirty="0">
                <a:solidFill>
                  <a:schemeClr val="bg1"/>
                </a:solidFill>
              </a:rPr>
              <a:t>   </a:t>
            </a:r>
            <a:endParaRPr lang="en-US" altLang="zh-CN" sz="2800" b="1" dirty="0">
              <a:solidFill>
                <a:schemeClr val="bg1"/>
              </a:solidFill>
            </a:endParaRPr>
          </a:p>
          <a:p>
            <a:r>
              <a:rPr lang="zh-CN" altLang="en-US" sz="2800" b="1" dirty="0">
                <a:solidFill>
                  <a:schemeClr val="bg1"/>
                </a:solidFill>
              </a:rPr>
              <a:t> </a:t>
            </a:r>
            <a:endParaRPr lang="en-US" altLang="zh-CN" sz="2800" b="1" dirty="0">
              <a:solidFill>
                <a:schemeClr val="bg1"/>
              </a:solidFill>
            </a:endParaRPr>
          </a:p>
          <a:p>
            <a:r>
              <a:rPr lang="zh-CN" altLang="en-US" b="1" dirty="0">
                <a:solidFill>
                  <a:schemeClr val="bg2">
                    <a:lumMod val="10000"/>
                  </a:schemeClr>
                </a:solidFill>
              </a:rPr>
              <a:t>;全部清零    </a:t>
            </a:r>
            <a:endParaRPr lang="en-US" altLang="zh-CN" b="1" dirty="0">
              <a:solidFill>
                <a:schemeClr val="bg2">
                  <a:lumMod val="10000"/>
                </a:schemeClr>
              </a:solidFill>
            </a:endParaRPr>
          </a:p>
          <a:p>
            <a:r>
              <a:rPr lang="zh-CN" altLang="en-US" sz="2400" b="1" dirty="0">
                <a:solidFill>
                  <a:schemeClr val="bg1"/>
                </a:solidFill>
              </a:rPr>
              <a:t>xor esi,esi</a:t>
            </a:r>
            <a:r>
              <a:rPr lang="zh-CN" altLang="en-US" b="1" dirty="0">
                <a:solidFill>
                  <a:schemeClr val="bg2">
                    <a:lumMod val="10000"/>
                  </a:schemeClr>
                </a:solidFill>
              </a:rPr>
              <a:t>;记录字符串input的位置   </a:t>
            </a:r>
            <a:endParaRPr lang="en-US" altLang="zh-CN" sz="2400" b="1" dirty="0">
              <a:solidFill>
                <a:schemeClr val="bg2">
                  <a:lumMod val="10000"/>
                </a:schemeClr>
              </a:solidFill>
            </a:endParaRPr>
          </a:p>
          <a:p>
            <a:r>
              <a:rPr lang="zh-CN" altLang="en-US" sz="2400" b="1" dirty="0">
                <a:solidFill>
                  <a:schemeClr val="bg1"/>
                </a:solidFill>
              </a:rPr>
              <a:t>xor eax,eax    </a:t>
            </a:r>
            <a:endParaRPr lang="en-US" altLang="zh-CN" sz="2400" b="1" dirty="0">
              <a:solidFill>
                <a:schemeClr val="bg1"/>
              </a:solidFill>
            </a:endParaRPr>
          </a:p>
          <a:p>
            <a:r>
              <a:rPr lang="zh-CN" altLang="en-US" sz="2400" b="1" dirty="0">
                <a:solidFill>
                  <a:schemeClr val="bg1"/>
                </a:solidFill>
              </a:rPr>
              <a:t>xor ebx,ebx</a:t>
            </a:r>
            <a:r>
              <a:rPr lang="zh-CN" altLang="en-US" b="1" dirty="0">
                <a:solidFill>
                  <a:schemeClr val="bg2">
                    <a:lumMod val="10000"/>
                  </a:schemeClr>
                </a:solidFill>
              </a:rPr>
              <a:t>;临时保存转换后的数字    </a:t>
            </a:r>
            <a:endParaRPr lang="en-US" altLang="zh-CN" b="1" dirty="0">
              <a:solidFill>
                <a:schemeClr val="bg2">
                  <a:lumMod val="10000"/>
                </a:schemeClr>
              </a:solidFill>
            </a:endParaRPr>
          </a:p>
          <a:p>
            <a:r>
              <a:rPr lang="zh-CN" altLang="en-US" sz="2400" b="1" dirty="0">
                <a:solidFill>
                  <a:schemeClr val="bg1"/>
                </a:solidFill>
              </a:rPr>
              <a:t>xor ecx,ecx</a:t>
            </a:r>
            <a:r>
              <a:rPr lang="zh-CN" altLang="en-US" b="1" dirty="0">
                <a:solidFill>
                  <a:schemeClr val="bg2">
                    <a:lumMod val="10000"/>
                  </a:schemeClr>
                </a:solidFill>
              </a:rPr>
              <a:t>;记录外层循环次数，即转换了几个数字; </a:t>
            </a:r>
            <a:endParaRPr lang="en-US" altLang="zh-CN" b="1" dirty="0">
              <a:solidFill>
                <a:schemeClr val="bg2">
                  <a:lumMod val="10000"/>
                </a:schemeClr>
              </a:solidFill>
            </a:endParaRPr>
          </a:p>
          <a:p>
            <a:endParaRPr lang="en-US" altLang="zh-CN" b="1" dirty="0">
              <a:solidFill>
                <a:schemeClr val="bg2">
                  <a:lumMod val="10000"/>
                </a:schemeClr>
              </a:solidFill>
            </a:endParaRPr>
          </a:p>
          <a:p>
            <a:r>
              <a:rPr lang="zh-CN" altLang="en-US" b="1" dirty="0">
                <a:solidFill>
                  <a:schemeClr val="bg2">
                    <a:lumMod val="10000"/>
                  </a:schemeClr>
                </a:solidFill>
              </a:rPr>
              <a:t>扫描输入，直到遇到空格，结束符或者达到最大整数个数   </a:t>
            </a:r>
            <a:endParaRPr lang="en-US" altLang="zh-CN" b="1" dirty="0">
              <a:solidFill>
                <a:schemeClr val="bg2">
                  <a:lumMod val="10000"/>
                </a:schemeClr>
              </a:solidFill>
            </a:endParaRPr>
          </a:p>
          <a:p>
            <a:r>
              <a:rPr lang="zh-CN" altLang="en-US" sz="2400" b="1" dirty="0">
                <a:solidFill>
                  <a:schemeClr val="bg1"/>
                </a:solidFill>
              </a:rPr>
              <a:t>ParseInput:     </a:t>
            </a:r>
            <a:endParaRPr lang="en-US" altLang="zh-CN" sz="2400" b="1" dirty="0">
              <a:solidFill>
                <a:schemeClr val="bg1"/>
              </a:solidFill>
            </a:endParaRPr>
          </a:p>
          <a:p>
            <a:r>
              <a:rPr lang="zh-CN" altLang="en-US" sz="2400" b="1" dirty="0">
                <a:solidFill>
                  <a:schemeClr val="bg1"/>
                </a:solidFill>
              </a:rPr>
              <a:t>mov al, byte PTR[input + esi]</a:t>
            </a:r>
            <a:r>
              <a:rPr lang="zh-CN" altLang="en-US" b="1" dirty="0">
                <a:solidFill>
                  <a:schemeClr val="bg2">
                    <a:lumMod val="10000"/>
                  </a:schemeClr>
                </a:solidFill>
              </a:rPr>
              <a:t>;先读取一个字符    </a:t>
            </a:r>
            <a:endParaRPr lang="en-US" altLang="zh-CN" b="1" dirty="0">
              <a:solidFill>
                <a:schemeClr val="bg2">
                  <a:lumMod val="10000"/>
                </a:schemeClr>
              </a:solidFill>
            </a:endParaRPr>
          </a:p>
          <a:p>
            <a:r>
              <a:rPr lang="zh-CN" altLang="en-US" sz="2400" b="1" dirty="0">
                <a:solidFill>
                  <a:schemeClr val="bg1"/>
                </a:solidFill>
              </a:rPr>
              <a:t>inc esi    </a:t>
            </a:r>
            <a:endParaRPr lang="en-US" altLang="zh-CN" sz="2400" b="1" dirty="0">
              <a:solidFill>
                <a:schemeClr val="bg1"/>
              </a:solidFill>
            </a:endParaRPr>
          </a:p>
          <a:p>
            <a:r>
              <a:rPr lang="zh-CN" altLang="en-US" sz="2400" b="1" dirty="0">
                <a:solidFill>
                  <a:schemeClr val="bg1"/>
                </a:solidFill>
              </a:rPr>
              <a:t>cmp al, ' ' </a:t>
            </a:r>
            <a:r>
              <a:rPr lang="zh-CN" altLang="en-US" b="1" dirty="0">
                <a:solidFill>
                  <a:schemeClr val="bg2">
                    <a:lumMod val="10000"/>
                  </a:schemeClr>
                </a:solidFill>
              </a:rPr>
              <a:t>; 检查是否是空格   </a:t>
            </a:r>
            <a:endParaRPr lang="en-US" altLang="zh-CN" b="1" dirty="0">
              <a:solidFill>
                <a:schemeClr val="bg2">
                  <a:lumMod val="10000"/>
                </a:schemeClr>
              </a:solidFill>
            </a:endParaRPr>
          </a:p>
          <a:p>
            <a:r>
              <a:rPr lang="zh-CN" altLang="en-US" sz="2400" b="1" dirty="0">
                <a:solidFill>
                  <a:schemeClr val="bg1"/>
                </a:solidFill>
              </a:rPr>
              <a:t>je Yes   </a:t>
            </a:r>
            <a:endParaRPr lang="en-US" altLang="zh-CN" sz="2400" b="1" dirty="0">
              <a:solidFill>
                <a:schemeClr val="bg1"/>
              </a:solidFill>
            </a:endParaRPr>
          </a:p>
          <a:p>
            <a:r>
              <a:rPr lang="zh-CN" altLang="en-US" sz="2400" b="1" dirty="0">
                <a:solidFill>
                  <a:schemeClr val="bg1"/>
                </a:solidFill>
              </a:rPr>
              <a:t>cmp al,0</a:t>
            </a:r>
            <a:r>
              <a:rPr lang="zh-CN" altLang="en-US" b="1" dirty="0">
                <a:solidFill>
                  <a:schemeClr val="bg2">
                    <a:lumMod val="10000"/>
                  </a:schemeClr>
                </a:solidFill>
              </a:rPr>
              <a:t>; 检查是否是字符串结束符   </a:t>
            </a:r>
            <a:endParaRPr lang="en-US" altLang="zh-CN" b="1" dirty="0">
              <a:solidFill>
                <a:schemeClr val="bg2">
                  <a:lumMod val="10000"/>
                </a:schemeClr>
              </a:solidFill>
            </a:endParaRPr>
          </a:p>
          <a:p>
            <a:r>
              <a:rPr lang="zh-CN" altLang="en-US" sz="2400" b="1" dirty="0">
                <a:solidFill>
                  <a:schemeClr val="bg1"/>
                </a:solidFill>
              </a:rPr>
              <a:t>je Yes    </a:t>
            </a:r>
            <a:endParaRPr lang="en-US" altLang="zh-CN" sz="2400" b="1" dirty="0">
              <a:solidFill>
                <a:schemeClr val="bg1"/>
              </a:solidFill>
            </a:endParaRPr>
          </a:p>
          <a:p>
            <a:endParaRPr lang="en-US" altLang="zh-CN" sz="2400" b="1" dirty="0">
              <a:solidFill>
                <a:schemeClr val="bg1"/>
              </a:solidFill>
            </a:endParaRPr>
          </a:p>
          <a:p>
            <a:endParaRPr lang="en-US" altLang="zh-CN" sz="2400" b="1" dirty="0">
              <a:solidFill>
                <a:schemeClr val="bg1"/>
              </a:solidFill>
            </a:endParaRPr>
          </a:p>
          <a:p>
            <a:endParaRPr lang="en-US" altLang="zh-CN" sz="2400" b="1" dirty="0">
              <a:solidFill>
                <a:schemeClr val="bg1"/>
              </a:solidFill>
            </a:endParaRPr>
          </a:p>
          <a:p>
            <a:endParaRPr lang="en-US" altLang="zh-CN" sz="2400" b="1" dirty="0">
              <a:solidFill>
                <a:schemeClr val="bg1"/>
              </a:solidFill>
            </a:endParaRPr>
          </a:p>
          <a:p>
            <a:endParaRPr lang="en-US" altLang="zh-CN" sz="2400" b="1" dirty="0">
              <a:solidFill>
                <a:schemeClr val="bg1"/>
              </a:solidFill>
            </a:endParaRPr>
          </a:p>
          <a:p>
            <a:endParaRPr lang="en-US" altLang="zh-CN" sz="2400" b="1" dirty="0">
              <a:solidFill>
                <a:schemeClr val="bg1"/>
              </a:solidFill>
            </a:endParaRPr>
          </a:p>
          <a:p>
            <a:endParaRPr lang="en-US" altLang="zh-CN" sz="2400" b="1" dirty="0">
              <a:solidFill>
                <a:schemeClr val="bg1"/>
              </a:solidFill>
            </a:endParaRPr>
          </a:p>
          <a:p>
            <a:endParaRPr lang="en-US" altLang="zh-CN" sz="2400" b="1" dirty="0">
              <a:solidFill>
                <a:schemeClr val="bg1"/>
              </a:solidFill>
            </a:endParaRPr>
          </a:p>
          <a:p>
            <a:endParaRPr lang="en-US" altLang="zh-CN" sz="2400" b="1" dirty="0">
              <a:solidFill>
                <a:schemeClr val="bg1"/>
              </a:solidFill>
            </a:endParaRPr>
          </a:p>
          <a:p>
            <a:r>
              <a:rPr lang="zh-CN" altLang="en-US" sz="2400" b="1" dirty="0">
                <a:solidFill>
                  <a:schemeClr val="bg1"/>
                </a:solidFill>
              </a:rPr>
              <a:t>sub al, '0' </a:t>
            </a:r>
            <a:r>
              <a:rPr lang="zh-CN" altLang="en-US" b="1" dirty="0">
                <a:solidFill>
                  <a:schemeClr val="bg2">
                    <a:lumMod val="10000"/>
                  </a:schemeClr>
                </a:solidFill>
              </a:rPr>
              <a:t>; 将字符转为数字   </a:t>
            </a:r>
            <a:endParaRPr lang="en-US" altLang="zh-CN" b="1" dirty="0">
              <a:solidFill>
                <a:schemeClr val="bg2">
                  <a:lumMod val="10000"/>
                </a:schemeClr>
              </a:solidFill>
            </a:endParaRPr>
          </a:p>
          <a:p>
            <a:r>
              <a:rPr lang="zh-CN" altLang="en-US" sz="2400" b="1" dirty="0">
                <a:solidFill>
                  <a:schemeClr val="bg1"/>
                </a:solidFill>
              </a:rPr>
              <a:t>imul ebx,10    </a:t>
            </a:r>
            <a:endParaRPr lang="en-US" altLang="zh-CN" sz="2400" b="1" dirty="0">
              <a:solidFill>
                <a:schemeClr val="bg1"/>
              </a:solidFill>
            </a:endParaRPr>
          </a:p>
          <a:p>
            <a:r>
              <a:rPr lang="zh-CN" altLang="en-US" sz="2400" b="1" dirty="0">
                <a:solidFill>
                  <a:schemeClr val="bg1"/>
                </a:solidFill>
              </a:rPr>
              <a:t>add ebx,eax    </a:t>
            </a:r>
            <a:endParaRPr lang="en-US" altLang="zh-CN" sz="2400" b="1" dirty="0">
              <a:solidFill>
                <a:schemeClr val="bg1"/>
              </a:solidFill>
            </a:endParaRPr>
          </a:p>
          <a:p>
            <a:r>
              <a:rPr lang="zh-CN" altLang="en-US" sz="2400" b="1" dirty="0">
                <a:solidFill>
                  <a:schemeClr val="bg1"/>
                </a:solidFill>
              </a:rPr>
              <a:t>jmp ParseInput </a:t>
            </a:r>
            <a:endParaRPr lang="en-US" altLang="zh-CN" sz="2400" b="1" dirty="0">
              <a:solidFill>
                <a:schemeClr val="bg1"/>
              </a:solidFill>
            </a:endParaRPr>
          </a:p>
          <a:p>
            <a:r>
              <a:rPr lang="zh-CN" altLang="en-US" sz="2000" b="1" dirty="0">
                <a:solidFill>
                  <a:schemeClr val="bg2">
                    <a:lumMod val="10000"/>
                  </a:schemeClr>
                </a:solidFill>
              </a:rPr>
              <a:t>;是空格或者结束符，表明一个数输入结束，进行下一个数的转换</a:t>
            </a:r>
            <a:r>
              <a:rPr lang="zh-CN" altLang="en-US" sz="2000" b="1" dirty="0">
                <a:solidFill>
                  <a:schemeClr val="bg1"/>
                </a:solidFill>
              </a:rPr>
              <a:t>  </a:t>
            </a:r>
            <a:endParaRPr lang="en-US" altLang="zh-CN" sz="2000" b="1" dirty="0">
              <a:solidFill>
                <a:schemeClr val="bg1"/>
              </a:solidFill>
            </a:endParaRPr>
          </a:p>
          <a:p>
            <a:r>
              <a:rPr lang="zh-CN" altLang="en-US" sz="2400" b="1" dirty="0">
                <a:solidFill>
                  <a:schemeClr val="bg1"/>
                </a:solidFill>
              </a:rPr>
              <a:t>Yes:</a:t>
            </a:r>
            <a:endParaRPr lang="en-US" altLang="zh-CN" b="1" dirty="0">
              <a:solidFill>
                <a:schemeClr val="bg2">
                  <a:lumMod val="10000"/>
                </a:schemeClr>
              </a:solidFill>
            </a:endParaRPr>
          </a:p>
          <a:p>
            <a:r>
              <a:rPr lang="zh-CN" altLang="en-US" sz="2400" b="1" dirty="0">
                <a:solidFill>
                  <a:schemeClr val="bg1"/>
                </a:solidFill>
              </a:rPr>
              <a:t>mov dword PTR[buffer+ecx*4],ebx</a:t>
            </a:r>
            <a:endParaRPr lang="en-US" altLang="zh-CN" sz="2400" b="1" dirty="0">
              <a:solidFill>
                <a:schemeClr val="bg1"/>
              </a:solidFill>
            </a:endParaRPr>
          </a:p>
          <a:p>
            <a:r>
              <a:rPr lang="zh-CN" altLang="en-US" b="1" dirty="0">
                <a:solidFill>
                  <a:schemeClr val="bg2">
                    <a:lumMod val="10000"/>
                  </a:schemeClr>
                </a:solidFill>
              </a:rPr>
              <a:t>;将数字传给数字数组   </a:t>
            </a:r>
            <a:endParaRPr lang="en-US" altLang="zh-CN" b="1" dirty="0">
              <a:solidFill>
                <a:schemeClr val="bg2">
                  <a:lumMod val="10000"/>
                </a:schemeClr>
              </a:solidFill>
            </a:endParaRPr>
          </a:p>
          <a:p>
            <a:r>
              <a:rPr lang="zh-CN" altLang="en-US" sz="2400" b="1" dirty="0">
                <a:solidFill>
                  <a:schemeClr val="bg1"/>
                </a:solidFill>
              </a:rPr>
              <a:t>inc ecx</a:t>
            </a:r>
            <a:r>
              <a:rPr lang="zh-CN" altLang="en-US" b="1" dirty="0">
                <a:solidFill>
                  <a:schemeClr val="bg2">
                    <a:lumMod val="10000"/>
                  </a:schemeClr>
                </a:solidFill>
              </a:rPr>
              <a:t>; 移到下一个整数的起始位置    </a:t>
            </a:r>
            <a:endParaRPr lang="en-US" altLang="zh-CN" b="1" dirty="0">
              <a:solidFill>
                <a:schemeClr val="bg2">
                  <a:lumMod val="10000"/>
                </a:schemeClr>
              </a:solidFill>
            </a:endParaRPr>
          </a:p>
          <a:p>
            <a:r>
              <a:rPr lang="zh-CN" altLang="en-US" sz="2400" b="1" dirty="0">
                <a:solidFill>
                  <a:schemeClr val="bg1"/>
                </a:solidFill>
              </a:rPr>
              <a:t>xor ebx,ebx</a:t>
            </a:r>
            <a:r>
              <a:rPr lang="zh-CN" altLang="en-US" b="1" dirty="0">
                <a:solidFill>
                  <a:schemeClr val="bg2">
                    <a:lumMod val="10000"/>
                  </a:schemeClr>
                </a:solidFill>
              </a:rPr>
              <a:t>;清零，保证下次循环正常   </a:t>
            </a:r>
            <a:endParaRPr lang="en-US" altLang="zh-CN" b="1" dirty="0">
              <a:solidFill>
                <a:schemeClr val="bg2">
                  <a:lumMod val="10000"/>
                </a:schemeClr>
              </a:solidFill>
            </a:endParaRPr>
          </a:p>
          <a:p>
            <a:r>
              <a:rPr lang="zh-CN" altLang="en-US" sz="2400" b="1" dirty="0">
                <a:solidFill>
                  <a:schemeClr val="bg1"/>
                </a:solidFill>
              </a:rPr>
              <a:t>cmp ecx,10</a:t>
            </a:r>
            <a:r>
              <a:rPr lang="zh-CN" altLang="en-US" b="1" dirty="0">
                <a:solidFill>
                  <a:schemeClr val="bg2">
                    <a:lumMod val="10000"/>
                  </a:schemeClr>
                </a:solidFill>
              </a:rPr>
              <a:t>;判断有没有输完10个数字</a:t>
            </a:r>
            <a:r>
              <a:rPr lang="zh-CN" altLang="en-US" sz="2400" b="1" dirty="0">
                <a:solidFill>
                  <a:schemeClr val="bg2">
                    <a:lumMod val="10000"/>
                  </a:schemeClr>
                </a:solidFill>
              </a:rPr>
              <a:t>   </a:t>
            </a:r>
            <a:endParaRPr lang="en-US" altLang="zh-CN" sz="2400" b="1" dirty="0">
              <a:solidFill>
                <a:schemeClr val="bg2">
                  <a:lumMod val="10000"/>
                </a:schemeClr>
              </a:solidFill>
            </a:endParaRPr>
          </a:p>
          <a:p>
            <a:r>
              <a:rPr lang="zh-CN" altLang="en-US" sz="2400" b="1" dirty="0">
                <a:solidFill>
                  <a:schemeClr val="bg1"/>
                </a:solidFill>
              </a:rPr>
              <a:t>jne ParseInput  </a:t>
            </a:r>
            <a:endParaRPr lang="en-US" altLang="zh-CN" sz="2400" b="1" dirty="0">
              <a:solidFill>
                <a:schemeClr val="bg1"/>
              </a:solidFill>
            </a:endParaRPr>
          </a:p>
          <a:p>
            <a:r>
              <a:rPr lang="zh-CN" altLang="en-US" sz="2400" b="1" dirty="0">
                <a:solidFill>
                  <a:schemeClr val="bg1"/>
                </a:solidFill>
              </a:rPr>
              <a:t>  </a:t>
            </a:r>
            <a:endParaRPr lang="en-US" altLang="zh-CN" sz="2400" b="1" dirty="0">
              <a:solidFill>
                <a:schemeClr val="bg1"/>
              </a:solidFill>
            </a:endParaRPr>
          </a:p>
          <a:p>
            <a:r>
              <a:rPr lang="en-US" altLang="zh-CN" sz="2400" b="1" dirty="0">
                <a:solidFill>
                  <a:schemeClr val="bg1"/>
                </a:solidFill>
              </a:rPr>
              <a:t>R</a:t>
            </a:r>
            <a:r>
              <a:rPr lang="zh-CN" altLang="en-US" sz="2400" b="1" dirty="0">
                <a:solidFill>
                  <a:schemeClr val="bg1"/>
                </a:solidFill>
              </a:rPr>
              <a:t>et</a:t>
            </a:r>
            <a:endParaRPr lang="en-US" altLang="zh-CN" sz="2400" b="1" dirty="0">
              <a:solidFill>
                <a:schemeClr val="bg1"/>
              </a:solidFill>
            </a:endParaRPr>
          </a:p>
          <a:p>
            <a:r>
              <a:rPr lang="zh-CN" altLang="en-US" sz="2400" b="1" dirty="0">
                <a:solidFill>
                  <a:schemeClr val="bg1"/>
                </a:solidFill>
              </a:rPr>
              <a:t>trans1 ENDP</a:t>
            </a:r>
          </a:p>
        </p:txBody>
      </p:sp>
      <p:pic>
        <p:nvPicPr>
          <p:cNvPr id="6" name="图片 5">
            <a:extLst>
              <a:ext uri="{FF2B5EF4-FFF2-40B4-BE49-F238E27FC236}">
                <a16:creationId xmlns:a16="http://schemas.microsoft.com/office/drawing/2014/main" id="{2017798A-F9EC-4860-0E53-F72189A250C1}"/>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spTree>
    <p:extLst>
      <p:ext uri="{BB962C8B-B14F-4D97-AF65-F5344CB8AC3E}">
        <p14:creationId xmlns:p14="http://schemas.microsoft.com/office/powerpoint/2010/main" val="1952908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5" name="图片 4">
            <a:extLst>
              <a:ext uri="{FF2B5EF4-FFF2-40B4-BE49-F238E27FC236}">
                <a16:creationId xmlns:a16="http://schemas.microsoft.com/office/drawing/2014/main" id="{96FF5683-D2A6-9D8C-DE9E-28F46295D5A1}"/>
              </a:ext>
            </a:extLst>
          </p:cNvPr>
          <p:cNvPicPr>
            <a:picLocks noChangeAspect="1"/>
          </p:cNvPicPr>
          <p:nvPr/>
        </p:nvPicPr>
        <p:blipFill>
          <a:blip r:embed="rId4"/>
          <a:stretch>
            <a:fillRect/>
          </a:stretch>
        </p:blipFill>
        <p:spPr>
          <a:xfrm>
            <a:off x="355224" y="1906506"/>
            <a:ext cx="11481552" cy="4508020"/>
          </a:xfrm>
          <a:prstGeom prst="rect">
            <a:avLst/>
          </a:prstGeom>
          <a:effectLst>
            <a:softEdge rad="292100"/>
          </a:effectLst>
        </p:spPr>
      </p:pic>
      <p:pic>
        <p:nvPicPr>
          <p:cNvPr id="6" name="图片 5">
            <a:extLst>
              <a:ext uri="{FF2B5EF4-FFF2-40B4-BE49-F238E27FC236}">
                <a16:creationId xmlns:a16="http://schemas.microsoft.com/office/drawing/2014/main" id="{5DC5BD67-675E-8C55-759E-8E3E3F9D1747}"/>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sp>
        <p:nvSpPr>
          <p:cNvPr id="3" name="椭圆 2">
            <a:extLst>
              <a:ext uri="{FF2B5EF4-FFF2-40B4-BE49-F238E27FC236}">
                <a16:creationId xmlns:a16="http://schemas.microsoft.com/office/drawing/2014/main" id="{962A7AC2-A13D-4F4D-296B-E33BE60736BF}"/>
              </a:ext>
            </a:extLst>
          </p:cNvPr>
          <p:cNvSpPr/>
          <p:nvPr/>
        </p:nvSpPr>
        <p:spPr>
          <a:xfrm>
            <a:off x="818491" y="443474"/>
            <a:ext cx="2935705" cy="10446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3200" b="1" dirty="0"/>
              <a:t>sort PROC</a:t>
            </a:r>
            <a:r>
              <a:rPr lang="zh-CN" altLang="en-US" sz="3200" dirty="0">
                <a:solidFill>
                  <a:schemeClr val="bg1"/>
                </a:solidFill>
              </a:rPr>
              <a:t>    </a:t>
            </a:r>
            <a:endParaRPr lang="en-US" altLang="zh-CN" sz="3200" dirty="0">
              <a:solidFill>
                <a:schemeClr val="bg1"/>
              </a:solidFill>
            </a:endParaRPr>
          </a:p>
        </p:txBody>
      </p:sp>
    </p:spTree>
    <p:extLst>
      <p:ext uri="{BB962C8B-B14F-4D97-AF65-F5344CB8AC3E}">
        <p14:creationId xmlns:p14="http://schemas.microsoft.com/office/powerpoint/2010/main" val="3839157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a:extLst>
              <a:ext uri="{FF2B5EF4-FFF2-40B4-BE49-F238E27FC236}">
                <a16:creationId xmlns:a16="http://schemas.microsoft.com/office/drawing/2014/main" id="{3F5033F8-3DF9-D56D-93BC-D70C2952E366}"/>
              </a:ext>
            </a:extLst>
          </p:cNvPr>
          <p:cNvSpPr txBox="1"/>
          <p:nvPr/>
        </p:nvSpPr>
        <p:spPr>
          <a:xfrm>
            <a:off x="204535" y="324853"/>
            <a:ext cx="11171322" cy="6936948"/>
          </a:xfrm>
          <a:prstGeom prst="rect">
            <a:avLst/>
          </a:prstGeom>
          <a:noFill/>
        </p:spPr>
        <p:txBody>
          <a:bodyPr wrap="square" numCol="2">
            <a:spAutoFit/>
          </a:bodyPr>
          <a:lstStyle/>
          <a:p>
            <a:r>
              <a:rPr lang="zh-CN" altLang="en-US" sz="4000" b="1" dirty="0"/>
              <a:t>sort PROC</a:t>
            </a:r>
            <a:r>
              <a:rPr lang="zh-CN" altLang="en-US" sz="2800" dirty="0">
                <a:solidFill>
                  <a:schemeClr val="bg1"/>
                </a:solidFill>
              </a:rPr>
              <a:t>    </a:t>
            </a:r>
            <a:endParaRPr lang="en-US" altLang="zh-CN" sz="2800" dirty="0">
              <a:solidFill>
                <a:schemeClr val="bg1"/>
              </a:solidFill>
            </a:endParaRPr>
          </a:p>
          <a:p>
            <a:endParaRPr lang="en-US" altLang="zh-CN" sz="2800" dirty="0">
              <a:solidFill>
                <a:schemeClr val="bg1"/>
              </a:solidFill>
            </a:endParaRPr>
          </a:p>
          <a:p>
            <a:r>
              <a:rPr lang="zh-CN" altLang="en-US" sz="2400" dirty="0">
                <a:solidFill>
                  <a:schemeClr val="bg1"/>
                </a:solidFill>
              </a:rPr>
              <a:t>mov ecx, 9</a:t>
            </a:r>
            <a:r>
              <a:rPr lang="zh-CN" altLang="en-US" dirty="0"/>
              <a:t>;外层循环次数    </a:t>
            </a:r>
            <a:endParaRPr lang="en-US" altLang="zh-CN" dirty="0"/>
          </a:p>
          <a:p>
            <a:r>
              <a:rPr lang="zh-CN" altLang="en-US" sz="2400" dirty="0">
                <a:solidFill>
                  <a:schemeClr val="bg1"/>
                </a:solidFill>
              </a:rPr>
              <a:t>mov ebx, 0    </a:t>
            </a:r>
            <a:endParaRPr lang="en-US" altLang="zh-CN" sz="2400" dirty="0">
              <a:solidFill>
                <a:schemeClr val="bg1"/>
              </a:solidFill>
            </a:endParaRPr>
          </a:p>
          <a:p>
            <a:r>
              <a:rPr lang="zh-CN" altLang="en-US" sz="2400" dirty="0">
                <a:solidFill>
                  <a:schemeClr val="bg1"/>
                </a:solidFill>
              </a:rPr>
              <a:t>mov esi,0</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outer:    </a:t>
            </a:r>
            <a:endParaRPr lang="en-US" altLang="zh-CN" sz="2400" dirty="0">
              <a:solidFill>
                <a:schemeClr val="bg1"/>
              </a:solidFill>
            </a:endParaRPr>
          </a:p>
          <a:p>
            <a:r>
              <a:rPr lang="zh-CN" altLang="en-US" sz="2400" dirty="0">
                <a:solidFill>
                  <a:schemeClr val="bg1"/>
                </a:solidFill>
              </a:rPr>
              <a:t>mov esi, 0;</a:t>
            </a:r>
            <a:r>
              <a:rPr lang="zh-CN" altLang="en-US" dirty="0"/>
              <a:t>将其清零，相当于C++中的</a:t>
            </a:r>
            <a:r>
              <a:rPr lang="zh-CN" altLang="en-US" sz="2400" dirty="0">
                <a:solidFill>
                  <a:schemeClr val="bg1"/>
                </a:solidFill>
              </a:rPr>
              <a:t>int i=0</a:t>
            </a:r>
            <a:endParaRPr lang="en-US" altLang="zh-CN" sz="2400" dirty="0">
              <a:solidFill>
                <a:schemeClr val="bg1"/>
              </a:solidFill>
            </a:endParaRPr>
          </a:p>
          <a:p>
            <a:r>
              <a:rPr lang="zh-CN" altLang="en-US" sz="2400" dirty="0">
                <a:solidFill>
                  <a:schemeClr val="bg1"/>
                </a:solidFill>
              </a:rPr>
              <a:t>inner:    </a:t>
            </a:r>
            <a:endParaRPr lang="en-US" altLang="zh-CN" sz="2400" dirty="0">
              <a:solidFill>
                <a:schemeClr val="bg1"/>
              </a:solidFill>
            </a:endParaRPr>
          </a:p>
          <a:p>
            <a:r>
              <a:rPr lang="zh-CN" altLang="en-US" sz="2400" dirty="0">
                <a:solidFill>
                  <a:schemeClr val="bg1"/>
                </a:solidFill>
              </a:rPr>
              <a:t>mov eax, dword PTR[buffer + esi * 4]    </a:t>
            </a:r>
            <a:endParaRPr lang="en-US" altLang="zh-CN" sz="2400" dirty="0">
              <a:solidFill>
                <a:schemeClr val="bg1"/>
              </a:solidFill>
            </a:endParaRPr>
          </a:p>
          <a:p>
            <a:r>
              <a:rPr lang="zh-CN" altLang="en-US" sz="2400" dirty="0">
                <a:solidFill>
                  <a:schemeClr val="bg1"/>
                </a:solidFill>
              </a:rPr>
              <a:t>mov edx, dword PTR[buffer + esi * 4 + 4]    </a:t>
            </a:r>
            <a:endParaRPr lang="en-US" altLang="zh-CN" sz="2400" dirty="0">
              <a:solidFill>
                <a:schemeClr val="bg1"/>
              </a:solidFill>
            </a:endParaRPr>
          </a:p>
          <a:p>
            <a:r>
              <a:rPr lang="zh-CN" altLang="en-US" sz="2400" dirty="0">
                <a:solidFill>
                  <a:schemeClr val="bg1"/>
                </a:solidFill>
              </a:rPr>
              <a:t>cmp eax, edx</a:t>
            </a:r>
            <a:r>
              <a:rPr lang="zh-CN" altLang="en-US" dirty="0"/>
              <a:t>;判断是否交换数据    </a:t>
            </a:r>
            <a:endParaRPr lang="en-US" altLang="zh-CN" dirty="0"/>
          </a:p>
          <a:p>
            <a:r>
              <a:rPr lang="zh-CN" altLang="en-US" sz="2400" dirty="0">
                <a:solidFill>
                  <a:schemeClr val="bg1"/>
                </a:solidFill>
              </a:rPr>
              <a:t>jbe No    </a:t>
            </a:r>
            <a:r>
              <a:rPr lang="zh-CN" altLang="en-US" dirty="0"/>
              <a:t>; 交换两个整数    </a:t>
            </a:r>
            <a:endParaRPr lang="en-US" altLang="zh-CN" dirty="0"/>
          </a:p>
          <a:p>
            <a:endParaRPr lang="en-US" altLang="zh-CN" dirty="0"/>
          </a:p>
          <a:p>
            <a:r>
              <a:rPr lang="zh-CN" altLang="en-US" sz="2400" dirty="0">
                <a:solidFill>
                  <a:schemeClr val="bg1"/>
                </a:solidFill>
              </a:rPr>
              <a:t>mov dword PTR[buffer + esi * 4], edx   </a:t>
            </a:r>
            <a:endParaRPr lang="en-US" altLang="zh-CN" sz="2400" dirty="0">
              <a:solidFill>
                <a:schemeClr val="bg1"/>
              </a:solidFill>
            </a:endParaRPr>
          </a:p>
          <a:p>
            <a:r>
              <a:rPr kumimoji="0" lang="zh-CN" altLang="en-US" sz="2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mov dword PTR[buffer + esi * 4 + 4], eax</a:t>
            </a:r>
            <a:endParaRPr lang="en-US" altLang="zh-CN" dirty="0"/>
          </a:p>
          <a:p>
            <a:endParaRPr lang="en-US" altLang="zh-CN" dirty="0"/>
          </a:p>
          <a:p>
            <a:endParaRPr lang="en-US" altLang="zh-CN" dirty="0"/>
          </a:p>
          <a:p>
            <a:endParaRPr lang="en-US" altLang="zh-CN" dirty="0"/>
          </a:p>
          <a:p>
            <a:endParaRPr lang="en-US" altLang="zh-CN" sz="2400" dirty="0">
              <a:solidFill>
                <a:schemeClr val="bg1"/>
              </a:solidFill>
            </a:endParaRPr>
          </a:p>
          <a:p>
            <a:r>
              <a:rPr lang="zh-CN" altLang="en-US" sz="2400" dirty="0">
                <a:solidFill>
                  <a:schemeClr val="bg1"/>
                </a:solidFill>
              </a:rPr>
              <a:t> </a:t>
            </a:r>
            <a:endParaRPr lang="en-US" altLang="zh-CN" sz="2400" dirty="0">
              <a:solidFill>
                <a:schemeClr val="bg1"/>
              </a:solidFill>
            </a:endParaRPr>
          </a:p>
          <a:p>
            <a:r>
              <a:rPr lang="zh-CN" altLang="en-US" sz="2400" dirty="0">
                <a:solidFill>
                  <a:schemeClr val="bg1"/>
                </a:solidFill>
              </a:rPr>
              <a:t>No:    </a:t>
            </a:r>
            <a:endParaRPr lang="en-US" altLang="zh-CN" sz="2400" dirty="0">
              <a:solidFill>
                <a:schemeClr val="bg1"/>
              </a:solidFill>
            </a:endParaRPr>
          </a:p>
          <a:p>
            <a:r>
              <a:rPr lang="zh-CN" altLang="en-US" sz="2400" dirty="0">
                <a:solidFill>
                  <a:schemeClr val="bg1"/>
                </a:solidFill>
              </a:rPr>
              <a:t>inc esi    </a:t>
            </a:r>
            <a:endParaRPr lang="en-US" altLang="zh-CN" sz="2400" dirty="0">
              <a:solidFill>
                <a:schemeClr val="bg1"/>
              </a:solidFill>
            </a:endParaRPr>
          </a:p>
          <a:p>
            <a:r>
              <a:rPr lang="zh-CN" altLang="en-US" sz="2400" dirty="0">
                <a:solidFill>
                  <a:schemeClr val="bg1"/>
                </a:solidFill>
              </a:rPr>
              <a:t>cmp esi,ecx</a:t>
            </a:r>
            <a:r>
              <a:rPr lang="zh-CN" altLang="en-US" dirty="0"/>
              <a:t>;若内层循环次数和外层循环次数相等，则结束内层循环    </a:t>
            </a:r>
            <a:endParaRPr lang="en-US" altLang="zh-CN" dirty="0"/>
          </a:p>
          <a:p>
            <a:r>
              <a:rPr lang="zh-CN" altLang="en-US" sz="2400" dirty="0">
                <a:solidFill>
                  <a:schemeClr val="bg1"/>
                </a:solidFill>
              </a:rPr>
              <a:t>jne inner    </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dec ecx    </a:t>
            </a:r>
            <a:endParaRPr lang="en-US" altLang="zh-CN" sz="2400" dirty="0">
              <a:solidFill>
                <a:schemeClr val="bg1"/>
              </a:solidFill>
            </a:endParaRPr>
          </a:p>
          <a:p>
            <a:r>
              <a:rPr lang="zh-CN" altLang="en-US" sz="2400" dirty="0">
                <a:solidFill>
                  <a:schemeClr val="bg1"/>
                </a:solidFill>
              </a:rPr>
              <a:t>cmp ecx,0</a:t>
            </a:r>
            <a:r>
              <a:rPr lang="zh-CN" altLang="en-US" dirty="0"/>
              <a:t>;判断外层循环是否结束    </a:t>
            </a:r>
            <a:endParaRPr lang="en-US" altLang="zh-CN" dirty="0"/>
          </a:p>
          <a:p>
            <a:r>
              <a:rPr lang="zh-CN" altLang="en-US" sz="2400" dirty="0">
                <a:solidFill>
                  <a:schemeClr val="bg1"/>
                </a:solidFill>
              </a:rPr>
              <a:t>jne outer       </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ret</a:t>
            </a:r>
            <a:endParaRPr lang="en-US" altLang="zh-CN" sz="2400" dirty="0">
              <a:solidFill>
                <a:schemeClr val="bg1"/>
              </a:solidFill>
            </a:endParaRPr>
          </a:p>
          <a:p>
            <a:r>
              <a:rPr lang="zh-CN" altLang="en-US" sz="2400" dirty="0">
                <a:solidFill>
                  <a:schemeClr val="bg1"/>
                </a:solidFill>
              </a:rPr>
              <a:t>sort ENDP</a:t>
            </a:r>
          </a:p>
        </p:txBody>
      </p:sp>
      <p:pic>
        <p:nvPicPr>
          <p:cNvPr id="7" name="图片 6">
            <a:extLst>
              <a:ext uri="{FF2B5EF4-FFF2-40B4-BE49-F238E27FC236}">
                <a16:creationId xmlns:a16="http://schemas.microsoft.com/office/drawing/2014/main" id="{4F4938C4-12F6-71F1-D6E8-B3913C7C8F3B}"/>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spTree>
    <p:extLst>
      <p:ext uri="{BB962C8B-B14F-4D97-AF65-F5344CB8AC3E}">
        <p14:creationId xmlns:p14="http://schemas.microsoft.com/office/powerpoint/2010/main" val="2127087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5" name="图片 4">
            <a:extLst>
              <a:ext uri="{FF2B5EF4-FFF2-40B4-BE49-F238E27FC236}">
                <a16:creationId xmlns:a16="http://schemas.microsoft.com/office/drawing/2014/main" id="{9F35F6AC-8B5E-2EE3-AE4B-71BDE397F8D2}"/>
              </a:ext>
            </a:extLst>
          </p:cNvPr>
          <p:cNvPicPr>
            <a:picLocks noChangeAspect="1"/>
          </p:cNvPicPr>
          <p:nvPr/>
        </p:nvPicPr>
        <p:blipFill>
          <a:blip r:embed="rId4"/>
          <a:stretch>
            <a:fillRect/>
          </a:stretch>
        </p:blipFill>
        <p:spPr>
          <a:xfrm>
            <a:off x="223883" y="1917969"/>
            <a:ext cx="11195594" cy="4650271"/>
          </a:xfrm>
          <a:prstGeom prst="rect">
            <a:avLst/>
          </a:prstGeom>
          <a:effectLst>
            <a:softEdge rad="279400"/>
          </a:effectLst>
        </p:spPr>
      </p:pic>
      <p:pic>
        <p:nvPicPr>
          <p:cNvPr id="6" name="图片 5">
            <a:extLst>
              <a:ext uri="{FF2B5EF4-FFF2-40B4-BE49-F238E27FC236}">
                <a16:creationId xmlns:a16="http://schemas.microsoft.com/office/drawing/2014/main" id="{5C4CB93C-824E-5567-A52D-4A44637D77CB}"/>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sp>
        <p:nvSpPr>
          <p:cNvPr id="3" name="椭圆 2">
            <a:extLst>
              <a:ext uri="{FF2B5EF4-FFF2-40B4-BE49-F238E27FC236}">
                <a16:creationId xmlns:a16="http://schemas.microsoft.com/office/drawing/2014/main" id="{795B5189-A6BB-BC77-D8C2-EEB825F90E26}"/>
              </a:ext>
            </a:extLst>
          </p:cNvPr>
          <p:cNvSpPr/>
          <p:nvPr/>
        </p:nvSpPr>
        <p:spPr>
          <a:xfrm>
            <a:off x="818491" y="443474"/>
            <a:ext cx="2935705" cy="10446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t>trans2 PROC    </a:t>
            </a:r>
          </a:p>
        </p:txBody>
      </p:sp>
    </p:spTree>
    <p:extLst>
      <p:ext uri="{BB962C8B-B14F-4D97-AF65-F5344CB8AC3E}">
        <p14:creationId xmlns:p14="http://schemas.microsoft.com/office/powerpoint/2010/main" val="377566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 name="文本框 4">
            <a:extLst>
              <a:ext uri="{FF2B5EF4-FFF2-40B4-BE49-F238E27FC236}">
                <a16:creationId xmlns:a16="http://schemas.microsoft.com/office/drawing/2014/main" id="{7DEAC2C5-BF3B-A2D6-AC70-20341834FA14}"/>
              </a:ext>
            </a:extLst>
          </p:cNvPr>
          <p:cNvSpPr txBox="1"/>
          <p:nvPr/>
        </p:nvSpPr>
        <p:spPr>
          <a:xfrm>
            <a:off x="292235" y="181656"/>
            <a:ext cx="11498712" cy="7452791"/>
          </a:xfrm>
          <a:prstGeom prst="rect">
            <a:avLst/>
          </a:prstGeom>
          <a:noFill/>
        </p:spPr>
        <p:txBody>
          <a:bodyPr wrap="square" numCol="2">
            <a:spAutoFit/>
          </a:bodyPr>
          <a:lstStyle/>
          <a:p>
            <a:r>
              <a:rPr lang="en-US" altLang="zh-CN" sz="3600" b="1" dirty="0"/>
              <a:t>trans2 PROC    </a:t>
            </a:r>
          </a:p>
          <a:p>
            <a:endParaRPr lang="en-US" altLang="zh-CN" sz="2000" dirty="0">
              <a:solidFill>
                <a:schemeClr val="bg1"/>
              </a:solidFill>
            </a:endParaRPr>
          </a:p>
          <a:p>
            <a:r>
              <a:rPr lang="en-US" altLang="zh-CN" sz="2000" dirty="0" err="1">
                <a:solidFill>
                  <a:schemeClr val="bg1"/>
                </a:solidFill>
              </a:rPr>
              <a:t>xor</a:t>
            </a:r>
            <a:r>
              <a:rPr lang="en-US" altLang="zh-CN" sz="2000" dirty="0">
                <a:solidFill>
                  <a:schemeClr val="bg1"/>
                </a:solidFill>
              </a:rPr>
              <a:t> </a:t>
            </a:r>
            <a:r>
              <a:rPr lang="en-US" altLang="zh-CN" sz="2000" dirty="0" err="1">
                <a:solidFill>
                  <a:schemeClr val="bg1"/>
                </a:solidFill>
              </a:rPr>
              <a:t>edi,edi</a:t>
            </a:r>
            <a:r>
              <a:rPr lang="en-US" altLang="zh-CN" sz="2000" dirty="0">
                <a:solidFill>
                  <a:schemeClr val="bg1"/>
                </a:solidFill>
              </a:rPr>
              <a:t>    </a:t>
            </a:r>
          </a:p>
          <a:p>
            <a:r>
              <a:rPr lang="en-US" altLang="zh-CN" sz="2000" dirty="0" err="1">
                <a:solidFill>
                  <a:schemeClr val="bg1"/>
                </a:solidFill>
              </a:rPr>
              <a:t>xor</a:t>
            </a:r>
            <a:r>
              <a:rPr lang="en-US" altLang="zh-CN" sz="2000" dirty="0">
                <a:solidFill>
                  <a:schemeClr val="bg1"/>
                </a:solidFill>
              </a:rPr>
              <a:t> </a:t>
            </a:r>
            <a:r>
              <a:rPr lang="en-US" altLang="zh-CN" sz="2000" dirty="0" err="1">
                <a:solidFill>
                  <a:schemeClr val="bg1"/>
                </a:solidFill>
              </a:rPr>
              <a:t>ecx,ecx</a:t>
            </a:r>
            <a:r>
              <a:rPr lang="en-US" altLang="zh-CN" sz="2000" dirty="0"/>
              <a:t>;</a:t>
            </a:r>
            <a:r>
              <a:rPr lang="zh-CN" altLang="en-US" sz="2000" dirty="0"/>
              <a:t>记录</a:t>
            </a:r>
            <a:r>
              <a:rPr lang="en-US" altLang="zh-CN" sz="2000" dirty="0"/>
              <a:t>output</a:t>
            </a:r>
            <a:r>
              <a:rPr lang="zh-CN" altLang="en-US" sz="2000" dirty="0"/>
              <a:t>的位置（相当于数组下标）    </a:t>
            </a:r>
            <a:endParaRPr lang="en-US" altLang="zh-CN" sz="2000" dirty="0"/>
          </a:p>
          <a:p>
            <a:r>
              <a:rPr lang="en-US" altLang="zh-CN" sz="2000" dirty="0" err="1">
                <a:solidFill>
                  <a:schemeClr val="bg1"/>
                </a:solidFill>
              </a:rPr>
              <a:t>xor</a:t>
            </a:r>
            <a:r>
              <a:rPr lang="en-US" altLang="zh-CN" sz="2000" dirty="0">
                <a:solidFill>
                  <a:schemeClr val="bg1"/>
                </a:solidFill>
              </a:rPr>
              <a:t> </a:t>
            </a:r>
            <a:r>
              <a:rPr lang="en-US" altLang="zh-CN" sz="2000" dirty="0" err="1">
                <a:solidFill>
                  <a:schemeClr val="bg1"/>
                </a:solidFill>
              </a:rPr>
              <a:t>esi,esi</a:t>
            </a:r>
            <a:r>
              <a:rPr lang="en-US" altLang="zh-CN" sz="2000" dirty="0">
                <a:solidFill>
                  <a:schemeClr val="bg1"/>
                </a:solidFill>
              </a:rPr>
              <a:t>;</a:t>
            </a:r>
            <a:r>
              <a:rPr lang="zh-CN" altLang="en-US" sz="2000" dirty="0"/>
              <a:t>记录外层循环次数    </a:t>
            </a:r>
            <a:endParaRPr lang="en-US" altLang="zh-CN" sz="2000" dirty="0"/>
          </a:p>
          <a:p>
            <a:r>
              <a:rPr lang="en-US" altLang="zh-CN" sz="2000" dirty="0" err="1">
                <a:solidFill>
                  <a:schemeClr val="bg1"/>
                </a:solidFill>
              </a:rPr>
              <a:t>xor</a:t>
            </a:r>
            <a:r>
              <a:rPr lang="en-US" altLang="zh-CN" sz="2000" dirty="0">
                <a:solidFill>
                  <a:schemeClr val="bg1"/>
                </a:solidFill>
              </a:rPr>
              <a:t> </a:t>
            </a:r>
            <a:r>
              <a:rPr lang="en-US" altLang="zh-CN" sz="2000" dirty="0" err="1">
                <a:solidFill>
                  <a:schemeClr val="bg1"/>
                </a:solidFill>
              </a:rPr>
              <a:t>edx,edx</a:t>
            </a:r>
            <a:r>
              <a:rPr lang="en-US" altLang="zh-CN" sz="2000" dirty="0"/>
              <a:t>;</a:t>
            </a:r>
            <a:r>
              <a:rPr lang="zh-CN" altLang="en-US" sz="2000" dirty="0"/>
              <a:t>作为余数    </a:t>
            </a:r>
            <a:endParaRPr lang="en-US" altLang="zh-CN" sz="2000" dirty="0"/>
          </a:p>
          <a:p>
            <a:r>
              <a:rPr lang="en-US" altLang="zh-CN" sz="2000" dirty="0">
                <a:solidFill>
                  <a:schemeClr val="bg1"/>
                </a:solidFill>
              </a:rPr>
              <a:t>mov ebx,10;</a:t>
            </a:r>
            <a:r>
              <a:rPr lang="zh-CN" altLang="en-US" sz="2000" dirty="0"/>
              <a:t>设置</a:t>
            </a:r>
            <a:r>
              <a:rPr lang="en-US" altLang="zh-CN" sz="2000" dirty="0"/>
              <a:t>10</a:t>
            </a:r>
            <a:r>
              <a:rPr lang="zh-CN" altLang="en-US" sz="2000" dirty="0"/>
              <a:t>为除数</a:t>
            </a:r>
            <a:r>
              <a:rPr lang="en-US" altLang="zh-CN" sz="2000" dirty="0"/>
              <a:t>;</a:t>
            </a:r>
          </a:p>
          <a:p>
            <a:endParaRPr lang="en-US" altLang="zh-CN" sz="2000" dirty="0"/>
          </a:p>
          <a:p>
            <a:r>
              <a:rPr lang="zh-CN" altLang="en-US" sz="2000" dirty="0"/>
              <a:t>外层循环</a:t>
            </a:r>
            <a:r>
              <a:rPr lang="en-US" altLang="zh-CN" sz="2000" dirty="0"/>
              <a:t>10</a:t>
            </a:r>
            <a:r>
              <a:rPr lang="zh-CN" altLang="en-US" sz="2000" dirty="0"/>
              <a:t>次，分别转换一个数字</a:t>
            </a:r>
            <a:r>
              <a:rPr lang="en-US" altLang="zh-CN" sz="2000" dirty="0"/>
              <a:t>;</a:t>
            </a:r>
            <a:r>
              <a:rPr lang="zh-CN" altLang="en-US" sz="2000" dirty="0"/>
              <a:t>里面两个循环，负责出栈和入栈</a:t>
            </a:r>
            <a:r>
              <a:rPr lang="en-US" altLang="zh-CN" sz="2000" dirty="0"/>
              <a:t>,</a:t>
            </a:r>
            <a:r>
              <a:rPr lang="zh-CN" altLang="en-US" sz="2000" dirty="0"/>
              <a:t>利用栈先进后出的性质</a:t>
            </a:r>
            <a:endParaRPr lang="en-US" altLang="zh-CN" sz="2000" dirty="0"/>
          </a:p>
          <a:p>
            <a:r>
              <a:rPr lang="en-US" altLang="zh-CN" sz="2000" dirty="0">
                <a:solidFill>
                  <a:schemeClr val="bg1"/>
                </a:solidFill>
              </a:rPr>
              <a:t>Big:    </a:t>
            </a:r>
          </a:p>
          <a:p>
            <a:r>
              <a:rPr lang="en-US" altLang="zh-CN" sz="2000" dirty="0">
                <a:solidFill>
                  <a:schemeClr val="bg1"/>
                </a:solidFill>
              </a:rPr>
              <a:t>mov </a:t>
            </a:r>
            <a:r>
              <a:rPr lang="en-US" altLang="zh-CN" sz="2000" dirty="0" err="1">
                <a:solidFill>
                  <a:schemeClr val="bg1"/>
                </a:solidFill>
              </a:rPr>
              <a:t>eax</a:t>
            </a:r>
            <a:r>
              <a:rPr lang="en-US" altLang="zh-CN" sz="2000" dirty="0">
                <a:solidFill>
                  <a:schemeClr val="bg1"/>
                </a:solidFill>
              </a:rPr>
              <a:t>, </a:t>
            </a:r>
            <a:r>
              <a:rPr lang="en-US" altLang="zh-CN" sz="2000" dirty="0" err="1">
                <a:solidFill>
                  <a:schemeClr val="bg1"/>
                </a:solidFill>
              </a:rPr>
              <a:t>dword</a:t>
            </a:r>
            <a:r>
              <a:rPr lang="en-US" altLang="zh-CN" sz="2000" dirty="0">
                <a:solidFill>
                  <a:schemeClr val="bg1"/>
                </a:solidFill>
              </a:rPr>
              <a:t> PTR[</a:t>
            </a:r>
            <a:r>
              <a:rPr lang="en-US" altLang="zh-CN" sz="2000" dirty="0" err="1">
                <a:solidFill>
                  <a:schemeClr val="bg1"/>
                </a:solidFill>
              </a:rPr>
              <a:t>buffer+esi</a:t>
            </a:r>
            <a:r>
              <a:rPr lang="en-US" altLang="zh-CN" sz="2000" dirty="0">
                <a:solidFill>
                  <a:schemeClr val="bg1"/>
                </a:solidFill>
              </a:rPr>
              <a:t>*4]</a:t>
            </a:r>
          </a:p>
          <a:p>
            <a:r>
              <a:rPr lang="en-US" altLang="zh-CN" sz="2000" dirty="0">
                <a:solidFill>
                  <a:schemeClr val="bg1"/>
                </a:solidFill>
              </a:rPr>
              <a:t>L1:    </a:t>
            </a:r>
          </a:p>
          <a:p>
            <a:r>
              <a:rPr lang="en-US" altLang="zh-CN" sz="2000" dirty="0" err="1">
                <a:solidFill>
                  <a:schemeClr val="bg1"/>
                </a:solidFill>
              </a:rPr>
              <a:t>xor</a:t>
            </a:r>
            <a:r>
              <a:rPr lang="en-US" altLang="zh-CN" sz="2000" dirty="0">
                <a:solidFill>
                  <a:schemeClr val="bg1"/>
                </a:solidFill>
              </a:rPr>
              <a:t> </a:t>
            </a:r>
            <a:r>
              <a:rPr lang="en-US" altLang="zh-CN" sz="2000" dirty="0" err="1">
                <a:solidFill>
                  <a:schemeClr val="bg1"/>
                </a:solidFill>
              </a:rPr>
              <a:t>edx,edx</a:t>
            </a:r>
            <a:r>
              <a:rPr lang="en-US" altLang="zh-CN" sz="2000" dirty="0">
                <a:solidFill>
                  <a:schemeClr val="bg1"/>
                </a:solidFill>
              </a:rPr>
              <a:t>;</a:t>
            </a:r>
            <a:r>
              <a:rPr lang="zh-CN" altLang="en-US" sz="2000" dirty="0"/>
              <a:t>将其清零    </a:t>
            </a:r>
            <a:endParaRPr lang="en-US" altLang="zh-CN" sz="2000" dirty="0"/>
          </a:p>
          <a:p>
            <a:r>
              <a:rPr lang="en-US" altLang="zh-CN" sz="2000" dirty="0">
                <a:solidFill>
                  <a:schemeClr val="bg1"/>
                </a:solidFill>
              </a:rPr>
              <a:t>div </a:t>
            </a:r>
            <a:r>
              <a:rPr lang="en-US" altLang="zh-CN" sz="2000" dirty="0" err="1">
                <a:solidFill>
                  <a:schemeClr val="bg1"/>
                </a:solidFill>
              </a:rPr>
              <a:t>ebx</a:t>
            </a:r>
            <a:r>
              <a:rPr lang="en-US" altLang="zh-CN" sz="2000" dirty="0">
                <a:solidFill>
                  <a:schemeClr val="bg1"/>
                </a:solidFill>
              </a:rPr>
              <a:t>   </a:t>
            </a:r>
          </a:p>
          <a:p>
            <a:r>
              <a:rPr lang="en-US" altLang="zh-CN" sz="2000" dirty="0" err="1">
                <a:solidFill>
                  <a:schemeClr val="bg1"/>
                </a:solidFill>
              </a:rPr>
              <a:t>inc</a:t>
            </a:r>
            <a:r>
              <a:rPr lang="en-US" altLang="zh-CN" sz="2000" dirty="0">
                <a:solidFill>
                  <a:schemeClr val="bg1"/>
                </a:solidFill>
              </a:rPr>
              <a:t> </a:t>
            </a:r>
            <a:r>
              <a:rPr lang="en-US" altLang="zh-CN" sz="2000" dirty="0" err="1">
                <a:solidFill>
                  <a:schemeClr val="bg1"/>
                </a:solidFill>
              </a:rPr>
              <a:t>edi</a:t>
            </a:r>
            <a:r>
              <a:rPr lang="en-US" altLang="zh-CN" sz="2000" dirty="0"/>
              <a:t>;</a:t>
            </a:r>
            <a:r>
              <a:rPr lang="zh-CN" altLang="en-US" sz="2000" dirty="0"/>
              <a:t>记录压栈次数   </a:t>
            </a:r>
            <a:endParaRPr lang="en-US" altLang="zh-CN" sz="2000" dirty="0"/>
          </a:p>
          <a:p>
            <a:r>
              <a:rPr lang="en-US" altLang="zh-CN" sz="2000" dirty="0">
                <a:solidFill>
                  <a:schemeClr val="bg1"/>
                </a:solidFill>
              </a:rPr>
              <a:t>add edx,'0'    </a:t>
            </a:r>
          </a:p>
          <a:p>
            <a:r>
              <a:rPr lang="en-US" altLang="zh-CN" sz="2000" dirty="0">
                <a:solidFill>
                  <a:schemeClr val="bg1"/>
                </a:solidFill>
              </a:rPr>
              <a:t>push </a:t>
            </a:r>
            <a:r>
              <a:rPr lang="en-US" altLang="zh-CN" sz="2000" dirty="0" err="1">
                <a:solidFill>
                  <a:schemeClr val="bg1"/>
                </a:solidFill>
              </a:rPr>
              <a:t>edx</a:t>
            </a:r>
            <a:r>
              <a:rPr lang="en-US" altLang="zh-CN" sz="2000" dirty="0"/>
              <a:t>;</a:t>
            </a:r>
            <a:r>
              <a:rPr lang="zh-CN" altLang="en-US" sz="2000" dirty="0"/>
              <a:t>将余数压入栈    </a:t>
            </a:r>
            <a:endParaRPr lang="en-US" altLang="zh-CN" sz="2000" dirty="0"/>
          </a:p>
          <a:p>
            <a:r>
              <a:rPr lang="en-US" altLang="zh-CN" sz="2000" dirty="0" err="1">
                <a:solidFill>
                  <a:schemeClr val="bg1"/>
                </a:solidFill>
              </a:rPr>
              <a:t>cmp</a:t>
            </a:r>
            <a:r>
              <a:rPr lang="en-US" altLang="zh-CN" sz="2000" dirty="0">
                <a:solidFill>
                  <a:schemeClr val="bg1"/>
                </a:solidFill>
              </a:rPr>
              <a:t> eax,0    </a:t>
            </a:r>
          </a:p>
          <a:p>
            <a:r>
              <a:rPr lang="en-US" altLang="zh-CN" sz="2000" dirty="0" err="1">
                <a:solidFill>
                  <a:schemeClr val="bg1"/>
                </a:solidFill>
              </a:rPr>
              <a:t>jne</a:t>
            </a:r>
            <a:r>
              <a:rPr lang="en-US" altLang="zh-CN" sz="2000" dirty="0">
                <a:solidFill>
                  <a:schemeClr val="bg1"/>
                </a:solidFill>
              </a:rPr>
              <a:t> L1</a:t>
            </a:r>
            <a:r>
              <a:rPr lang="en-US" altLang="zh-CN" sz="2000" dirty="0"/>
              <a:t>;</a:t>
            </a:r>
            <a:r>
              <a:rPr lang="zh-CN" altLang="en-US" sz="2000" dirty="0"/>
              <a:t>当商为</a:t>
            </a:r>
            <a:r>
              <a:rPr lang="en-US" altLang="zh-CN" sz="2000" dirty="0"/>
              <a:t>0</a:t>
            </a:r>
            <a:r>
              <a:rPr lang="zh-CN" altLang="en-US" sz="2000" dirty="0"/>
              <a:t>，则结束</a:t>
            </a:r>
            <a:endParaRPr lang="en-US" altLang="zh-CN" sz="2000" dirty="0"/>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L2:    </a:t>
            </a:r>
          </a:p>
          <a:p>
            <a:r>
              <a:rPr lang="en-US" altLang="zh-CN" sz="2000" dirty="0">
                <a:solidFill>
                  <a:schemeClr val="bg1"/>
                </a:solidFill>
              </a:rPr>
              <a:t>dec </a:t>
            </a:r>
            <a:r>
              <a:rPr lang="en-US" altLang="zh-CN" sz="2000" dirty="0" err="1">
                <a:solidFill>
                  <a:schemeClr val="bg1"/>
                </a:solidFill>
              </a:rPr>
              <a:t>edi</a:t>
            </a:r>
            <a:r>
              <a:rPr lang="en-US" altLang="zh-CN" sz="2000" dirty="0">
                <a:solidFill>
                  <a:schemeClr val="bg1"/>
                </a:solidFill>
              </a:rPr>
              <a:t>    </a:t>
            </a:r>
          </a:p>
          <a:p>
            <a:r>
              <a:rPr lang="en-US" altLang="zh-CN" sz="2000" dirty="0">
                <a:solidFill>
                  <a:schemeClr val="bg1"/>
                </a:solidFill>
              </a:rPr>
              <a:t>pop </a:t>
            </a:r>
            <a:r>
              <a:rPr lang="en-US" altLang="zh-CN" sz="2000" dirty="0" err="1">
                <a:solidFill>
                  <a:schemeClr val="bg1"/>
                </a:solidFill>
              </a:rPr>
              <a:t>eax</a:t>
            </a:r>
            <a:r>
              <a:rPr lang="en-US" altLang="zh-CN" sz="2000" dirty="0"/>
              <a:t>;</a:t>
            </a:r>
            <a:r>
              <a:rPr lang="zh-CN" altLang="en-US" sz="2000" dirty="0"/>
              <a:t>出栈   </a:t>
            </a:r>
            <a:endParaRPr lang="en-US" altLang="zh-CN" sz="2000" dirty="0"/>
          </a:p>
          <a:p>
            <a:r>
              <a:rPr lang="en-US" altLang="zh-CN" sz="2000" dirty="0">
                <a:solidFill>
                  <a:schemeClr val="bg1"/>
                </a:solidFill>
              </a:rPr>
              <a:t>mov byte PTR[</a:t>
            </a:r>
            <a:r>
              <a:rPr lang="en-US" altLang="zh-CN" sz="2000" dirty="0" err="1">
                <a:solidFill>
                  <a:schemeClr val="bg1"/>
                </a:solidFill>
              </a:rPr>
              <a:t>output+ecx</a:t>
            </a:r>
            <a:r>
              <a:rPr lang="en-US" altLang="zh-CN" sz="2000" dirty="0">
                <a:solidFill>
                  <a:schemeClr val="bg1"/>
                </a:solidFill>
              </a:rPr>
              <a:t>],al    </a:t>
            </a:r>
          </a:p>
          <a:p>
            <a:r>
              <a:rPr lang="en-US" altLang="zh-CN" sz="2000" dirty="0" err="1">
                <a:solidFill>
                  <a:schemeClr val="bg1"/>
                </a:solidFill>
              </a:rPr>
              <a:t>inc</a:t>
            </a:r>
            <a:r>
              <a:rPr lang="en-US" altLang="zh-CN" sz="2000" dirty="0">
                <a:solidFill>
                  <a:schemeClr val="bg1"/>
                </a:solidFill>
              </a:rPr>
              <a:t> </a:t>
            </a:r>
            <a:r>
              <a:rPr lang="en-US" altLang="zh-CN" sz="2000" dirty="0" err="1">
                <a:solidFill>
                  <a:schemeClr val="bg1"/>
                </a:solidFill>
              </a:rPr>
              <a:t>ecx</a:t>
            </a:r>
            <a:r>
              <a:rPr lang="en-US" altLang="zh-CN" sz="2000" dirty="0">
                <a:solidFill>
                  <a:schemeClr val="bg1"/>
                </a:solidFill>
              </a:rPr>
              <a:t>    </a:t>
            </a:r>
          </a:p>
          <a:p>
            <a:r>
              <a:rPr lang="en-US" altLang="zh-CN" sz="2000" dirty="0" err="1">
                <a:solidFill>
                  <a:schemeClr val="bg1"/>
                </a:solidFill>
              </a:rPr>
              <a:t>cmp</a:t>
            </a:r>
            <a:r>
              <a:rPr lang="en-US" altLang="zh-CN" sz="2000" dirty="0">
                <a:solidFill>
                  <a:schemeClr val="bg1"/>
                </a:solidFill>
              </a:rPr>
              <a:t> edi,0</a:t>
            </a:r>
            <a:r>
              <a:rPr lang="en-US" altLang="zh-CN" sz="2000" dirty="0"/>
              <a:t>;</a:t>
            </a:r>
            <a:r>
              <a:rPr lang="zh-CN" altLang="en-US" sz="2000" dirty="0"/>
              <a:t>当</a:t>
            </a:r>
            <a:r>
              <a:rPr lang="en-US" altLang="zh-CN" sz="2000" dirty="0" err="1"/>
              <a:t>edi</a:t>
            </a:r>
            <a:r>
              <a:rPr lang="zh-CN" altLang="en-US" sz="2000" dirty="0"/>
              <a:t>为</a:t>
            </a:r>
            <a:r>
              <a:rPr lang="en-US" altLang="zh-CN" sz="2000" dirty="0"/>
              <a:t>0</a:t>
            </a:r>
            <a:r>
              <a:rPr lang="zh-CN" altLang="en-US" sz="2000" dirty="0"/>
              <a:t>，说明出栈结束   </a:t>
            </a:r>
            <a:endParaRPr lang="en-US" altLang="zh-CN" sz="2000" dirty="0"/>
          </a:p>
          <a:p>
            <a:r>
              <a:rPr lang="en-US" altLang="zh-CN" sz="2000" dirty="0" err="1">
                <a:solidFill>
                  <a:schemeClr val="bg1"/>
                </a:solidFill>
              </a:rPr>
              <a:t>jne</a:t>
            </a:r>
            <a:r>
              <a:rPr lang="en-US" altLang="zh-CN" sz="2000" dirty="0">
                <a:solidFill>
                  <a:schemeClr val="bg1"/>
                </a:solidFill>
              </a:rPr>
              <a:t> L2    </a:t>
            </a:r>
          </a:p>
          <a:p>
            <a:endParaRPr lang="en-US" altLang="zh-CN" sz="2000" dirty="0">
              <a:solidFill>
                <a:schemeClr val="bg1"/>
              </a:solidFill>
            </a:endParaRPr>
          </a:p>
          <a:p>
            <a:r>
              <a:rPr lang="en-US" altLang="zh-CN" sz="2000" dirty="0">
                <a:solidFill>
                  <a:schemeClr val="bg1"/>
                </a:solidFill>
              </a:rPr>
              <a:t>mov byte PTR[</a:t>
            </a:r>
            <a:r>
              <a:rPr lang="en-US" altLang="zh-CN" sz="2000" dirty="0" err="1">
                <a:solidFill>
                  <a:schemeClr val="bg1"/>
                </a:solidFill>
              </a:rPr>
              <a:t>output+ecx</a:t>
            </a:r>
            <a:r>
              <a:rPr lang="en-US" altLang="zh-CN" sz="2000" dirty="0">
                <a:solidFill>
                  <a:schemeClr val="bg1"/>
                </a:solidFill>
              </a:rPr>
              <a:t>], ' '</a:t>
            </a:r>
            <a:r>
              <a:rPr lang="en-US" altLang="zh-CN" sz="2000" dirty="0"/>
              <a:t>;</a:t>
            </a:r>
            <a:r>
              <a:rPr lang="zh-CN" altLang="en-US" sz="2000" dirty="0"/>
              <a:t>给每个字符添加空格   </a:t>
            </a:r>
            <a:endParaRPr lang="en-US" altLang="zh-CN" sz="2000" dirty="0"/>
          </a:p>
          <a:p>
            <a:r>
              <a:rPr lang="en-US" altLang="zh-CN" sz="2000" dirty="0" err="1">
                <a:solidFill>
                  <a:schemeClr val="bg1"/>
                </a:solidFill>
              </a:rPr>
              <a:t>inc</a:t>
            </a:r>
            <a:r>
              <a:rPr lang="en-US" altLang="zh-CN" sz="2000" dirty="0">
                <a:solidFill>
                  <a:schemeClr val="bg1"/>
                </a:solidFill>
              </a:rPr>
              <a:t> </a:t>
            </a:r>
            <a:r>
              <a:rPr lang="en-US" altLang="zh-CN" sz="2000" dirty="0" err="1">
                <a:solidFill>
                  <a:schemeClr val="bg1"/>
                </a:solidFill>
              </a:rPr>
              <a:t>ecx</a:t>
            </a:r>
            <a:r>
              <a:rPr lang="en-US" altLang="zh-CN" sz="2000" dirty="0">
                <a:solidFill>
                  <a:schemeClr val="bg1"/>
                </a:solidFill>
              </a:rPr>
              <a:t> </a:t>
            </a:r>
          </a:p>
          <a:p>
            <a:r>
              <a:rPr lang="en-US" altLang="zh-CN" sz="2000" dirty="0" err="1">
                <a:solidFill>
                  <a:schemeClr val="bg1"/>
                </a:solidFill>
              </a:rPr>
              <a:t>xor</a:t>
            </a:r>
            <a:r>
              <a:rPr lang="en-US" altLang="zh-CN" sz="2000" dirty="0">
                <a:solidFill>
                  <a:schemeClr val="bg1"/>
                </a:solidFill>
              </a:rPr>
              <a:t> </a:t>
            </a:r>
            <a:r>
              <a:rPr lang="en-US" altLang="zh-CN" sz="2000" dirty="0" err="1">
                <a:solidFill>
                  <a:schemeClr val="bg1"/>
                </a:solidFill>
              </a:rPr>
              <a:t>edi,edi</a:t>
            </a:r>
            <a:r>
              <a:rPr lang="en-US" altLang="zh-CN" sz="2000" dirty="0"/>
              <a:t>;</a:t>
            </a:r>
            <a:r>
              <a:rPr lang="zh-CN" altLang="en-US" sz="2000" dirty="0"/>
              <a:t>清零保证下次循环正常    </a:t>
            </a:r>
            <a:endParaRPr lang="en-US" altLang="zh-CN" sz="2000" dirty="0"/>
          </a:p>
          <a:p>
            <a:r>
              <a:rPr lang="en-US" altLang="zh-CN" sz="2000" dirty="0" err="1">
                <a:solidFill>
                  <a:schemeClr val="bg1"/>
                </a:solidFill>
              </a:rPr>
              <a:t>inc</a:t>
            </a:r>
            <a:r>
              <a:rPr lang="en-US" altLang="zh-CN" sz="2000" dirty="0">
                <a:solidFill>
                  <a:schemeClr val="bg1"/>
                </a:solidFill>
              </a:rPr>
              <a:t> </a:t>
            </a:r>
            <a:r>
              <a:rPr lang="en-US" altLang="zh-CN" sz="2000" dirty="0" err="1">
                <a:solidFill>
                  <a:schemeClr val="bg1"/>
                </a:solidFill>
              </a:rPr>
              <a:t>esi</a:t>
            </a:r>
            <a:r>
              <a:rPr lang="en-US" altLang="zh-CN" sz="2000" dirty="0">
                <a:solidFill>
                  <a:schemeClr val="bg1"/>
                </a:solidFill>
              </a:rPr>
              <a:t>    </a:t>
            </a:r>
          </a:p>
          <a:p>
            <a:r>
              <a:rPr lang="en-US" altLang="zh-CN" sz="2000" dirty="0" err="1">
                <a:solidFill>
                  <a:schemeClr val="bg1"/>
                </a:solidFill>
              </a:rPr>
              <a:t>cmp</a:t>
            </a:r>
            <a:r>
              <a:rPr lang="en-US" altLang="zh-CN" sz="2000" dirty="0">
                <a:solidFill>
                  <a:schemeClr val="bg1"/>
                </a:solidFill>
              </a:rPr>
              <a:t> esi,10</a:t>
            </a:r>
            <a:r>
              <a:rPr lang="en-US" altLang="zh-CN" sz="2000" dirty="0"/>
              <a:t>;</a:t>
            </a:r>
            <a:r>
              <a:rPr lang="zh-CN" altLang="en-US" sz="2000" dirty="0"/>
              <a:t>判断有没有到</a:t>
            </a:r>
            <a:r>
              <a:rPr lang="en-US" altLang="zh-CN" sz="2000" dirty="0"/>
              <a:t>10</a:t>
            </a:r>
            <a:r>
              <a:rPr lang="zh-CN" altLang="en-US" sz="2000" dirty="0"/>
              <a:t>个数   </a:t>
            </a:r>
            <a:endParaRPr lang="en-US" altLang="zh-CN" sz="2000" dirty="0"/>
          </a:p>
          <a:p>
            <a:r>
              <a:rPr lang="en-US" altLang="zh-CN" sz="2000" dirty="0" err="1">
                <a:solidFill>
                  <a:schemeClr val="bg1"/>
                </a:solidFill>
              </a:rPr>
              <a:t>jne</a:t>
            </a:r>
            <a:r>
              <a:rPr lang="en-US" altLang="zh-CN" sz="2000" dirty="0">
                <a:solidFill>
                  <a:schemeClr val="bg1"/>
                </a:solidFill>
              </a:rPr>
              <a:t> Big   </a:t>
            </a:r>
          </a:p>
          <a:p>
            <a:endParaRPr lang="en-US" altLang="zh-CN" sz="2000" dirty="0">
              <a:solidFill>
                <a:schemeClr val="bg1"/>
              </a:solidFill>
            </a:endParaRPr>
          </a:p>
          <a:p>
            <a:r>
              <a:rPr lang="en-US" altLang="zh-CN" sz="2000" dirty="0">
                <a:solidFill>
                  <a:schemeClr val="bg1"/>
                </a:solidFill>
              </a:rPr>
              <a:t>ret</a:t>
            </a:r>
          </a:p>
          <a:p>
            <a:r>
              <a:rPr lang="en-US" altLang="zh-CN" sz="2000" dirty="0">
                <a:solidFill>
                  <a:schemeClr val="bg1"/>
                </a:solidFill>
              </a:rPr>
              <a:t>trans2 ENDP</a:t>
            </a:r>
          </a:p>
        </p:txBody>
      </p:sp>
      <p:pic>
        <p:nvPicPr>
          <p:cNvPr id="6" name="图片 5">
            <a:extLst>
              <a:ext uri="{FF2B5EF4-FFF2-40B4-BE49-F238E27FC236}">
                <a16:creationId xmlns:a16="http://schemas.microsoft.com/office/drawing/2014/main" id="{21605134-1FC9-5AC8-7FAF-F1E00160C2A3}"/>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spTree>
    <p:extLst>
      <p:ext uri="{BB962C8B-B14F-4D97-AF65-F5344CB8AC3E}">
        <p14:creationId xmlns:p14="http://schemas.microsoft.com/office/powerpoint/2010/main" val="658269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紫色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TotalTime>
  <Words>1482</Words>
  <Application>Microsoft Office PowerPoint</Application>
  <PresentationFormat>宽屏</PresentationFormat>
  <Paragraphs>223</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黑体</vt:lpstr>
      <vt:lpstr>华文隶书</vt:lpstr>
      <vt:lpstr>宋体</vt:lpstr>
      <vt:lpstr>字魂105号-简雅黑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紫色答辩</dc:title>
  <dc:creator>Anzichen</dc:creator>
  <cp:lastModifiedBy>hao hu</cp:lastModifiedBy>
  <cp:revision>18</cp:revision>
  <dcterms:created xsi:type="dcterms:W3CDTF">2019-03-09T02:18:11Z</dcterms:created>
  <dcterms:modified xsi:type="dcterms:W3CDTF">2023-11-17T03:12:07Z</dcterms:modified>
</cp:coreProperties>
</file>