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262" r:id="rId4"/>
    <p:sldId id="324" r:id="rId5"/>
    <p:sldId id="317" r:id="rId6"/>
    <p:sldId id="318" r:id="rId7"/>
    <p:sldId id="319" r:id="rId8"/>
    <p:sldId id="321" r:id="rId9"/>
    <p:sldId id="322" r:id="rId10"/>
    <p:sldId id="334" r:id="rId11"/>
    <p:sldId id="339" r:id="rId12"/>
    <p:sldId id="340" r:id="rId13"/>
    <p:sldId id="341" r:id="rId14"/>
    <p:sldId id="342" r:id="rId15"/>
    <p:sldId id="344" r:id="rId16"/>
    <p:sldId id="343" r:id="rId17"/>
    <p:sldId id="345" r:id="rId18"/>
    <p:sldId id="325" r:id="rId19"/>
    <p:sldId id="314" r:id="rId20"/>
    <p:sldId id="323" r:id="rId21"/>
    <p:sldId id="295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242"/>
    <a:srgbClr val="20B3A1"/>
    <a:srgbClr val="1C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6170" autoAdjust="0"/>
  </p:normalViewPr>
  <p:slideViewPr>
    <p:cSldViewPr snapToGrid="0" showGuides="1">
      <p:cViewPr varScale="1">
        <p:scale>
          <a:sx n="105" d="100"/>
          <a:sy n="105" d="100"/>
        </p:scale>
        <p:origin x="68" y="372"/>
      </p:cViewPr>
      <p:guideLst>
        <p:guide orient="horz" pos="114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即添加数据集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少批量梯度下降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Optim.Adam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Torch_py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46905" y="2237631"/>
            <a:ext cx="445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口罩佩戴检测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21959" y="4180236"/>
            <a:ext cx="27726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张铭徐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278107" y="3836950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00344" y="3138739"/>
            <a:ext cx="30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Mask Wearing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Recognition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0760" y="1304925"/>
            <a:ext cx="104362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可选调节方案：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1. </a:t>
            </a:r>
            <a:r>
              <a:rPr lang="zh-CN" altLang="en-US" sz="2000" dirty="0"/>
              <a:t>对网络结构进行调整，自行设计网络结构</a:t>
            </a:r>
            <a:r>
              <a:rPr lang="en-US" altLang="zh-CN" sz="2000" dirty="0"/>
              <a:t>(</a:t>
            </a:r>
            <a:r>
              <a:rPr lang="zh-CN" altLang="en-US" sz="2000" dirty="0"/>
              <a:t>更改</a:t>
            </a:r>
            <a:r>
              <a:rPr lang="en-US" altLang="zh-CN" sz="2000" dirty="0"/>
              <a:t>MobileNetv1.py</a:t>
            </a:r>
            <a:r>
              <a:rPr lang="zh-CN" altLang="en-US" sz="2000" dirty="0"/>
              <a:t>中给出的MobileNetV1类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 </a:t>
            </a:r>
            <a:r>
              <a:rPr lang="zh-CN" altLang="en-US" sz="2000" dirty="0"/>
              <a:t>在给定的</a:t>
            </a:r>
            <a:r>
              <a:rPr lang="en-US" altLang="zh-CN" sz="2000" dirty="0"/>
              <a:t>MobileNetv1</a:t>
            </a:r>
            <a:r>
              <a:rPr lang="zh-CN" altLang="en-US" sz="2000" dirty="0"/>
              <a:t>类不变的前提下进行训练。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a. </a:t>
            </a:r>
            <a:r>
              <a:rPr lang="zh-CN" altLang="en-US" sz="2000" dirty="0"/>
              <a:t>训练前，从数据角度，考虑数据增强？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b. </a:t>
            </a:r>
            <a:r>
              <a:rPr lang="zh-CN" altLang="en-US" sz="2000" dirty="0"/>
              <a:t>训练中，从轮数角度考虑，加大轮数？制定良好的策略以减少过拟合</a:t>
            </a:r>
            <a:r>
              <a:rPr lang="en-US" altLang="zh-CN" sz="2000" dirty="0"/>
              <a:t>/</a:t>
            </a:r>
            <a:r>
              <a:rPr lang="zh-CN" altLang="en-US" sz="2000" dirty="0"/>
              <a:t>欠拟合的情况？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c. </a:t>
            </a:r>
            <a:r>
              <a:rPr lang="zh-CN" altLang="en-US" sz="2000" dirty="0">
                <a:highlight>
                  <a:srgbClr val="FFFF00"/>
                </a:highlight>
              </a:rPr>
              <a:t>仔细调参，调整包括但不限于</a:t>
            </a:r>
            <a:r>
              <a:rPr lang="en-US" altLang="zh-CN" sz="2000" dirty="0">
                <a:highlight>
                  <a:srgbClr val="FFFF00"/>
                </a:highlight>
              </a:rPr>
              <a:t>Batch size</a:t>
            </a:r>
            <a:r>
              <a:rPr lang="zh-CN" altLang="en-US" sz="2000" dirty="0">
                <a:highlight>
                  <a:srgbClr val="FFFF00"/>
                </a:highlight>
              </a:rPr>
              <a:t>，</a:t>
            </a:r>
            <a:r>
              <a:rPr lang="en-US" altLang="zh-CN" sz="2000" dirty="0">
                <a:highlight>
                  <a:srgbClr val="FFFF00"/>
                </a:highlight>
              </a:rPr>
              <a:t>optimizer</a:t>
            </a:r>
            <a:r>
              <a:rPr lang="zh-CN" altLang="en-US" sz="2000" dirty="0">
                <a:highlight>
                  <a:srgbClr val="FFFF00"/>
                </a:highlight>
              </a:rPr>
              <a:t>，</a:t>
            </a:r>
            <a:r>
              <a:rPr lang="en-US" altLang="zh-CN" sz="2000" dirty="0">
                <a:highlight>
                  <a:srgbClr val="FFFF00"/>
                </a:highlight>
              </a:rPr>
              <a:t>epoch</a:t>
            </a:r>
            <a:r>
              <a:rPr lang="zh-CN" altLang="en-US" sz="2000" dirty="0">
                <a:highlight>
                  <a:srgbClr val="FFFF00"/>
                </a:highlight>
              </a:rPr>
              <a:t>，</a:t>
            </a:r>
            <a:r>
              <a:rPr lang="en-US" altLang="zh-CN" sz="2000" dirty="0">
                <a:highlight>
                  <a:srgbClr val="FFFF00"/>
                </a:highlight>
              </a:rPr>
              <a:t>loss function</a:t>
            </a:r>
            <a:r>
              <a:rPr lang="zh-CN" altLang="en-US" sz="2000" dirty="0">
                <a:highlight>
                  <a:srgbClr val="FFFF00"/>
                </a:highlight>
              </a:rPr>
              <a:t>，</a:t>
            </a:r>
            <a:r>
              <a:rPr lang="en-US" altLang="zh-CN" sz="2000" dirty="0" err="1">
                <a:highlight>
                  <a:srgbClr val="FFFF00"/>
                </a:highlight>
              </a:rPr>
              <a:t>learning_rate</a:t>
            </a:r>
            <a:r>
              <a:rPr lang="zh-CN" altLang="en-US" sz="2000" dirty="0">
                <a:highlight>
                  <a:srgbClr val="FFFF00"/>
                </a:highlight>
              </a:rPr>
              <a:t>等</a:t>
            </a:r>
            <a:endParaRPr lang="zh-CN" altLang="en-US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3. </a:t>
            </a:r>
            <a:r>
              <a:rPr lang="zh-CN" altLang="en-US" sz="2000" dirty="0"/>
              <a:t>本次实验效果不仅与</a:t>
            </a:r>
            <a:r>
              <a:rPr lang="en-US" altLang="zh-CN" sz="2000" dirty="0" err="1"/>
              <a:t>MobileNet</a:t>
            </a:r>
            <a:r>
              <a:rPr lang="zh-CN" altLang="en-US" sz="2000" dirty="0"/>
              <a:t>本身有关，与</a:t>
            </a:r>
            <a:r>
              <a:rPr lang="en-US" altLang="zh-CN" sz="2000" dirty="0"/>
              <a:t>MTCNN</a:t>
            </a:r>
            <a:r>
              <a:rPr lang="zh-CN" altLang="en-US" sz="2000" dirty="0"/>
              <a:t>的参数仍有关系，可参考</a:t>
            </a:r>
            <a:r>
              <a:rPr lang="en-US" altLang="zh-CN" sz="2000" dirty="0"/>
              <a:t>MTCNN</a:t>
            </a:r>
            <a:r>
              <a:rPr lang="zh-CN" altLang="en-US" sz="2000" dirty="0"/>
              <a:t>的文章</a:t>
            </a:r>
            <a:r>
              <a:rPr lang="en-US" altLang="zh-CN" sz="2000" dirty="0"/>
              <a:t>	</a:t>
            </a:r>
            <a:r>
              <a:rPr lang="zh-CN" altLang="en-US" sz="2000" dirty="0"/>
              <a:t>https://arxiv.org/abs/1604.02878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304925"/>
            <a:ext cx="104362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Batch Size</a:t>
            </a:r>
            <a:r>
              <a:rPr lang="zh-CN" altLang="en-US" sz="2000" dirty="0"/>
              <a:t>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在模型训练的时候，使用</a:t>
            </a:r>
            <a:r>
              <a:rPr lang="zh-CN" altLang="en-US" sz="2000" dirty="0">
                <a:highlight>
                  <a:srgbClr val="FFFF00"/>
                </a:highlight>
              </a:rPr>
              <a:t>梯度下降</a:t>
            </a:r>
            <a:r>
              <a:rPr lang="zh-CN" altLang="en-US" sz="2000" dirty="0"/>
              <a:t>的方法</a:t>
            </a:r>
            <a:r>
              <a:rPr lang="zh-CN" altLang="en-US" sz="2000" dirty="0">
                <a:highlight>
                  <a:srgbClr val="FFFF00"/>
                </a:highlight>
              </a:rPr>
              <a:t>更新参数</a:t>
            </a:r>
            <a:r>
              <a:rPr lang="zh-CN" altLang="en-US" sz="2000" dirty="0"/>
              <a:t>，梯度是如何计算</a:t>
            </a:r>
            <a:r>
              <a:rPr lang="en-US" altLang="zh-CN" sz="2000" dirty="0"/>
              <a:t>(</a:t>
            </a:r>
            <a:r>
              <a:rPr lang="zh-CN" altLang="en-US" sz="2000" dirty="0"/>
              <a:t>优化器</a:t>
            </a:r>
            <a:r>
              <a:rPr lang="en-US" altLang="zh-CN" sz="2000" dirty="0"/>
              <a:t>)</a:t>
            </a:r>
            <a:r>
              <a:rPr lang="zh-CN" altLang="en-US" sz="2000" dirty="0"/>
              <a:t>的？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随机梯度下降？每次使用一个训练样本来计算梯度和更新参数。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优点：计算需求少，随机性大，可跳出局部最优解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缺点：不稳定，会出现震荡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highlight>
                  <a:srgbClr val="FFFF00"/>
                </a:highlight>
              </a:rPr>
              <a:t>批量梯度下降？每次使用整个训练集来计算梯度和更新参数。</a:t>
            </a:r>
            <a:r>
              <a:rPr lang="en-US" altLang="zh-CN" sz="2000" dirty="0">
                <a:highlight>
                  <a:srgbClr val="FFFF00"/>
                </a:highlight>
              </a:rPr>
              <a:t>(Best But not use)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highlight>
                  <a:srgbClr val="FFFF00"/>
                </a:highlight>
              </a:rPr>
              <a:t>优点：收敛特别稳定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highlight>
                  <a:srgbClr val="FFFF00"/>
                </a:highlight>
              </a:rPr>
              <a:t>缺点：计算量巨大，数据集很大时无法放置在内存</a:t>
            </a:r>
            <a:r>
              <a:rPr lang="en-US" altLang="zh-CN" sz="2000" dirty="0">
                <a:highlight>
                  <a:srgbClr val="FFFF00"/>
                </a:highlight>
              </a:rPr>
              <a:t>/</a:t>
            </a:r>
            <a:r>
              <a:rPr lang="zh-CN" altLang="en-US" sz="2000" dirty="0">
                <a:highlight>
                  <a:srgbClr val="FFFF00"/>
                </a:highlight>
              </a:rPr>
              <a:t>显存中。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D64242"/>
                </a:solidFill>
                <a:highlight>
                  <a:srgbClr val="20B3A1"/>
                </a:highlight>
              </a:rPr>
              <a:t>少批量梯度下降</a:t>
            </a:r>
            <a:r>
              <a:rPr lang="zh-CN" altLang="en-US" sz="2000" dirty="0"/>
              <a:t>？每次使用一个小批量的训练样本来计算梯度和更新参数。</a:t>
            </a:r>
            <a:r>
              <a:rPr lang="en-US" altLang="zh-CN" sz="2000" dirty="0"/>
              <a:t>(Batch size)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优点：综合了批量梯度下降和随机梯度下降的优点，既提高了计算速度，又减小了收敛过程的波动。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highlight>
                  <a:srgbClr val="FFFF00"/>
                </a:highlight>
              </a:rPr>
              <a:t>缺点：调参困难，对参数及其敏感。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035" y="399415"/>
            <a:ext cx="6489700" cy="132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304925"/>
            <a:ext cx="104362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Optimizer</a:t>
            </a:r>
            <a:r>
              <a:rPr lang="zh-CN" altLang="en-US" sz="2000" dirty="0"/>
              <a:t>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在模型训练的时候，使用</a:t>
            </a:r>
            <a:r>
              <a:rPr lang="zh-CN" altLang="en-US" sz="2000" dirty="0">
                <a:highlight>
                  <a:srgbClr val="FFFF00"/>
                </a:highlight>
              </a:rPr>
              <a:t>梯度下降</a:t>
            </a:r>
            <a:r>
              <a:rPr lang="zh-CN" altLang="en-US" sz="2000" dirty="0"/>
              <a:t>的方法</a:t>
            </a:r>
            <a:r>
              <a:rPr lang="zh-CN" altLang="en-US" sz="2000" dirty="0">
                <a:highlight>
                  <a:srgbClr val="FFFF00"/>
                </a:highlight>
              </a:rPr>
              <a:t>更新参数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Optimizer</a:t>
            </a:r>
            <a:r>
              <a:rPr sz="2000" dirty="0" err="1"/>
              <a:t>根据损失函数计算每个参数的梯度</a:t>
            </a:r>
            <a:r>
              <a:rPr sz="2000" dirty="0"/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highlight>
                  <a:srgbClr val="FFFF00"/>
                </a:highlight>
              </a:rPr>
              <a:t>optim.SGD</a:t>
            </a:r>
            <a:r>
              <a:rPr lang="zh-CN" altLang="en-US" sz="2000" dirty="0"/>
              <a:t>：使用随机梯度下降，用单个样及计算梯度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D64242"/>
                </a:solidFill>
                <a:highlight>
                  <a:srgbClr val="20B3A1"/>
                </a:highlight>
              </a:rPr>
              <a:t>optim.Adam</a:t>
            </a:r>
            <a:r>
              <a:rPr lang="zh-CN" altLang="en-US" sz="2000" dirty="0"/>
              <a:t>：适用于大多数情况，具有自适应学习率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highlight>
                  <a:srgbClr val="FFFF00"/>
                </a:highlight>
              </a:rPr>
              <a:t>optim.RMSprop</a:t>
            </a:r>
            <a:r>
              <a:rPr lang="zh-CN" altLang="en-US" sz="2000" dirty="0"/>
              <a:t>：能够对梯度进行缩放来控制学习率。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highlight>
                  <a:srgbClr val="FFFF00"/>
                </a:highlight>
              </a:rPr>
              <a:t>optim</a:t>
            </a:r>
            <a:r>
              <a:rPr lang="en-US" altLang="zh-CN" sz="2000" dirty="0">
                <a:highlight>
                  <a:srgbClr val="FFFF00"/>
                </a:highlight>
              </a:rPr>
              <a:t>.</a:t>
            </a:r>
            <a:r>
              <a:rPr lang="zh-CN" altLang="en-US" sz="2000" dirty="0">
                <a:highlight>
                  <a:srgbClr val="FFFF00"/>
                </a:highlight>
              </a:rPr>
              <a:t>AdamW</a:t>
            </a:r>
            <a:r>
              <a:rPr lang="zh-CN" altLang="en-US" sz="2000" dirty="0"/>
              <a:t>：适用于训练Transformer等大型模型，引入了正确的权重衰减。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445" y="331470"/>
            <a:ext cx="8071485" cy="43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304925"/>
            <a:ext cx="104362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Epoch</a:t>
            </a:r>
            <a:r>
              <a:rPr lang="zh-CN" altLang="en-US" sz="2000"/>
              <a:t>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模型训练的轮数，每一轮我们都会遍历数据集中所有的数据项进行训练。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单轮训练为什么不行？训练完后面的数据，可能修改了前面数据适用的参数。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多轮训练好处：所有训练数据之间彼此</a:t>
            </a:r>
            <a:r>
              <a:rPr lang="en-US" altLang="zh-CN" sz="2000"/>
              <a:t>trade off</a:t>
            </a:r>
            <a:r>
              <a:rPr lang="zh-CN" altLang="en-US" sz="2000"/>
              <a:t>，使得彼此的性能都比较好，损失最小化。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每个epoch后可以评估模型的性能（例如在验证集上的表现），以决定是否继续训练、调整超参数或者进行早停（Early Stopping）。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highlight>
                  <a:srgbClr val="FFFF00"/>
                </a:highlight>
              </a:rPr>
              <a:t>Epoch</a:t>
            </a:r>
            <a:r>
              <a:rPr lang="zh-CN" altLang="en-US" sz="2000">
                <a:highlight>
                  <a:srgbClr val="FFFF00"/>
                </a:highlight>
              </a:rPr>
              <a:t>越大越好？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highlight>
                  <a:srgbClr val="FFFF00"/>
                </a:highlight>
              </a:rPr>
              <a:t>Epoch</a:t>
            </a:r>
            <a:r>
              <a:rPr lang="zh-CN" altLang="en-US" sz="2000">
                <a:highlight>
                  <a:srgbClr val="FFFF00"/>
                </a:highlight>
              </a:rPr>
              <a:t>越小越好？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highlight>
                <a:srgbClr val="FFFF00"/>
              </a:highligh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095" y="300990"/>
            <a:ext cx="5309870" cy="62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304925"/>
            <a:ext cx="104362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Loss Function</a:t>
            </a:r>
            <a:r>
              <a:rPr lang="zh-CN" altLang="en-US" sz="2000"/>
              <a:t>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目标函数，损失函数设计出来是为了计算梯度</a:t>
            </a:r>
            <a:r>
              <a:rPr lang="en-US" altLang="zh-CN" sz="2000"/>
              <a:t>(</a:t>
            </a:r>
            <a:r>
              <a:rPr lang="zh-CN" altLang="en-US" sz="2000"/>
              <a:t>优化参数</a:t>
            </a:r>
            <a:r>
              <a:rPr lang="en-US" altLang="zh-CN" sz="2000"/>
              <a:t>)</a:t>
            </a:r>
            <a:r>
              <a:rPr lang="zh-CN" altLang="en-US" sz="2000"/>
              <a:t>，通过最大</a:t>
            </a:r>
            <a:r>
              <a:rPr lang="en-US" altLang="zh-CN" sz="2000"/>
              <a:t>/</a:t>
            </a:r>
            <a:r>
              <a:rPr lang="zh-CN" altLang="en-US" sz="2000"/>
              <a:t>最小化目标函数来达到一定的目的，例如最小化生成数据与原始数据的差异性</a:t>
            </a:r>
            <a:r>
              <a:rPr lang="en-US" altLang="zh-CN" sz="2000"/>
              <a:t>(KLDivLoss)</a:t>
            </a:r>
            <a:r>
              <a:rPr lang="zh-CN" altLang="en-US" sz="2000"/>
              <a:t>，通过最小化差异性能够获得比较好的生成模型。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highlight>
                  <a:srgbClr val="FFFF00"/>
                </a:highlight>
              </a:rPr>
              <a:t>MSE</a:t>
            </a:r>
            <a:r>
              <a:rPr lang="zh-CN" altLang="en-US" sz="2000"/>
              <a:t>：适用于连续问题，输出是一个预测值，例如最小二乘等。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highlight>
                  <a:srgbClr val="FFFF00"/>
                </a:highlight>
              </a:rPr>
              <a:t>Cross-Entropy Loss</a:t>
            </a:r>
            <a:r>
              <a:rPr lang="zh-CN" altLang="en-US" sz="2000"/>
              <a:t>：用于多分类问题，适合于输出为类别标签的场景。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highlight>
                  <a:srgbClr val="FFFF00"/>
                </a:highlight>
              </a:rPr>
              <a:t>Binary Cross-Entropy Loss</a:t>
            </a:r>
            <a:r>
              <a:rPr lang="zh-CN" altLang="en-US" sz="2000"/>
              <a:t>：二分类问题特定损失函数，上述损失函数</a:t>
            </a:r>
            <a:r>
              <a:rPr lang="en-US" altLang="zh-CN" sz="2000"/>
              <a:t>n=2</a:t>
            </a:r>
            <a:r>
              <a:rPr lang="zh-CN" altLang="en-US" sz="2000"/>
              <a:t>的形式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highlight>
                  <a:srgbClr val="FFFF00"/>
                </a:highlight>
                <a:sym typeface="+mn-ea"/>
              </a:rPr>
              <a:t>KLDivLoss</a:t>
            </a:r>
            <a:r>
              <a:rPr lang="zh-CN" altLang="en-US" sz="2000">
                <a:sym typeface="+mn-ea"/>
              </a:rPr>
              <a:t>：衡量两个概率分布之间的差异性，差异性越小，其值越小</a:t>
            </a:r>
            <a:endParaRPr lang="en-US" altLang="zh-CN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30" y="427990"/>
            <a:ext cx="5057140" cy="4203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235" y="3704590"/>
            <a:ext cx="3503295" cy="502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805" y="4627880"/>
            <a:ext cx="4366895" cy="3860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5" y="5876290"/>
            <a:ext cx="2787650" cy="46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304925"/>
            <a:ext cx="10436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Learning Rate</a:t>
            </a:r>
            <a:r>
              <a:rPr lang="zh-CN" altLang="en-US" sz="2000"/>
              <a:t>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模型参数优化过程：定义数据</a:t>
            </a:r>
            <a:r>
              <a:rPr lang="en-US" altLang="zh-CN" sz="2000"/>
              <a:t>-&gt;</a:t>
            </a:r>
            <a:r>
              <a:rPr lang="zh-CN" altLang="en-US" sz="2000"/>
              <a:t>定义网络</a:t>
            </a:r>
            <a:r>
              <a:rPr lang="en-US" altLang="zh-CN" sz="2000"/>
              <a:t>-&gt;</a:t>
            </a:r>
            <a:r>
              <a:rPr lang="zh-CN" altLang="en-US" sz="2000"/>
              <a:t>定义损失函数</a:t>
            </a:r>
            <a:r>
              <a:rPr lang="en-US" altLang="zh-CN" sz="2000"/>
              <a:t>-&gt;</a:t>
            </a:r>
            <a:r>
              <a:rPr lang="zh-CN" altLang="en-US" sz="2000"/>
              <a:t>选择优化器</a:t>
            </a:r>
            <a:r>
              <a:rPr lang="en-US" altLang="zh-CN" sz="2000"/>
              <a:t>-&gt;</a:t>
            </a:r>
            <a:r>
              <a:rPr lang="zh-CN" altLang="en-US" sz="2000"/>
              <a:t>调节超参数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Learning_rate</a:t>
            </a:r>
            <a:r>
              <a:rPr lang="zh-CN" altLang="en-US" sz="2000"/>
              <a:t>决定了步长，梯度下降可以考虑为在山顶往山下走，迈开的步子长度。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35" y="2352040"/>
            <a:ext cx="3505200" cy="647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690" y="3799205"/>
            <a:ext cx="4427855" cy="2787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165" y="527050"/>
            <a:ext cx="6257290" cy="395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304925"/>
            <a:ext cx="10436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Learning_rate </a:t>
            </a:r>
            <a:r>
              <a:rPr lang="zh-CN" altLang="en-US" sz="2000">
                <a:sym typeface="+mn-ea"/>
              </a:rPr>
              <a:t>是很重要的参数</a:t>
            </a:r>
            <a:endParaRPr lang="en-US" altLang="zh-CN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过大：无法收敛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过小：收敛速度特别慢</a:t>
            </a: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699895" y="3136900"/>
            <a:ext cx="8791575" cy="2858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230630"/>
            <a:ext cx="1043622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ym typeface="+mn-ea"/>
              </a:rPr>
              <a:t>How to train a model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Step 1</a:t>
            </a:r>
            <a:r>
              <a:rPr lang="zh-CN" altLang="en-US" sz="2000">
                <a:sym typeface="+mn-ea"/>
              </a:rPr>
              <a:t>：初始化模型：定义模型结构和参数初始化。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Step 2</a:t>
            </a:r>
            <a:r>
              <a:rPr lang="zh-CN" altLang="en-US" sz="2000">
                <a:sym typeface="+mn-ea"/>
              </a:rPr>
              <a:t>：定义损失函数：选择适当的损失函数来衡量模型的预测误差。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Step 3</a:t>
            </a:r>
            <a:r>
              <a:rPr lang="zh-CN" altLang="en-US" sz="2000">
                <a:sym typeface="+mn-ea"/>
              </a:rPr>
              <a:t>：选择优化器：选择适合的优化器来更新模型参数。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Step 4</a:t>
            </a:r>
            <a:r>
              <a:rPr lang="zh-CN" altLang="en-US" sz="2000">
                <a:sym typeface="+mn-ea"/>
              </a:rPr>
              <a:t>：训练循环：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Epoch循环：每个epoch中，模型遍历整个训练数据集一次。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Batch循环：训练数据集通常分为多个小批量（mini-batches）进行训练，每个小批量包含一定数量的样本。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前向传播：模型对当前批量的数据进行预测。计算损失：根据预测结果和真实标签计算损失。反向传播：计算损失相对于模型参数的梯度。更新参数：使用优化器根据梯度更新模型参数。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验证：在每个epoch结束后，在验证集上评估模型的性能，以便监控模型的训练过程。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609850"/>
            <a:ext cx="107696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14" y="1579174"/>
            <a:ext cx="7018274" cy="2660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51" y="2772147"/>
            <a:ext cx="6234998" cy="3614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640" y="1677033"/>
            <a:ext cx="7007865" cy="1751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97" y="3816869"/>
            <a:ext cx="7105740" cy="1751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3" y="2086331"/>
            <a:ext cx="4387948" cy="36161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038" y="2156919"/>
            <a:ext cx="4557155" cy="3475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0582" y="2497976"/>
            <a:ext cx="31508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+mj-ea"/>
                <a:ea typeface="+mj-ea"/>
              </a:rPr>
              <a:t>谢谢</a:t>
            </a:r>
            <a:endParaRPr lang="zh-CN" altLang="en-US" sz="166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44" y="2583083"/>
            <a:ext cx="5900922" cy="3691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7570" y="1532890"/>
            <a:ext cx="10998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本次实验采用</a:t>
            </a:r>
            <a:r>
              <a:rPr lang="en-US" altLang="zh-CN"/>
              <a:t>MTCNN</a:t>
            </a:r>
            <a:r>
              <a:rPr lang="zh-CN" altLang="en-US"/>
              <a:t>进行人脸检测</a:t>
            </a:r>
            <a:r>
              <a:rPr lang="en-US" altLang="zh-CN"/>
              <a:t>(</a:t>
            </a:r>
            <a:r>
              <a:rPr lang="zh-CN" altLang="en-US"/>
              <a:t>无需自行设计，直接</a:t>
            </a:r>
            <a:r>
              <a:rPr lang="en-US" altLang="zh-CN"/>
              <a:t>load</a:t>
            </a:r>
            <a:r>
              <a:rPr lang="zh-CN" altLang="en-US"/>
              <a:t>现有模型权重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主要训练一个</a:t>
            </a:r>
            <a:r>
              <a:rPr lang="en-US" altLang="zh-CN"/>
              <a:t>MobileNet</a:t>
            </a:r>
            <a:r>
              <a:rPr lang="zh-CN" altLang="en-US"/>
              <a:t>对已经给出框框的区域进行口罩佩戴检测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64" y="1753773"/>
            <a:ext cx="4085564" cy="3737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58865" y="1797685"/>
            <a:ext cx="4761865" cy="3761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datasets</a:t>
            </a:r>
            <a:r>
              <a:rPr lang="zh-CN" altLang="en-US" dirty="0"/>
              <a:t>目录给出数据集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keras_py, mindspore_py, </a:t>
            </a:r>
            <a:r>
              <a:rPr lang="en-US" altLang="zh-CN" dirty="0">
                <a:solidFill>
                  <a:srgbClr val="FF0000"/>
                </a:solidFill>
                <a:highlight>
                  <a:srgbClr val="20B3A1"/>
                </a:highlight>
              </a:rPr>
              <a:t>torch_py</a:t>
            </a:r>
            <a:r>
              <a:rPr lang="zh-CN" altLang="en-US" dirty="0"/>
              <a:t>主要给出</a:t>
            </a:r>
            <a:r>
              <a:rPr lang="en-US" altLang="zh-CN" dirty="0"/>
              <a:t>MTCNN</a:t>
            </a:r>
            <a:r>
              <a:rPr lang="zh-CN" altLang="en-US" dirty="0"/>
              <a:t>在上述三种主流框架下的实现以及对应权重文件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results</a:t>
            </a:r>
            <a:r>
              <a:rPr lang="zh-CN" altLang="en-US" dirty="0"/>
              <a:t>文件夹下存储训练好的</a:t>
            </a:r>
            <a:r>
              <a:rPr lang="en-US" altLang="zh-CN" dirty="0"/>
              <a:t>Mobile net</a:t>
            </a:r>
            <a:r>
              <a:rPr lang="zh-CN" altLang="en-US" dirty="0"/>
              <a:t>文件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根据熟悉的深度学习框架采用对应的</a:t>
            </a:r>
            <a:r>
              <a:rPr lang="en-US" altLang="zh-CN" dirty="0"/>
              <a:t>ipynb</a:t>
            </a:r>
            <a:r>
              <a:rPr lang="zh-CN" altLang="en-US" dirty="0"/>
              <a:t>文件进行实验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1868" y="2511139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预处理及数据增强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498" y="2178015"/>
            <a:ext cx="1408793" cy="1393312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7" idx="3"/>
            <a:endCxn id="3" idx="1"/>
          </p:cNvCxnSpPr>
          <p:nvPr/>
        </p:nvCxnSpPr>
        <p:spPr>
          <a:xfrm>
            <a:off x="3173291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355441" y="2511139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创建数据集</a:t>
            </a:r>
          </a:p>
        </p:txBody>
      </p:sp>
      <p:cxnSp>
        <p:nvCxnSpPr>
          <p:cNvPr id="16" name="直接箭头连接符 15"/>
          <p:cNvCxnSpPr>
            <a:stCxn id="3" idx="3"/>
            <a:endCxn id="15" idx="1"/>
          </p:cNvCxnSpPr>
          <p:nvPr/>
        </p:nvCxnSpPr>
        <p:spPr>
          <a:xfrm>
            <a:off x="6806864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55441" y="4150200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/>
              <a:t>MTCNN</a:t>
            </a:r>
            <a:r>
              <a:rPr lang="zh-CN" altLang="en-US" dirty="0"/>
              <a:t>进行人脸识别</a:t>
            </a:r>
          </a:p>
        </p:txBody>
      </p:sp>
      <p:cxnSp>
        <p:nvCxnSpPr>
          <p:cNvPr id="25" name="直接箭头连接符 24"/>
          <p:cNvCxnSpPr>
            <a:stCxn id="15" idx="2"/>
            <a:endCxn id="22" idx="0"/>
          </p:cNvCxnSpPr>
          <p:nvPr/>
        </p:nvCxnSpPr>
        <p:spPr>
          <a:xfrm>
            <a:off x="8897939" y="3238202"/>
            <a:ext cx="0" cy="9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21868" y="4150200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 err="1"/>
              <a:t>MobileNet</a:t>
            </a:r>
            <a:r>
              <a:rPr lang="zh-CN" altLang="en-US" dirty="0"/>
              <a:t>进行口罩识别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793929" y="4713237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708933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预处理及数据增强</a:t>
            </a:r>
          </a:p>
        </p:txBody>
      </p:sp>
      <p:sp>
        <p:nvSpPr>
          <p:cNvPr id="42" name="矩形 41"/>
          <p:cNvSpPr/>
          <p:nvPr/>
        </p:nvSpPr>
        <p:spPr>
          <a:xfrm>
            <a:off x="7342506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创建数据集</a:t>
            </a:r>
          </a:p>
        </p:txBody>
      </p:sp>
      <p:sp>
        <p:nvSpPr>
          <p:cNvPr id="43" name="矩形 42"/>
          <p:cNvSpPr/>
          <p:nvPr/>
        </p:nvSpPr>
        <p:spPr>
          <a:xfrm>
            <a:off x="7342506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利用</a:t>
            </a:r>
            <a:r>
              <a:rPr lang="en-US" altLang="zh-CN" sz="2800" dirty="0"/>
              <a:t>MTCNN</a:t>
            </a:r>
            <a:r>
              <a:rPr lang="zh-CN" altLang="en-US" sz="2800" dirty="0"/>
              <a:t>进行人脸识别</a:t>
            </a:r>
          </a:p>
        </p:txBody>
      </p:sp>
      <p:sp>
        <p:nvSpPr>
          <p:cNvPr id="44" name="矩形 43"/>
          <p:cNvSpPr/>
          <p:nvPr/>
        </p:nvSpPr>
        <p:spPr>
          <a:xfrm>
            <a:off x="3708933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highlight>
                  <a:srgbClr val="FFFF00"/>
                </a:highlight>
              </a:rPr>
              <a:t>利用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20B3A1"/>
                </a:highlight>
              </a:rPr>
              <a:t>MobileNet</a:t>
            </a:r>
            <a:r>
              <a:rPr lang="zh-CN" altLang="en-US" sz="2800" dirty="0">
                <a:highlight>
                  <a:srgbClr val="FFFF00"/>
                </a:highlight>
              </a:rPr>
              <a:t>进行口罩识别</a:t>
            </a:r>
          </a:p>
        </p:txBody>
      </p:sp>
      <p:cxnSp>
        <p:nvCxnSpPr>
          <p:cNvPr id="45" name="直接箭头连接符 44"/>
          <p:cNvCxnSpPr>
            <a:stCxn id="44" idx="1"/>
          </p:cNvCxnSpPr>
          <p:nvPr/>
        </p:nvCxnSpPr>
        <p:spPr>
          <a:xfrm flipH="1">
            <a:off x="3173291" y="4670148"/>
            <a:ext cx="53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346663" y="4150199"/>
            <a:ext cx="1826628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训练得到最终模型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124" y="2250962"/>
            <a:ext cx="5223319" cy="17569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385666" y="1492163"/>
            <a:ext cx="448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数据预处理及数据集划分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842" y="4178290"/>
            <a:ext cx="9457883" cy="1756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385666" y="1492163"/>
            <a:ext cx="448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MTCNN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人脸检测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4561" b="17883"/>
          <a:stretch>
            <a:fillRect/>
          </a:stretch>
        </p:blipFill>
        <p:spPr>
          <a:xfrm>
            <a:off x="5868670" y="290830"/>
            <a:ext cx="4278630" cy="4837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6" y="2138520"/>
            <a:ext cx="3226947" cy="14680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666" y="3729710"/>
            <a:ext cx="3226947" cy="24541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32705" y="5306060"/>
            <a:ext cx="65030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P-Net是一个快速的人脸候选框生成网络，用于在输入图像中定位可能的人脸区域。R-Net对P-Net生成的候选框进行精细化的筛选和回归，以进一步提高人脸检测的准确性。最后，O-Net执行更加精细的人脸特征提取和对齐，同时输出人脸的关键点位置和人脸的边界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385666" y="1492163"/>
            <a:ext cx="448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口罩识别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40" y="2015383"/>
            <a:ext cx="5230336" cy="14842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81" y="3674696"/>
            <a:ext cx="3335035" cy="251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859" y="1352823"/>
            <a:ext cx="8866281" cy="5095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  <p:tag name="COMMONDATA" val="eyJoZGlkIjoiNzRkZDBlYzFiMzUyMDJhM2E2ODZlNmI3NGNjN2Y4M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1256</Words>
  <Application>Microsoft Office PowerPoint</Application>
  <PresentationFormat>宽屏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FuturaBookC</vt:lpstr>
      <vt:lpstr>FZZhengHeiS-DB-GB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hao hu</cp:lastModifiedBy>
  <cp:revision>112</cp:revision>
  <dcterms:created xsi:type="dcterms:W3CDTF">2018-02-27T12:12:00Z</dcterms:created>
  <dcterms:modified xsi:type="dcterms:W3CDTF">2024-05-14T11:25:48Z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E4554D35F2454F08B5608BCA6633F1EE_12</vt:lpwstr>
  </property>
  <property fmtid="{D5CDD505-2E9C-101B-9397-08002B2CF9AE}" pid="3" name="KSOProductBuildVer">
    <vt:lpwstr>2052-12.1.0.16729</vt:lpwstr>
  </property>
</Properties>
</file>