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4" r:id="rId3"/>
    <p:sldId id="257" r:id="rId4"/>
    <p:sldId id="258" r:id="rId5"/>
    <p:sldId id="999" r:id="rId6"/>
    <p:sldId id="1058" r:id="rId7"/>
    <p:sldId id="1060" r:id="rId8"/>
    <p:sldId id="261" r:id="rId9"/>
    <p:sldId id="262" r:id="rId10"/>
    <p:sldId id="259" r:id="rId11"/>
    <p:sldId id="263" r:id="rId12"/>
    <p:sldId id="260"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72"/>
  </p:normalViewPr>
  <p:slideViewPr>
    <p:cSldViewPr snapToGrid="0">
      <p:cViewPr varScale="1">
        <p:scale>
          <a:sx n="80" d="100"/>
          <a:sy n="80"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AAAB5-0A7A-3447-8F43-887ABE0CA25C}" type="datetimeFigureOut">
              <a:rPr kumimoji="1" lang="zh-CN" altLang="en-US" smtClean="0"/>
              <a:t>2024/12/6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2D34BC-3A4A-F042-9193-BAC0346A25D8}" type="slidenum">
              <a:rPr kumimoji="1" lang="zh-CN" altLang="en-US" smtClean="0"/>
              <a:t>‹#›</a:t>
            </a:fld>
            <a:endParaRPr kumimoji="1" lang="zh-CN" altLang="en-US"/>
          </a:p>
        </p:txBody>
      </p:sp>
    </p:spTree>
    <p:extLst>
      <p:ext uri="{BB962C8B-B14F-4D97-AF65-F5344CB8AC3E}">
        <p14:creationId xmlns:p14="http://schemas.microsoft.com/office/powerpoint/2010/main" val="2755156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C3645120-6B21-7746-93D9-078F788E0472}"/>
              </a:ext>
            </a:extLst>
          </p:cNvPr>
          <p:cNvSpPr>
            <a:spLocks noGrp="1" noRot="1" noChangeAspect="1" noChangeArrowheads="1" noTextEdit="1"/>
          </p:cNvSpPr>
          <p:nvPr>
            <p:ph type="sldImg"/>
          </p:nvPr>
        </p:nvSpPr>
        <p:spPr bwMode="auto">
          <a:xfrm>
            <a:off x="392113" y="1220788"/>
            <a:ext cx="5862637" cy="3298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Text Placeholder 2">
            <a:extLst>
              <a:ext uri="{FF2B5EF4-FFF2-40B4-BE49-F238E27FC236}">
                <a16:creationId xmlns:a16="http://schemas.microsoft.com/office/drawing/2014/main" id="{28EFF365-C0D0-DA44-BF6D-B2F8197C22B7}"/>
              </a:ext>
            </a:extLst>
          </p:cNvPr>
          <p:cNvSpPr>
            <a:spLocks noGrp="1" noChangeArrowheads="1"/>
          </p:cNvSpPr>
          <p:nvPr>
            <p:ph type="body"/>
          </p:nvPr>
        </p:nvSpPr>
        <p:spPr bwMode="auto"/>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Microsoft YaHei" panose="020B0503020204020204" pitchFamily="34" charset="-122"/>
                <a:ea typeface="Microsoft YaHei" panose="020B0503020204020204" pitchFamily="34" charset="-122"/>
              </a:rPr>
              <a:t>Lasso-View</a:t>
            </a:r>
            <a:r>
              <a:rPr lang="zh-CN" altLang="en-US" dirty="0">
                <a:latin typeface="Microsoft YaHei" panose="020B0503020204020204" pitchFamily="34" charset="-122"/>
                <a:ea typeface="Microsoft YaHei" panose="020B0503020204020204" pitchFamily="34" charset="-122"/>
              </a:rPr>
              <a:t>主要的原理是</a:t>
            </a:r>
            <a:r>
              <a:rPr lang="zh-CN" altLang="en-US" sz="1200" dirty="0">
                <a:solidFill>
                  <a:srgbClr val="002060"/>
                </a:solidFill>
                <a:latin typeface="Microsoft YaHei" panose="020B0503020204020204" pitchFamily="34" charset="-122"/>
                <a:ea typeface="Microsoft YaHei" panose="020B0503020204020204" pitchFamily="34" charset="-122"/>
              </a:rPr>
              <a:t>在数据整合阶段，</a:t>
            </a:r>
            <a:r>
              <a:rPr lang="en" altLang="zh-CN" sz="1200" dirty="0">
                <a:solidFill>
                  <a:srgbClr val="002060"/>
                </a:solidFill>
                <a:latin typeface="Microsoft YaHei" panose="020B0503020204020204" pitchFamily="34" charset="-122"/>
                <a:ea typeface="Microsoft YaHei" panose="020B0503020204020204" pitchFamily="34" charset="-122"/>
              </a:rPr>
              <a:t>Pairpot</a:t>
            </a:r>
            <a:r>
              <a:rPr lang="zh-CN" altLang="en-US" sz="1200" dirty="0">
                <a:solidFill>
                  <a:srgbClr val="002060"/>
                </a:solidFill>
                <a:latin typeface="Microsoft YaHei" panose="020B0503020204020204" pitchFamily="34" charset="-122"/>
                <a:ea typeface="Microsoft YaHei" panose="020B0503020204020204" pitchFamily="34" charset="-122"/>
              </a:rPr>
              <a:t>为每个数据集生成概率转移矩阵。</a:t>
            </a:r>
            <a:endParaRPr lang="en-US" altLang="zh-CN" sz="1200" dirty="0">
              <a:solidFill>
                <a:srgbClr val="002060"/>
              </a:solidFill>
              <a:latin typeface="Microsoft YaHei" panose="020B0503020204020204" pitchFamily="34" charset="-122"/>
              <a:ea typeface="Microsoft YaHei" panose="020B0503020204020204" pitchFamily="34" charset="-122"/>
            </a:endParaRPr>
          </a:p>
          <a:p>
            <a:endParaRPr lang="en-US" altLang="zh-CN" dirty="0">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002060"/>
                </a:solidFill>
                <a:latin typeface="Microsoft YaHei" panose="020B0503020204020204" pitchFamily="34" charset="-122"/>
                <a:ea typeface="Microsoft YaHei" panose="020B0503020204020204" pitchFamily="34" charset="-122"/>
              </a:rPr>
              <a:t>在线分析阶段，用户圈选细胞并生成新的细胞类型</a:t>
            </a:r>
            <a:r>
              <a:rPr lang="en-US" altLang="zh-CN" sz="1200" dirty="0">
                <a:solidFill>
                  <a:srgbClr val="002060"/>
                </a:solidFill>
                <a:latin typeface="Microsoft YaHei" panose="020B0503020204020204" pitchFamily="34" charset="-122"/>
                <a:ea typeface="Microsoft YaHei" panose="020B0503020204020204" pitchFamily="34" charset="-122"/>
              </a:rPr>
              <a:t>U</a:t>
            </a:r>
            <a:r>
              <a:rPr lang="zh-CN" altLang="en-US" sz="1200" dirty="0">
                <a:solidFill>
                  <a:srgbClr val="002060"/>
                </a:solidFill>
                <a:latin typeface="Microsoft YaHei" panose="020B0503020204020204" pitchFamily="34" charset="-122"/>
                <a:ea typeface="Microsoft YaHei" panose="020B0503020204020204" pitchFamily="34" charset="-122"/>
              </a:rPr>
              <a:t>，而后运用标签传播算法迭代生成所有细胞属于细胞类型</a:t>
            </a:r>
            <a:r>
              <a:rPr lang="en-US" altLang="zh-CN" sz="1200" dirty="0">
                <a:solidFill>
                  <a:srgbClr val="002060"/>
                </a:solidFill>
                <a:latin typeface="Microsoft YaHei" panose="020B0503020204020204" pitchFamily="34" charset="-122"/>
                <a:ea typeface="Microsoft YaHei" panose="020B0503020204020204" pitchFamily="34" charset="-122"/>
              </a:rPr>
              <a:t>U</a:t>
            </a:r>
            <a:r>
              <a:rPr lang="zh-CN" altLang="en-US" sz="1200" dirty="0">
                <a:solidFill>
                  <a:srgbClr val="002060"/>
                </a:solidFill>
                <a:latin typeface="Microsoft YaHei" panose="020B0503020204020204" pitchFamily="34" charset="-122"/>
                <a:ea typeface="Microsoft YaHei" panose="020B0503020204020204" pitchFamily="34" charset="-122"/>
              </a:rPr>
              <a:t>的概率。</a:t>
            </a:r>
            <a:r>
              <a:rPr lang="en" altLang="zh-CN" sz="1200" dirty="0">
                <a:solidFill>
                  <a:srgbClr val="002060"/>
                </a:solidFill>
                <a:latin typeface="Microsoft YaHei" panose="020B0503020204020204" pitchFamily="34" charset="-122"/>
                <a:ea typeface="Microsoft YaHei" panose="020B0503020204020204" pitchFamily="34" charset="-122"/>
              </a:rPr>
              <a:t> </a:t>
            </a:r>
            <a:r>
              <a:rPr lang="zh-CN" altLang="en-US" sz="1200" dirty="0">
                <a:solidFill>
                  <a:srgbClr val="002060"/>
                </a:solidFill>
                <a:latin typeface="Microsoft YaHei" panose="020B0503020204020204" pitchFamily="34" charset="-122"/>
                <a:ea typeface="Microsoft YaHei" panose="020B0503020204020204" pitchFamily="34" charset="-122"/>
              </a:rPr>
              <a:t>该过程采用</a:t>
            </a:r>
            <a:r>
              <a:rPr lang="en-US" altLang="zh-CN" sz="1200" dirty="0">
                <a:solidFill>
                  <a:srgbClr val="002060"/>
                </a:solidFill>
                <a:latin typeface="Microsoft YaHei" panose="020B0503020204020204" pitchFamily="34" charset="-122"/>
                <a:ea typeface="Microsoft YaHei" panose="020B0503020204020204" pitchFamily="34" charset="-122"/>
              </a:rPr>
              <a:t>C++</a:t>
            </a:r>
            <a:r>
              <a:rPr lang="zh-CN" altLang="en-US" sz="1200" dirty="0">
                <a:solidFill>
                  <a:srgbClr val="002060"/>
                </a:solidFill>
                <a:latin typeface="Microsoft YaHei" panose="020B0503020204020204" pitchFamily="34" charset="-122"/>
                <a:ea typeface="Microsoft YaHei" panose="020B0503020204020204" pitchFamily="34" charset="-122"/>
              </a:rPr>
              <a:t>优化，可实现毫秒级响应。</a:t>
            </a:r>
            <a:endParaRPr lang="en-US" altLang="zh-CN" sz="1200" dirty="0">
              <a:solidFill>
                <a:srgbClr val="002060"/>
              </a:solidFill>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rgbClr val="002060"/>
              </a:solidFill>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002060"/>
                </a:solidFill>
                <a:latin typeface="Microsoft YaHei" panose="020B0503020204020204" pitchFamily="34" charset="-122"/>
                <a:ea typeface="Microsoft YaHei" panose="020B0503020204020204" pitchFamily="34" charset="-122"/>
              </a:rPr>
              <a:t>当迭代收敛时，再用</a:t>
            </a:r>
            <a:r>
              <a:rPr lang="en-US" altLang="zh-CN" sz="1200" dirty="0">
                <a:solidFill>
                  <a:srgbClr val="002060"/>
                </a:solidFill>
                <a:latin typeface="Microsoft YaHei" panose="020B0503020204020204" pitchFamily="34" charset="-122"/>
                <a:ea typeface="Microsoft YaHei" panose="020B0503020204020204" pitchFamily="34" charset="-122"/>
              </a:rPr>
              <a:t>K</a:t>
            </a:r>
            <a:r>
              <a:rPr lang="zh-CN" altLang="en-US" sz="1200" dirty="0">
                <a:solidFill>
                  <a:srgbClr val="002060"/>
                </a:solidFill>
                <a:latin typeface="Microsoft YaHei" panose="020B0503020204020204" pitchFamily="34" charset="-122"/>
                <a:ea typeface="Microsoft YaHei" panose="020B0503020204020204" pitchFamily="34" charset="-122"/>
              </a:rPr>
              <a:t>近邻方法调整用户圈选的细胞，以过滤掉一些其他细胞。</a:t>
            </a:r>
            <a:endParaRPr lang="en" altLang="zh-CN" dirty="0">
              <a:effectLst/>
              <a:latin typeface="Microsoft YaHei" panose="020B0503020204020204" pitchFamily="34" charset="-122"/>
              <a:ea typeface="Microsoft YaHei" panose="020B0503020204020204" pitchFamily="34" charset="-122"/>
            </a:endParaRPr>
          </a:p>
          <a:p>
            <a:pPr eaLnBrk="1" hangingPunct="1">
              <a:spcBef>
                <a:spcPct val="0"/>
              </a:spcBef>
            </a:pPr>
            <a:endParaRPr lang="en-US" altLang="zh-CN" dirty="0"/>
          </a:p>
        </p:txBody>
      </p:sp>
      <p:sp>
        <p:nvSpPr>
          <p:cNvPr id="32772" name="Slide Number Placeholder 3">
            <a:extLst>
              <a:ext uri="{FF2B5EF4-FFF2-40B4-BE49-F238E27FC236}">
                <a16:creationId xmlns:a16="http://schemas.microsoft.com/office/drawing/2014/main" id="{0D618B83-5595-624A-A53B-777194E3CDD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0">
              <a:tabLst>
                <a:tab pos="449263" algn="l"/>
                <a:tab pos="898525" algn="l"/>
                <a:tab pos="1347788" algn="l"/>
                <a:tab pos="1797050" algn="l"/>
                <a:tab pos="2246313" algn="l"/>
                <a:tab pos="2695575" algn="l"/>
              </a:tabLst>
              <a:defRPr>
                <a:solidFill>
                  <a:schemeClr val="tx1"/>
                </a:solidFill>
                <a:latin typeface="Calibri" panose="020F0502020204030204" pitchFamily="34" charset="0"/>
              </a:defRPr>
            </a:lvl1pPr>
            <a:lvl2pPr marL="742950" indent="-285750" defTabSz="0">
              <a:tabLst>
                <a:tab pos="449263" algn="l"/>
                <a:tab pos="898525" algn="l"/>
                <a:tab pos="1347788" algn="l"/>
                <a:tab pos="1797050" algn="l"/>
                <a:tab pos="2246313" algn="l"/>
                <a:tab pos="2695575" algn="l"/>
              </a:tabLst>
              <a:defRPr>
                <a:solidFill>
                  <a:schemeClr val="tx1"/>
                </a:solidFill>
                <a:latin typeface="Calibri" panose="020F0502020204030204" pitchFamily="34" charset="0"/>
              </a:defRPr>
            </a:lvl2pPr>
            <a:lvl3pPr marL="1143000" indent="-228600" defTabSz="0">
              <a:tabLst>
                <a:tab pos="449263" algn="l"/>
                <a:tab pos="898525" algn="l"/>
                <a:tab pos="1347788" algn="l"/>
                <a:tab pos="1797050" algn="l"/>
                <a:tab pos="2246313" algn="l"/>
                <a:tab pos="2695575" algn="l"/>
              </a:tabLst>
              <a:defRPr>
                <a:solidFill>
                  <a:schemeClr val="tx1"/>
                </a:solidFill>
                <a:latin typeface="Calibri" panose="020F0502020204030204" pitchFamily="34" charset="0"/>
              </a:defRPr>
            </a:lvl3pPr>
            <a:lvl4pPr marL="1600200" indent="-228600" defTabSz="0">
              <a:tabLst>
                <a:tab pos="449263" algn="l"/>
                <a:tab pos="898525" algn="l"/>
                <a:tab pos="1347788" algn="l"/>
                <a:tab pos="1797050" algn="l"/>
                <a:tab pos="2246313" algn="l"/>
                <a:tab pos="2695575" algn="l"/>
              </a:tabLst>
              <a:defRPr>
                <a:solidFill>
                  <a:schemeClr val="tx1"/>
                </a:solidFill>
                <a:latin typeface="Calibri" panose="020F0502020204030204" pitchFamily="34" charset="0"/>
              </a:defRPr>
            </a:lvl4pPr>
            <a:lvl5pPr marL="2057400" indent="-228600" defTabSz="0">
              <a:tabLst>
                <a:tab pos="449263" algn="l"/>
                <a:tab pos="898525" algn="l"/>
                <a:tab pos="1347788" algn="l"/>
                <a:tab pos="1797050" algn="l"/>
                <a:tab pos="2246313" algn="l"/>
                <a:tab pos="2695575" algn="l"/>
              </a:tabLst>
              <a:defRPr>
                <a:solidFill>
                  <a:schemeClr val="tx1"/>
                </a:solidFill>
                <a:latin typeface="Calibri" panose="020F0502020204030204" pitchFamily="34" charset="0"/>
              </a:defRPr>
            </a:lvl5pPr>
            <a:lvl6pPr marL="2514600" indent="-228600" defTabSz="0" eaLnBrk="0" fontAlgn="base" hangingPunct="0">
              <a:spcBef>
                <a:spcPct val="0"/>
              </a:spcBef>
              <a:spcAft>
                <a:spcPct val="0"/>
              </a:spcAft>
              <a:tabLst>
                <a:tab pos="449263" algn="l"/>
                <a:tab pos="898525" algn="l"/>
                <a:tab pos="1347788" algn="l"/>
                <a:tab pos="1797050" algn="l"/>
                <a:tab pos="2246313" algn="l"/>
                <a:tab pos="2695575" algn="l"/>
              </a:tabLst>
              <a:defRPr>
                <a:solidFill>
                  <a:schemeClr val="tx1"/>
                </a:solidFill>
                <a:latin typeface="Calibri" panose="020F0502020204030204" pitchFamily="34" charset="0"/>
              </a:defRPr>
            </a:lvl6pPr>
            <a:lvl7pPr marL="2971800" indent="-228600" defTabSz="0" eaLnBrk="0" fontAlgn="base" hangingPunct="0">
              <a:spcBef>
                <a:spcPct val="0"/>
              </a:spcBef>
              <a:spcAft>
                <a:spcPct val="0"/>
              </a:spcAft>
              <a:tabLst>
                <a:tab pos="449263" algn="l"/>
                <a:tab pos="898525" algn="l"/>
                <a:tab pos="1347788" algn="l"/>
                <a:tab pos="1797050" algn="l"/>
                <a:tab pos="2246313" algn="l"/>
                <a:tab pos="2695575" algn="l"/>
              </a:tabLst>
              <a:defRPr>
                <a:solidFill>
                  <a:schemeClr val="tx1"/>
                </a:solidFill>
                <a:latin typeface="Calibri" panose="020F0502020204030204" pitchFamily="34" charset="0"/>
              </a:defRPr>
            </a:lvl7pPr>
            <a:lvl8pPr marL="3429000" indent="-228600" defTabSz="0" eaLnBrk="0" fontAlgn="base" hangingPunct="0">
              <a:spcBef>
                <a:spcPct val="0"/>
              </a:spcBef>
              <a:spcAft>
                <a:spcPct val="0"/>
              </a:spcAft>
              <a:tabLst>
                <a:tab pos="449263" algn="l"/>
                <a:tab pos="898525" algn="l"/>
                <a:tab pos="1347788" algn="l"/>
                <a:tab pos="1797050" algn="l"/>
                <a:tab pos="2246313" algn="l"/>
                <a:tab pos="2695575" algn="l"/>
              </a:tabLst>
              <a:defRPr>
                <a:solidFill>
                  <a:schemeClr val="tx1"/>
                </a:solidFill>
                <a:latin typeface="Calibri" panose="020F0502020204030204" pitchFamily="34" charset="0"/>
              </a:defRPr>
            </a:lvl8pPr>
            <a:lvl9pPr marL="3886200" indent="-228600" defTabSz="0" eaLnBrk="0" fontAlgn="base" hangingPunct="0">
              <a:spcBef>
                <a:spcPct val="0"/>
              </a:spcBef>
              <a:spcAft>
                <a:spcPct val="0"/>
              </a:spcAft>
              <a:tabLst>
                <a:tab pos="449263" algn="l"/>
                <a:tab pos="898525" algn="l"/>
                <a:tab pos="1347788" algn="l"/>
                <a:tab pos="1797050" algn="l"/>
                <a:tab pos="2246313" algn="l"/>
                <a:tab pos="2695575" algn="l"/>
              </a:tabLst>
              <a:defRPr>
                <a:solidFill>
                  <a:schemeClr val="tx1"/>
                </a:solidFill>
                <a:latin typeface="Calibri" panose="020F0502020204030204" pitchFamily="34" charset="0"/>
              </a:defRPr>
            </a:lvl9pPr>
          </a:lstStyle>
          <a:p>
            <a:pPr fontAlgn="base">
              <a:spcBef>
                <a:spcPct val="0"/>
              </a:spcBef>
              <a:spcAft>
                <a:spcPct val="0"/>
              </a:spcAft>
              <a:buSzPct val="45000"/>
              <a:buFont typeface="StarSymbol"/>
              <a:buNone/>
            </a:pPr>
            <a:fld id="{AD67A972-E150-404C-A4A1-82841053E5A9}" type="slidenum">
              <a:rPr lang="en-US" altLang="zh-CN" smtClean="0">
                <a:solidFill>
                  <a:srgbClr val="000000"/>
                </a:solidFill>
                <a:latin typeface="AR PL UMing HK"/>
                <a:ea typeface="宋体" panose="02010600030101010101" pitchFamily="2" charset="-122"/>
              </a:rPr>
              <a:pPr fontAlgn="base">
                <a:spcBef>
                  <a:spcPct val="0"/>
                </a:spcBef>
                <a:spcAft>
                  <a:spcPct val="0"/>
                </a:spcAft>
                <a:buSzPct val="45000"/>
                <a:buFont typeface="StarSymbol"/>
                <a:buNone/>
              </a:pPr>
              <a:t>5</a:t>
            </a:fld>
            <a:endParaRPr lang="en-US" altLang="zh-CN">
              <a:solidFill>
                <a:srgbClr val="000000"/>
              </a:solidFill>
              <a:latin typeface="AR PL UMing HK"/>
              <a:ea typeface="宋体" panose="02010600030101010101" pitchFamily="2" charset="-122"/>
            </a:endParaRPr>
          </a:p>
        </p:txBody>
      </p:sp>
    </p:spTree>
    <p:extLst>
      <p:ext uri="{BB962C8B-B14F-4D97-AF65-F5344CB8AC3E}">
        <p14:creationId xmlns:p14="http://schemas.microsoft.com/office/powerpoint/2010/main" val="4147033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C3645120-6B21-7746-93D9-078F788E0472}"/>
              </a:ext>
            </a:extLst>
          </p:cNvPr>
          <p:cNvSpPr>
            <a:spLocks noGrp="1" noRot="1" noChangeAspect="1" noChangeArrowheads="1" noTextEdit="1"/>
          </p:cNvSpPr>
          <p:nvPr>
            <p:ph type="sldImg"/>
          </p:nvPr>
        </p:nvSpPr>
        <p:spPr bwMode="auto">
          <a:xfrm>
            <a:off x="392113" y="1220788"/>
            <a:ext cx="5862637" cy="3298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Text Placeholder 2">
            <a:extLst>
              <a:ext uri="{FF2B5EF4-FFF2-40B4-BE49-F238E27FC236}">
                <a16:creationId xmlns:a16="http://schemas.microsoft.com/office/drawing/2014/main" id="{28EFF365-C0D0-DA44-BF6D-B2F8197C22B7}"/>
              </a:ext>
            </a:extLst>
          </p:cNvPr>
          <p:cNvSpPr>
            <a:spLocks noGrp="1" noChangeArrowheads="1"/>
          </p:cNvSpPr>
          <p:nvPr>
            <p:ph type="body"/>
          </p:nvPr>
        </p:nvSpPr>
        <p:spPr bwMode="auto"/>
        <p:txBody>
          <a:bodyPr/>
          <a:lstStyle/>
          <a:p>
            <a:pPr eaLnBrk="1" hangingPunct="1">
              <a:spcBef>
                <a:spcPct val="0"/>
              </a:spcBef>
            </a:pPr>
            <a:endParaRPr lang="en-US" altLang="zh-CN" dirty="0">
              <a:latin typeface="微软雅黑" charset="0"/>
              <a:ea typeface="微软雅黑" charset="0"/>
              <a:cs typeface="微软雅黑" charset="0"/>
              <a:sym typeface="+mn-ea"/>
            </a:endParaRPr>
          </a:p>
          <a:p>
            <a:pPr eaLnBrk="1" hangingPunct="1">
              <a:spcBef>
                <a:spcPct val="0"/>
              </a:spcBef>
            </a:pPr>
            <a:r>
              <a:rPr lang="zh-CN" altLang="en-US" dirty="0">
                <a:latin typeface="微软雅黑" charset="0"/>
                <a:ea typeface="微软雅黑" charset="0"/>
                <a:cs typeface="微软雅黑" charset="0"/>
                <a:sym typeface="+mn-ea"/>
              </a:rPr>
              <a:t>在</a:t>
            </a:r>
            <a:r>
              <a:rPr lang="en-US" altLang="zh-CN" dirty="0">
                <a:latin typeface="微软雅黑" charset="0"/>
                <a:ea typeface="微软雅黑" charset="0"/>
                <a:cs typeface="微软雅黑" charset="0"/>
                <a:sym typeface="+mn-ea"/>
              </a:rPr>
              <a:t>Lasso-View</a:t>
            </a:r>
            <a:r>
              <a:rPr lang="zh-CN" altLang="en-US" dirty="0">
                <a:latin typeface="微软雅黑" charset="0"/>
                <a:ea typeface="微软雅黑" charset="0"/>
                <a:cs typeface="微软雅黑" charset="0"/>
                <a:sym typeface="+mn-ea"/>
              </a:rPr>
              <a:t>的一个案例中，当用户选中</a:t>
            </a:r>
            <a:r>
              <a:rPr lang="en-US" altLang="zh-CN" dirty="0">
                <a:latin typeface="微软雅黑" charset="0"/>
                <a:ea typeface="微软雅黑" charset="0"/>
                <a:cs typeface="微软雅黑" charset="0"/>
                <a:sym typeface="+mn-ea"/>
              </a:rPr>
              <a:t>Control 02</a:t>
            </a:r>
            <a:r>
              <a:rPr lang="zh-CN" altLang="en-US" dirty="0">
                <a:latin typeface="微软雅黑" charset="0"/>
                <a:ea typeface="微软雅黑" charset="0"/>
                <a:cs typeface="微软雅黑" charset="0"/>
                <a:sym typeface="+mn-ea"/>
              </a:rPr>
              <a:t>切片上位于</a:t>
            </a:r>
            <a:r>
              <a:rPr lang="en-US" altLang="zh-CN" dirty="0">
                <a:latin typeface="微软雅黑" charset="0"/>
                <a:ea typeface="微软雅黑" charset="0"/>
                <a:cs typeface="微软雅黑" charset="0"/>
                <a:sym typeface="+mn-ea"/>
              </a:rPr>
              <a:t>LGE</a:t>
            </a:r>
            <a:r>
              <a:rPr lang="zh-CN" altLang="en-US" dirty="0">
                <a:latin typeface="微软雅黑" charset="0"/>
                <a:ea typeface="微软雅黑" charset="0"/>
                <a:cs typeface="微软雅黑" charset="0"/>
                <a:sym typeface="+mn-ea"/>
              </a:rPr>
              <a:t>区域的一块空间点位，随后调用</a:t>
            </a:r>
            <a:r>
              <a:rPr lang="en-US" altLang="zh-CN" dirty="0">
                <a:latin typeface="微软雅黑" charset="0"/>
                <a:ea typeface="微软雅黑" charset="0"/>
                <a:cs typeface="微软雅黑" charset="0"/>
                <a:sym typeface="+mn-ea"/>
              </a:rPr>
              <a:t>Lasso-View</a:t>
            </a:r>
            <a:r>
              <a:rPr lang="zh-CN" altLang="en-US" dirty="0">
                <a:latin typeface="微软雅黑" charset="0"/>
                <a:ea typeface="微软雅黑" charset="0"/>
                <a:cs typeface="微软雅黑" charset="0"/>
                <a:sym typeface="+mn-ea"/>
              </a:rPr>
              <a:t>的用户接口，经过计算和渲染，该数据集中四个切片上的</a:t>
            </a:r>
            <a:r>
              <a:rPr lang="en-US" altLang="zh-CN" dirty="0">
                <a:latin typeface="微软雅黑" charset="0"/>
                <a:ea typeface="微软雅黑" charset="0"/>
                <a:cs typeface="微软雅黑" charset="0"/>
                <a:sym typeface="+mn-ea"/>
              </a:rPr>
              <a:t>LGE</a:t>
            </a:r>
            <a:r>
              <a:rPr lang="zh-CN" altLang="en-US" dirty="0">
                <a:latin typeface="微软雅黑" charset="0"/>
                <a:ea typeface="微软雅黑" charset="0"/>
                <a:cs typeface="微软雅黑" charset="0"/>
                <a:sym typeface="+mn-ea"/>
              </a:rPr>
              <a:t>区域都被突出显示。同时，被用户误选的空间点位也被剔除了。</a:t>
            </a:r>
            <a:endParaRPr lang="en-US" altLang="zh-CN" dirty="0"/>
          </a:p>
        </p:txBody>
      </p:sp>
      <p:sp>
        <p:nvSpPr>
          <p:cNvPr id="32772" name="Slide Number Placeholder 3">
            <a:extLst>
              <a:ext uri="{FF2B5EF4-FFF2-40B4-BE49-F238E27FC236}">
                <a16:creationId xmlns:a16="http://schemas.microsoft.com/office/drawing/2014/main" id="{0D618B83-5595-624A-A53B-777194E3CDD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defTabSz="0">
              <a:tabLst>
                <a:tab pos="449263" algn="l"/>
                <a:tab pos="898525" algn="l"/>
                <a:tab pos="1347788" algn="l"/>
                <a:tab pos="1797050" algn="l"/>
                <a:tab pos="2246313" algn="l"/>
                <a:tab pos="2695575" algn="l"/>
              </a:tabLst>
              <a:defRPr>
                <a:solidFill>
                  <a:schemeClr val="tx1"/>
                </a:solidFill>
                <a:latin typeface="Calibri" panose="020F0502020204030204" pitchFamily="34" charset="0"/>
              </a:defRPr>
            </a:lvl1pPr>
            <a:lvl2pPr marL="742950" indent="-285750" defTabSz="0">
              <a:tabLst>
                <a:tab pos="449263" algn="l"/>
                <a:tab pos="898525" algn="l"/>
                <a:tab pos="1347788" algn="l"/>
                <a:tab pos="1797050" algn="l"/>
                <a:tab pos="2246313" algn="l"/>
                <a:tab pos="2695575" algn="l"/>
              </a:tabLst>
              <a:defRPr>
                <a:solidFill>
                  <a:schemeClr val="tx1"/>
                </a:solidFill>
                <a:latin typeface="Calibri" panose="020F0502020204030204" pitchFamily="34" charset="0"/>
              </a:defRPr>
            </a:lvl2pPr>
            <a:lvl3pPr marL="1143000" indent="-228600" defTabSz="0">
              <a:tabLst>
                <a:tab pos="449263" algn="l"/>
                <a:tab pos="898525" algn="l"/>
                <a:tab pos="1347788" algn="l"/>
                <a:tab pos="1797050" algn="l"/>
                <a:tab pos="2246313" algn="l"/>
                <a:tab pos="2695575" algn="l"/>
              </a:tabLst>
              <a:defRPr>
                <a:solidFill>
                  <a:schemeClr val="tx1"/>
                </a:solidFill>
                <a:latin typeface="Calibri" panose="020F0502020204030204" pitchFamily="34" charset="0"/>
              </a:defRPr>
            </a:lvl3pPr>
            <a:lvl4pPr marL="1600200" indent="-228600" defTabSz="0">
              <a:tabLst>
                <a:tab pos="449263" algn="l"/>
                <a:tab pos="898525" algn="l"/>
                <a:tab pos="1347788" algn="l"/>
                <a:tab pos="1797050" algn="l"/>
                <a:tab pos="2246313" algn="l"/>
                <a:tab pos="2695575" algn="l"/>
              </a:tabLst>
              <a:defRPr>
                <a:solidFill>
                  <a:schemeClr val="tx1"/>
                </a:solidFill>
                <a:latin typeface="Calibri" panose="020F0502020204030204" pitchFamily="34" charset="0"/>
              </a:defRPr>
            </a:lvl4pPr>
            <a:lvl5pPr marL="2057400" indent="-228600" defTabSz="0">
              <a:tabLst>
                <a:tab pos="449263" algn="l"/>
                <a:tab pos="898525" algn="l"/>
                <a:tab pos="1347788" algn="l"/>
                <a:tab pos="1797050" algn="l"/>
                <a:tab pos="2246313" algn="l"/>
                <a:tab pos="2695575" algn="l"/>
              </a:tabLst>
              <a:defRPr>
                <a:solidFill>
                  <a:schemeClr val="tx1"/>
                </a:solidFill>
                <a:latin typeface="Calibri" panose="020F0502020204030204" pitchFamily="34" charset="0"/>
              </a:defRPr>
            </a:lvl5pPr>
            <a:lvl6pPr marL="2514600" indent="-228600" defTabSz="0" eaLnBrk="0" fontAlgn="base" hangingPunct="0">
              <a:spcBef>
                <a:spcPct val="0"/>
              </a:spcBef>
              <a:spcAft>
                <a:spcPct val="0"/>
              </a:spcAft>
              <a:tabLst>
                <a:tab pos="449263" algn="l"/>
                <a:tab pos="898525" algn="l"/>
                <a:tab pos="1347788" algn="l"/>
                <a:tab pos="1797050" algn="l"/>
                <a:tab pos="2246313" algn="l"/>
                <a:tab pos="2695575" algn="l"/>
              </a:tabLst>
              <a:defRPr>
                <a:solidFill>
                  <a:schemeClr val="tx1"/>
                </a:solidFill>
                <a:latin typeface="Calibri" panose="020F0502020204030204" pitchFamily="34" charset="0"/>
              </a:defRPr>
            </a:lvl6pPr>
            <a:lvl7pPr marL="2971800" indent="-228600" defTabSz="0" eaLnBrk="0" fontAlgn="base" hangingPunct="0">
              <a:spcBef>
                <a:spcPct val="0"/>
              </a:spcBef>
              <a:spcAft>
                <a:spcPct val="0"/>
              </a:spcAft>
              <a:tabLst>
                <a:tab pos="449263" algn="l"/>
                <a:tab pos="898525" algn="l"/>
                <a:tab pos="1347788" algn="l"/>
                <a:tab pos="1797050" algn="l"/>
                <a:tab pos="2246313" algn="l"/>
                <a:tab pos="2695575" algn="l"/>
              </a:tabLst>
              <a:defRPr>
                <a:solidFill>
                  <a:schemeClr val="tx1"/>
                </a:solidFill>
                <a:latin typeface="Calibri" panose="020F0502020204030204" pitchFamily="34" charset="0"/>
              </a:defRPr>
            </a:lvl7pPr>
            <a:lvl8pPr marL="3429000" indent="-228600" defTabSz="0" eaLnBrk="0" fontAlgn="base" hangingPunct="0">
              <a:spcBef>
                <a:spcPct val="0"/>
              </a:spcBef>
              <a:spcAft>
                <a:spcPct val="0"/>
              </a:spcAft>
              <a:tabLst>
                <a:tab pos="449263" algn="l"/>
                <a:tab pos="898525" algn="l"/>
                <a:tab pos="1347788" algn="l"/>
                <a:tab pos="1797050" algn="l"/>
                <a:tab pos="2246313" algn="l"/>
                <a:tab pos="2695575" algn="l"/>
              </a:tabLst>
              <a:defRPr>
                <a:solidFill>
                  <a:schemeClr val="tx1"/>
                </a:solidFill>
                <a:latin typeface="Calibri" panose="020F0502020204030204" pitchFamily="34" charset="0"/>
              </a:defRPr>
            </a:lvl8pPr>
            <a:lvl9pPr marL="3886200" indent="-228600" defTabSz="0" eaLnBrk="0" fontAlgn="base" hangingPunct="0">
              <a:spcBef>
                <a:spcPct val="0"/>
              </a:spcBef>
              <a:spcAft>
                <a:spcPct val="0"/>
              </a:spcAft>
              <a:tabLst>
                <a:tab pos="449263" algn="l"/>
                <a:tab pos="898525" algn="l"/>
                <a:tab pos="1347788" algn="l"/>
                <a:tab pos="1797050" algn="l"/>
                <a:tab pos="2246313" algn="l"/>
                <a:tab pos="2695575" algn="l"/>
              </a:tabLst>
              <a:defRPr>
                <a:solidFill>
                  <a:schemeClr val="tx1"/>
                </a:solidFill>
                <a:latin typeface="Calibri" panose="020F0502020204030204" pitchFamily="34" charset="0"/>
              </a:defRPr>
            </a:lvl9pPr>
          </a:lstStyle>
          <a:p>
            <a:pPr fontAlgn="base">
              <a:spcBef>
                <a:spcPct val="0"/>
              </a:spcBef>
              <a:spcAft>
                <a:spcPct val="0"/>
              </a:spcAft>
              <a:buSzPct val="45000"/>
              <a:buFont typeface="StarSymbol"/>
              <a:buNone/>
            </a:pPr>
            <a:fld id="{AD67A972-E150-404C-A4A1-82841053E5A9}" type="slidenum">
              <a:rPr lang="en-US" altLang="zh-CN" smtClean="0">
                <a:solidFill>
                  <a:srgbClr val="000000"/>
                </a:solidFill>
                <a:latin typeface="AR PL UMing HK"/>
                <a:ea typeface="宋体" panose="02010600030101010101" pitchFamily="2" charset="-122"/>
              </a:rPr>
              <a:pPr fontAlgn="base">
                <a:spcBef>
                  <a:spcPct val="0"/>
                </a:spcBef>
                <a:spcAft>
                  <a:spcPct val="0"/>
                </a:spcAft>
                <a:buSzPct val="45000"/>
                <a:buFont typeface="StarSymbol"/>
                <a:buNone/>
              </a:pPr>
              <a:t>6</a:t>
            </a:fld>
            <a:endParaRPr lang="en-US" altLang="zh-CN">
              <a:solidFill>
                <a:srgbClr val="000000"/>
              </a:solidFill>
              <a:latin typeface="AR PL UMing HK"/>
              <a:ea typeface="宋体" panose="02010600030101010101" pitchFamily="2" charset="-122"/>
            </a:endParaRPr>
          </a:p>
        </p:txBody>
      </p:sp>
    </p:spTree>
    <p:extLst>
      <p:ext uri="{BB962C8B-B14F-4D97-AF65-F5344CB8AC3E}">
        <p14:creationId xmlns:p14="http://schemas.microsoft.com/office/powerpoint/2010/main" val="2100972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1BD935-04E4-F18B-3CC9-8FDCE6E1D81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CA86980-9516-F7BE-691A-443DD9E4C6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3C53DCF-6C1D-F516-3985-25A8AD3F6F11}"/>
              </a:ext>
            </a:extLst>
          </p:cNvPr>
          <p:cNvSpPr>
            <a:spLocks noGrp="1"/>
          </p:cNvSpPr>
          <p:nvPr>
            <p:ph type="dt" sz="half" idx="10"/>
          </p:nvPr>
        </p:nvSpPr>
        <p:spPr/>
        <p:txBody>
          <a:bodyPr/>
          <a:lstStyle/>
          <a:p>
            <a:fld id="{186ED016-5829-4A97-B196-B50AAF750DEF}" type="datetimeFigureOut">
              <a:rPr lang="zh-CN" altLang="en-US" smtClean="0"/>
              <a:t>2024/12/6</a:t>
            </a:fld>
            <a:endParaRPr lang="zh-CN" altLang="en-US"/>
          </a:p>
        </p:txBody>
      </p:sp>
      <p:sp>
        <p:nvSpPr>
          <p:cNvPr id="5" name="页脚占位符 4">
            <a:extLst>
              <a:ext uri="{FF2B5EF4-FFF2-40B4-BE49-F238E27FC236}">
                <a16:creationId xmlns:a16="http://schemas.microsoft.com/office/drawing/2014/main" id="{CECF5807-5AE6-FAD5-96CC-75CA378B81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79EAA9-1136-2C17-0368-9C998D15BBFE}"/>
              </a:ext>
            </a:extLst>
          </p:cNvPr>
          <p:cNvSpPr>
            <a:spLocks noGrp="1"/>
          </p:cNvSpPr>
          <p:nvPr>
            <p:ph type="sldNum" sz="quarter" idx="12"/>
          </p:nvPr>
        </p:nvSpPr>
        <p:spPr/>
        <p:txBody>
          <a:bodyPr/>
          <a:lstStyle/>
          <a:p>
            <a:fld id="{D8C5D09B-CEBB-4590-ABB4-8C3F505E0D63}" type="slidenum">
              <a:rPr lang="zh-CN" altLang="en-US" smtClean="0"/>
              <a:t>‹#›</a:t>
            </a:fld>
            <a:endParaRPr lang="zh-CN" altLang="en-US"/>
          </a:p>
        </p:txBody>
      </p:sp>
    </p:spTree>
    <p:extLst>
      <p:ext uri="{BB962C8B-B14F-4D97-AF65-F5344CB8AC3E}">
        <p14:creationId xmlns:p14="http://schemas.microsoft.com/office/powerpoint/2010/main" val="1487976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5F81FA-2CF7-2244-410C-D9E4FA19299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7DBFA58-3359-D669-6B4B-21BB921C242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F75826-53BB-CB8B-A448-4A7E338066D4}"/>
              </a:ext>
            </a:extLst>
          </p:cNvPr>
          <p:cNvSpPr>
            <a:spLocks noGrp="1"/>
          </p:cNvSpPr>
          <p:nvPr>
            <p:ph type="dt" sz="half" idx="10"/>
          </p:nvPr>
        </p:nvSpPr>
        <p:spPr/>
        <p:txBody>
          <a:bodyPr/>
          <a:lstStyle/>
          <a:p>
            <a:fld id="{186ED016-5829-4A97-B196-B50AAF750DEF}" type="datetimeFigureOut">
              <a:rPr lang="zh-CN" altLang="en-US" smtClean="0"/>
              <a:t>2024/12/6</a:t>
            </a:fld>
            <a:endParaRPr lang="zh-CN" altLang="en-US"/>
          </a:p>
        </p:txBody>
      </p:sp>
      <p:sp>
        <p:nvSpPr>
          <p:cNvPr id="5" name="页脚占位符 4">
            <a:extLst>
              <a:ext uri="{FF2B5EF4-FFF2-40B4-BE49-F238E27FC236}">
                <a16:creationId xmlns:a16="http://schemas.microsoft.com/office/drawing/2014/main" id="{51D22EEC-D6C0-03EB-32C9-7681221CF6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93C32E-F0E3-058E-1CFE-3C39215C3B69}"/>
              </a:ext>
            </a:extLst>
          </p:cNvPr>
          <p:cNvSpPr>
            <a:spLocks noGrp="1"/>
          </p:cNvSpPr>
          <p:nvPr>
            <p:ph type="sldNum" sz="quarter" idx="12"/>
          </p:nvPr>
        </p:nvSpPr>
        <p:spPr/>
        <p:txBody>
          <a:bodyPr/>
          <a:lstStyle/>
          <a:p>
            <a:fld id="{D8C5D09B-CEBB-4590-ABB4-8C3F505E0D63}" type="slidenum">
              <a:rPr lang="zh-CN" altLang="en-US" smtClean="0"/>
              <a:t>‹#›</a:t>
            </a:fld>
            <a:endParaRPr lang="zh-CN" altLang="en-US"/>
          </a:p>
        </p:txBody>
      </p:sp>
    </p:spTree>
    <p:extLst>
      <p:ext uri="{BB962C8B-B14F-4D97-AF65-F5344CB8AC3E}">
        <p14:creationId xmlns:p14="http://schemas.microsoft.com/office/powerpoint/2010/main" val="3014866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2718EF2-C1EB-536A-D896-109DB064CCD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D05A471-C4DF-7858-BE17-D9B7F20107D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CBA8E04-0651-706F-7CCC-4B9A78E34E69}"/>
              </a:ext>
            </a:extLst>
          </p:cNvPr>
          <p:cNvSpPr>
            <a:spLocks noGrp="1"/>
          </p:cNvSpPr>
          <p:nvPr>
            <p:ph type="dt" sz="half" idx="10"/>
          </p:nvPr>
        </p:nvSpPr>
        <p:spPr/>
        <p:txBody>
          <a:bodyPr/>
          <a:lstStyle/>
          <a:p>
            <a:fld id="{186ED016-5829-4A97-B196-B50AAF750DEF}" type="datetimeFigureOut">
              <a:rPr lang="zh-CN" altLang="en-US" smtClean="0"/>
              <a:t>2024/12/6</a:t>
            </a:fld>
            <a:endParaRPr lang="zh-CN" altLang="en-US"/>
          </a:p>
        </p:txBody>
      </p:sp>
      <p:sp>
        <p:nvSpPr>
          <p:cNvPr id="5" name="页脚占位符 4">
            <a:extLst>
              <a:ext uri="{FF2B5EF4-FFF2-40B4-BE49-F238E27FC236}">
                <a16:creationId xmlns:a16="http://schemas.microsoft.com/office/drawing/2014/main" id="{1F5987B4-A6F9-894E-F115-CF71A1F2E7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285B77-DC67-9EE4-DA48-71004147169C}"/>
              </a:ext>
            </a:extLst>
          </p:cNvPr>
          <p:cNvSpPr>
            <a:spLocks noGrp="1"/>
          </p:cNvSpPr>
          <p:nvPr>
            <p:ph type="sldNum" sz="quarter" idx="12"/>
          </p:nvPr>
        </p:nvSpPr>
        <p:spPr/>
        <p:txBody>
          <a:bodyPr/>
          <a:lstStyle/>
          <a:p>
            <a:fld id="{D8C5D09B-CEBB-4590-ABB4-8C3F505E0D63}" type="slidenum">
              <a:rPr lang="zh-CN" altLang="en-US" smtClean="0"/>
              <a:t>‹#›</a:t>
            </a:fld>
            <a:endParaRPr lang="zh-CN" altLang="en-US"/>
          </a:p>
        </p:txBody>
      </p:sp>
    </p:spTree>
    <p:extLst>
      <p:ext uri="{BB962C8B-B14F-4D97-AF65-F5344CB8AC3E}">
        <p14:creationId xmlns:p14="http://schemas.microsoft.com/office/powerpoint/2010/main" val="3918098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DABF29-5A14-1E5F-3380-BC977F010FA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A97F13D-D230-3511-1C43-E5B32C11E09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ABECDD-8631-B8D8-D302-D909F2ABEA26}"/>
              </a:ext>
            </a:extLst>
          </p:cNvPr>
          <p:cNvSpPr>
            <a:spLocks noGrp="1"/>
          </p:cNvSpPr>
          <p:nvPr>
            <p:ph type="dt" sz="half" idx="10"/>
          </p:nvPr>
        </p:nvSpPr>
        <p:spPr/>
        <p:txBody>
          <a:bodyPr/>
          <a:lstStyle/>
          <a:p>
            <a:fld id="{186ED016-5829-4A97-B196-B50AAF750DEF}" type="datetimeFigureOut">
              <a:rPr lang="zh-CN" altLang="en-US" smtClean="0"/>
              <a:t>2024/12/6</a:t>
            </a:fld>
            <a:endParaRPr lang="zh-CN" altLang="en-US"/>
          </a:p>
        </p:txBody>
      </p:sp>
      <p:sp>
        <p:nvSpPr>
          <p:cNvPr id="5" name="页脚占位符 4">
            <a:extLst>
              <a:ext uri="{FF2B5EF4-FFF2-40B4-BE49-F238E27FC236}">
                <a16:creationId xmlns:a16="http://schemas.microsoft.com/office/drawing/2014/main" id="{334FDEB2-BBAB-598F-7FA7-F49D3B3815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CFA9BB-4F38-762E-6907-014FFA1AC068}"/>
              </a:ext>
            </a:extLst>
          </p:cNvPr>
          <p:cNvSpPr>
            <a:spLocks noGrp="1"/>
          </p:cNvSpPr>
          <p:nvPr>
            <p:ph type="sldNum" sz="quarter" idx="12"/>
          </p:nvPr>
        </p:nvSpPr>
        <p:spPr/>
        <p:txBody>
          <a:bodyPr/>
          <a:lstStyle/>
          <a:p>
            <a:fld id="{D8C5D09B-CEBB-4590-ABB4-8C3F505E0D63}" type="slidenum">
              <a:rPr lang="zh-CN" altLang="en-US" smtClean="0"/>
              <a:t>‹#›</a:t>
            </a:fld>
            <a:endParaRPr lang="zh-CN" altLang="en-US"/>
          </a:p>
        </p:txBody>
      </p:sp>
    </p:spTree>
    <p:extLst>
      <p:ext uri="{BB962C8B-B14F-4D97-AF65-F5344CB8AC3E}">
        <p14:creationId xmlns:p14="http://schemas.microsoft.com/office/powerpoint/2010/main" val="23613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4E1316-7ECB-FFB6-6601-75691F92945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71C9EBA-1D91-533A-7601-3DFB9234C0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7FB7557-F6F5-C20C-4FEE-F4737FD0503A}"/>
              </a:ext>
            </a:extLst>
          </p:cNvPr>
          <p:cNvSpPr>
            <a:spLocks noGrp="1"/>
          </p:cNvSpPr>
          <p:nvPr>
            <p:ph type="dt" sz="half" idx="10"/>
          </p:nvPr>
        </p:nvSpPr>
        <p:spPr/>
        <p:txBody>
          <a:bodyPr/>
          <a:lstStyle/>
          <a:p>
            <a:fld id="{186ED016-5829-4A97-B196-B50AAF750DEF}" type="datetimeFigureOut">
              <a:rPr lang="zh-CN" altLang="en-US" smtClean="0"/>
              <a:t>2024/12/6</a:t>
            </a:fld>
            <a:endParaRPr lang="zh-CN" altLang="en-US"/>
          </a:p>
        </p:txBody>
      </p:sp>
      <p:sp>
        <p:nvSpPr>
          <p:cNvPr id="5" name="页脚占位符 4">
            <a:extLst>
              <a:ext uri="{FF2B5EF4-FFF2-40B4-BE49-F238E27FC236}">
                <a16:creationId xmlns:a16="http://schemas.microsoft.com/office/drawing/2014/main" id="{0E6FF4B7-4CD2-659C-7B33-0C02152339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4D734B-D53A-6254-7366-C25D0FBC2A79}"/>
              </a:ext>
            </a:extLst>
          </p:cNvPr>
          <p:cNvSpPr>
            <a:spLocks noGrp="1"/>
          </p:cNvSpPr>
          <p:nvPr>
            <p:ph type="sldNum" sz="quarter" idx="12"/>
          </p:nvPr>
        </p:nvSpPr>
        <p:spPr/>
        <p:txBody>
          <a:bodyPr/>
          <a:lstStyle/>
          <a:p>
            <a:fld id="{D8C5D09B-CEBB-4590-ABB4-8C3F505E0D63}" type="slidenum">
              <a:rPr lang="zh-CN" altLang="en-US" smtClean="0"/>
              <a:t>‹#›</a:t>
            </a:fld>
            <a:endParaRPr lang="zh-CN" altLang="en-US"/>
          </a:p>
        </p:txBody>
      </p:sp>
    </p:spTree>
    <p:extLst>
      <p:ext uri="{BB962C8B-B14F-4D97-AF65-F5344CB8AC3E}">
        <p14:creationId xmlns:p14="http://schemas.microsoft.com/office/powerpoint/2010/main" val="4270623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329A16-1890-A828-2835-ECC1E957BC5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9232578-DFF4-0095-F9CA-35762A3DC12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21E349D-B5A9-B8F3-2F91-B7C2ADC27F7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81A92BD-1B3B-B3AB-43D1-2495C79AED4F}"/>
              </a:ext>
            </a:extLst>
          </p:cNvPr>
          <p:cNvSpPr>
            <a:spLocks noGrp="1"/>
          </p:cNvSpPr>
          <p:nvPr>
            <p:ph type="dt" sz="half" idx="10"/>
          </p:nvPr>
        </p:nvSpPr>
        <p:spPr/>
        <p:txBody>
          <a:bodyPr/>
          <a:lstStyle/>
          <a:p>
            <a:fld id="{186ED016-5829-4A97-B196-B50AAF750DEF}" type="datetimeFigureOut">
              <a:rPr lang="zh-CN" altLang="en-US" smtClean="0"/>
              <a:t>2024/12/6</a:t>
            </a:fld>
            <a:endParaRPr lang="zh-CN" altLang="en-US"/>
          </a:p>
        </p:txBody>
      </p:sp>
      <p:sp>
        <p:nvSpPr>
          <p:cNvPr id="6" name="页脚占位符 5">
            <a:extLst>
              <a:ext uri="{FF2B5EF4-FFF2-40B4-BE49-F238E27FC236}">
                <a16:creationId xmlns:a16="http://schemas.microsoft.com/office/drawing/2014/main" id="{26113E8C-2B89-422D-1116-B3E0686C684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B336E80-0D9F-5219-C324-51BA75681CF4}"/>
              </a:ext>
            </a:extLst>
          </p:cNvPr>
          <p:cNvSpPr>
            <a:spLocks noGrp="1"/>
          </p:cNvSpPr>
          <p:nvPr>
            <p:ph type="sldNum" sz="quarter" idx="12"/>
          </p:nvPr>
        </p:nvSpPr>
        <p:spPr/>
        <p:txBody>
          <a:bodyPr/>
          <a:lstStyle/>
          <a:p>
            <a:fld id="{D8C5D09B-CEBB-4590-ABB4-8C3F505E0D63}" type="slidenum">
              <a:rPr lang="zh-CN" altLang="en-US" smtClean="0"/>
              <a:t>‹#›</a:t>
            </a:fld>
            <a:endParaRPr lang="zh-CN" altLang="en-US"/>
          </a:p>
        </p:txBody>
      </p:sp>
    </p:spTree>
    <p:extLst>
      <p:ext uri="{BB962C8B-B14F-4D97-AF65-F5344CB8AC3E}">
        <p14:creationId xmlns:p14="http://schemas.microsoft.com/office/powerpoint/2010/main" val="3857131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16EA67-777D-AF2C-779D-438052F7609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5FF1675-5E05-7403-19DF-BFFB47D63F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7FF5C13-B031-0FBD-CD5A-5A2E2B7422E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48D05C6-D506-4095-31C9-C84A8D65E1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22F5FA9-1271-3D90-79BD-41C4893F067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60781B0-C77A-F792-949D-793E7ABB7AA6}"/>
              </a:ext>
            </a:extLst>
          </p:cNvPr>
          <p:cNvSpPr>
            <a:spLocks noGrp="1"/>
          </p:cNvSpPr>
          <p:nvPr>
            <p:ph type="dt" sz="half" idx="10"/>
          </p:nvPr>
        </p:nvSpPr>
        <p:spPr/>
        <p:txBody>
          <a:bodyPr/>
          <a:lstStyle/>
          <a:p>
            <a:fld id="{186ED016-5829-4A97-B196-B50AAF750DEF}" type="datetimeFigureOut">
              <a:rPr lang="zh-CN" altLang="en-US" smtClean="0"/>
              <a:t>2024/12/6</a:t>
            </a:fld>
            <a:endParaRPr lang="zh-CN" altLang="en-US"/>
          </a:p>
        </p:txBody>
      </p:sp>
      <p:sp>
        <p:nvSpPr>
          <p:cNvPr id="8" name="页脚占位符 7">
            <a:extLst>
              <a:ext uri="{FF2B5EF4-FFF2-40B4-BE49-F238E27FC236}">
                <a16:creationId xmlns:a16="http://schemas.microsoft.com/office/drawing/2014/main" id="{CFEFA03A-7C44-8A0E-0BE6-CC66D0D7D32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7E1D9B9-6B93-0809-DEBB-FB3CC5A44F06}"/>
              </a:ext>
            </a:extLst>
          </p:cNvPr>
          <p:cNvSpPr>
            <a:spLocks noGrp="1"/>
          </p:cNvSpPr>
          <p:nvPr>
            <p:ph type="sldNum" sz="quarter" idx="12"/>
          </p:nvPr>
        </p:nvSpPr>
        <p:spPr/>
        <p:txBody>
          <a:bodyPr/>
          <a:lstStyle/>
          <a:p>
            <a:fld id="{D8C5D09B-CEBB-4590-ABB4-8C3F505E0D63}" type="slidenum">
              <a:rPr lang="zh-CN" altLang="en-US" smtClean="0"/>
              <a:t>‹#›</a:t>
            </a:fld>
            <a:endParaRPr lang="zh-CN" altLang="en-US"/>
          </a:p>
        </p:txBody>
      </p:sp>
    </p:spTree>
    <p:extLst>
      <p:ext uri="{BB962C8B-B14F-4D97-AF65-F5344CB8AC3E}">
        <p14:creationId xmlns:p14="http://schemas.microsoft.com/office/powerpoint/2010/main" val="1058457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97D40-3B11-CE04-06BD-0EAC7451CA1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4D74FFC-2821-E2D1-252C-DA7FEA2DC7A1}"/>
              </a:ext>
            </a:extLst>
          </p:cNvPr>
          <p:cNvSpPr>
            <a:spLocks noGrp="1"/>
          </p:cNvSpPr>
          <p:nvPr>
            <p:ph type="dt" sz="half" idx="10"/>
          </p:nvPr>
        </p:nvSpPr>
        <p:spPr/>
        <p:txBody>
          <a:bodyPr/>
          <a:lstStyle/>
          <a:p>
            <a:fld id="{186ED016-5829-4A97-B196-B50AAF750DEF}" type="datetimeFigureOut">
              <a:rPr lang="zh-CN" altLang="en-US" smtClean="0"/>
              <a:t>2024/12/6</a:t>
            </a:fld>
            <a:endParaRPr lang="zh-CN" altLang="en-US"/>
          </a:p>
        </p:txBody>
      </p:sp>
      <p:sp>
        <p:nvSpPr>
          <p:cNvPr id="4" name="页脚占位符 3">
            <a:extLst>
              <a:ext uri="{FF2B5EF4-FFF2-40B4-BE49-F238E27FC236}">
                <a16:creationId xmlns:a16="http://schemas.microsoft.com/office/drawing/2014/main" id="{EA472CFE-42B6-5700-525C-8409DE78D4D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02D34ED-A786-5226-FACB-3895EF59CFBE}"/>
              </a:ext>
            </a:extLst>
          </p:cNvPr>
          <p:cNvSpPr>
            <a:spLocks noGrp="1"/>
          </p:cNvSpPr>
          <p:nvPr>
            <p:ph type="sldNum" sz="quarter" idx="12"/>
          </p:nvPr>
        </p:nvSpPr>
        <p:spPr/>
        <p:txBody>
          <a:bodyPr/>
          <a:lstStyle/>
          <a:p>
            <a:fld id="{D8C5D09B-CEBB-4590-ABB4-8C3F505E0D63}" type="slidenum">
              <a:rPr lang="zh-CN" altLang="en-US" smtClean="0"/>
              <a:t>‹#›</a:t>
            </a:fld>
            <a:endParaRPr lang="zh-CN" altLang="en-US"/>
          </a:p>
        </p:txBody>
      </p:sp>
    </p:spTree>
    <p:extLst>
      <p:ext uri="{BB962C8B-B14F-4D97-AF65-F5344CB8AC3E}">
        <p14:creationId xmlns:p14="http://schemas.microsoft.com/office/powerpoint/2010/main" val="399623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B4E56A3-8E04-1A97-1EA8-4CDAAFA41CEB}"/>
              </a:ext>
            </a:extLst>
          </p:cNvPr>
          <p:cNvSpPr>
            <a:spLocks noGrp="1"/>
          </p:cNvSpPr>
          <p:nvPr>
            <p:ph type="dt" sz="half" idx="10"/>
          </p:nvPr>
        </p:nvSpPr>
        <p:spPr/>
        <p:txBody>
          <a:bodyPr/>
          <a:lstStyle/>
          <a:p>
            <a:fld id="{186ED016-5829-4A97-B196-B50AAF750DEF}" type="datetimeFigureOut">
              <a:rPr lang="zh-CN" altLang="en-US" smtClean="0"/>
              <a:t>2024/12/6</a:t>
            </a:fld>
            <a:endParaRPr lang="zh-CN" altLang="en-US"/>
          </a:p>
        </p:txBody>
      </p:sp>
      <p:sp>
        <p:nvSpPr>
          <p:cNvPr id="3" name="页脚占位符 2">
            <a:extLst>
              <a:ext uri="{FF2B5EF4-FFF2-40B4-BE49-F238E27FC236}">
                <a16:creationId xmlns:a16="http://schemas.microsoft.com/office/drawing/2014/main" id="{250A14BA-FD7C-F9FD-44BF-312056F0B41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149CE58-8F16-FA43-D7FF-FB72DFF82251}"/>
              </a:ext>
            </a:extLst>
          </p:cNvPr>
          <p:cNvSpPr>
            <a:spLocks noGrp="1"/>
          </p:cNvSpPr>
          <p:nvPr>
            <p:ph type="sldNum" sz="quarter" idx="12"/>
          </p:nvPr>
        </p:nvSpPr>
        <p:spPr/>
        <p:txBody>
          <a:bodyPr/>
          <a:lstStyle/>
          <a:p>
            <a:fld id="{D8C5D09B-CEBB-4590-ABB4-8C3F505E0D63}" type="slidenum">
              <a:rPr lang="zh-CN" altLang="en-US" smtClean="0"/>
              <a:t>‹#›</a:t>
            </a:fld>
            <a:endParaRPr lang="zh-CN" altLang="en-US"/>
          </a:p>
        </p:txBody>
      </p:sp>
    </p:spTree>
    <p:extLst>
      <p:ext uri="{BB962C8B-B14F-4D97-AF65-F5344CB8AC3E}">
        <p14:creationId xmlns:p14="http://schemas.microsoft.com/office/powerpoint/2010/main" val="3042505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6A65E-F174-50A8-EDA7-A358C66EEF4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659CED1-A64C-2804-B1EE-5BD96C62D7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C8A7AC1-7831-D548-4974-89A37DD8E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4D5BD36-269C-06F5-60EF-6CB4BADFFFF2}"/>
              </a:ext>
            </a:extLst>
          </p:cNvPr>
          <p:cNvSpPr>
            <a:spLocks noGrp="1"/>
          </p:cNvSpPr>
          <p:nvPr>
            <p:ph type="dt" sz="half" idx="10"/>
          </p:nvPr>
        </p:nvSpPr>
        <p:spPr/>
        <p:txBody>
          <a:bodyPr/>
          <a:lstStyle/>
          <a:p>
            <a:fld id="{186ED016-5829-4A97-B196-B50AAF750DEF}" type="datetimeFigureOut">
              <a:rPr lang="zh-CN" altLang="en-US" smtClean="0"/>
              <a:t>2024/12/6</a:t>
            </a:fld>
            <a:endParaRPr lang="zh-CN" altLang="en-US"/>
          </a:p>
        </p:txBody>
      </p:sp>
      <p:sp>
        <p:nvSpPr>
          <p:cNvPr id="6" name="页脚占位符 5">
            <a:extLst>
              <a:ext uri="{FF2B5EF4-FFF2-40B4-BE49-F238E27FC236}">
                <a16:creationId xmlns:a16="http://schemas.microsoft.com/office/drawing/2014/main" id="{CE92C231-1EB4-B378-E6B4-486AD4A0A8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FBA67C-3298-13B3-3136-F3898A504E81}"/>
              </a:ext>
            </a:extLst>
          </p:cNvPr>
          <p:cNvSpPr>
            <a:spLocks noGrp="1"/>
          </p:cNvSpPr>
          <p:nvPr>
            <p:ph type="sldNum" sz="quarter" idx="12"/>
          </p:nvPr>
        </p:nvSpPr>
        <p:spPr/>
        <p:txBody>
          <a:bodyPr/>
          <a:lstStyle/>
          <a:p>
            <a:fld id="{D8C5D09B-CEBB-4590-ABB4-8C3F505E0D63}" type="slidenum">
              <a:rPr lang="zh-CN" altLang="en-US" smtClean="0"/>
              <a:t>‹#›</a:t>
            </a:fld>
            <a:endParaRPr lang="zh-CN" altLang="en-US"/>
          </a:p>
        </p:txBody>
      </p:sp>
    </p:spTree>
    <p:extLst>
      <p:ext uri="{BB962C8B-B14F-4D97-AF65-F5344CB8AC3E}">
        <p14:creationId xmlns:p14="http://schemas.microsoft.com/office/powerpoint/2010/main" val="976114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351AD6-0C86-BDC7-1235-C7296AD600E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87A9998-47E6-7D8F-CE5F-24D5E11FBA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41387A2-C806-502D-5B6F-B7A7645ECB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DB45626-A953-DBEF-4BE7-11FDB083AB73}"/>
              </a:ext>
            </a:extLst>
          </p:cNvPr>
          <p:cNvSpPr>
            <a:spLocks noGrp="1"/>
          </p:cNvSpPr>
          <p:nvPr>
            <p:ph type="dt" sz="half" idx="10"/>
          </p:nvPr>
        </p:nvSpPr>
        <p:spPr/>
        <p:txBody>
          <a:bodyPr/>
          <a:lstStyle/>
          <a:p>
            <a:fld id="{186ED016-5829-4A97-B196-B50AAF750DEF}" type="datetimeFigureOut">
              <a:rPr lang="zh-CN" altLang="en-US" smtClean="0"/>
              <a:t>2024/12/6</a:t>
            </a:fld>
            <a:endParaRPr lang="zh-CN" altLang="en-US"/>
          </a:p>
        </p:txBody>
      </p:sp>
      <p:sp>
        <p:nvSpPr>
          <p:cNvPr id="6" name="页脚占位符 5">
            <a:extLst>
              <a:ext uri="{FF2B5EF4-FFF2-40B4-BE49-F238E27FC236}">
                <a16:creationId xmlns:a16="http://schemas.microsoft.com/office/drawing/2014/main" id="{301DF57B-4CD7-38A4-D1DB-7CFB0B0EE50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D2D1C22-D63B-0A14-9C28-85A1F3F33567}"/>
              </a:ext>
            </a:extLst>
          </p:cNvPr>
          <p:cNvSpPr>
            <a:spLocks noGrp="1"/>
          </p:cNvSpPr>
          <p:nvPr>
            <p:ph type="sldNum" sz="quarter" idx="12"/>
          </p:nvPr>
        </p:nvSpPr>
        <p:spPr/>
        <p:txBody>
          <a:bodyPr/>
          <a:lstStyle/>
          <a:p>
            <a:fld id="{D8C5D09B-CEBB-4590-ABB4-8C3F505E0D63}" type="slidenum">
              <a:rPr lang="zh-CN" altLang="en-US" smtClean="0"/>
              <a:t>‹#›</a:t>
            </a:fld>
            <a:endParaRPr lang="zh-CN" altLang="en-US"/>
          </a:p>
        </p:txBody>
      </p:sp>
    </p:spTree>
    <p:extLst>
      <p:ext uri="{BB962C8B-B14F-4D97-AF65-F5344CB8AC3E}">
        <p14:creationId xmlns:p14="http://schemas.microsoft.com/office/powerpoint/2010/main" val="347418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8AA7050-B976-7D4E-2C20-B7C699563F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6C92017-2C7D-EC01-5650-49F4700DC6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47EF52-E87D-1545-D80F-4F9A39D3C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6ED016-5829-4A97-B196-B50AAF750DEF}" type="datetimeFigureOut">
              <a:rPr lang="zh-CN" altLang="en-US" smtClean="0"/>
              <a:t>2024/12/6</a:t>
            </a:fld>
            <a:endParaRPr lang="zh-CN" altLang="en-US"/>
          </a:p>
        </p:txBody>
      </p:sp>
      <p:sp>
        <p:nvSpPr>
          <p:cNvPr id="5" name="页脚占位符 4">
            <a:extLst>
              <a:ext uri="{FF2B5EF4-FFF2-40B4-BE49-F238E27FC236}">
                <a16:creationId xmlns:a16="http://schemas.microsoft.com/office/drawing/2014/main" id="{D9C611EE-D84A-68D3-A559-F04FCA6335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82E8E1C-2F8E-32D1-E419-94523328FE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C5D09B-CEBB-4590-ABB4-8C3F505E0D63}" type="slidenum">
              <a:rPr lang="zh-CN" altLang="en-US" smtClean="0"/>
              <a:t>‹#›</a:t>
            </a:fld>
            <a:endParaRPr lang="zh-CN" altLang="en-US"/>
          </a:p>
        </p:txBody>
      </p:sp>
    </p:spTree>
    <p:extLst>
      <p:ext uri="{BB962C8B-B14F-4D97-AF65-F5344CB8AC3E}">
        <p14:creationId xmlns:p14="http://schemas.microsoft.com/office/powerpoint/2010/main" val="497351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cademic.oup.com/nar/advance-article/doi/10.1093/nar/gkae986/787484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cademic.oup.com/nar/advance-article/doi/10.1093/nar/gkae986/787484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4.png"/><Relationship Id="rId4"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C0723E-005C-5FD4-0D06-49E30F8B55BD}"/>
              </a:ext>
            </a:extLst>
          </p:cNvPr>
          <p:cNvSpPr>
            <a:spLocks noGrp="1"/>
          </p:cNvSpPr>
          <p:nvPr>
            <p:ph type="ctrTitle"/>
          </p:nvPr>
        </p:nvSpPr>
        <p:spPr>
          <a:xfrm>
            <a:off x="1013637" y="1194407"/>
            <a:ext cx="9991060" cy="2387600"/>
          </a:xfrm>
        </p:spPr>
        <p:txBody>
          <a:bodyPr>
            <a:normAutofit/>
          </a:bodyPr>
          <a:lstStyle/>
          <a:p>
            <a:r>
              <a:rPr lang="zh-CN" altLang="en-US" dirty="0"/>
              <a:t>机器学习大作业</a:t>
            </a:r>
            <a:br>
              <a:rPr lang="en-US" altLang="zh-CN" dirty="0"/>
            </a:br>
            <a:r>
              <a:rPr lang="zh-CN" altLang="en-US" sz="4400" dirty="0"/>
              <a:t>基于半监督学习的交互式相似细胞预测</a:t>
            </a:r>
          </a:p>
        </p:txBody>
      </p:sp>
      <p:sp>
        <p:nvSpPr>
          <p:cNvPr id="3" name="副标题 2">
            <a:extLst>
              <a:ext uri="{FF2B5EF4-FFF2-40B4-BE49-F238E27FC236}">
                <a16:creationId xmlns:a16="http://schemas.microsoft.com/office/drawing/2014/main" id="{6B2B8AA9-20CB-E6C7-AB30-38A9D5030AAF}"/>
              </a:ext>
            </a:extLst>
          </p:cNvPr>
          <p:cNvSpPr>
            <a:spLocks noGrp="1"/>
          </p:cNvSpPr>
          <p:nvPr>
            <p:ph type="subTitle" idx="1"/>
          </p:nvPr>
        </p:nvSpPr>
        <p:spPr>
          <a:xfrm>
            <a:off x="6544887" y="4007831"/>
            <a:ext cx="3846022" cy="1655762"/>
          </a:xfrm>
        </p:spPr>
        <p:txBody>
          <a:bodyPr/>
          <a:lstStyle/>
          <a:p>
            <a:r>
              <a:rPr lang="en-US" altLang="zh-CN"/>
              <a:t>2024.12.06</a:t>
            </a:r>
            <a:endParaRPr lang="zh-CN" altLang="en-US" dirty="0"/>
          </a:p>
        </p:txBody>
      </p:sp>
    </p:spTree>
    <p:extLst>
      <p:ext uri="{BB962C8B-B14F-4D97-AF65-F5344CB8AC3E}">
        <p14:creationId xmlns:p14="http://schemas.microsoft.com/office/powerpoint/2010/main" val="2273980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0D396F-6156-4D9C-9FD6-CB101470DAE2}"/>
              </a:ext>
            </a:extLst>
          </p:cNvPr>
          <p:cNvSpPr>
            <a:spLocks noGrp="1"/>
          </p:cNvSpPr>
          <p:nvPr>
            <p:ph type="title"/>
          </p:nvPr>
        </p:nvSpPr>
        <p:spPr/>
        <p:txBody>
          <a:bodyPr/>
          <a:lstStyle/>
          <a:p>
            <a:r>
              <a:rPr lang="zh-CN" altLang="en-US" dirty="0"/>
              <a:t>作业具体要求</a:t>
            </a:r>
          </a:p>
        </p:txBody>
      </p:sp>
      <p:sp>
        <p:nvSpPr>
          <p:cNvPr id="3" name="内容占位符 2">
            <a:extLst>
              <a:ext uri="{FF2B5EF4-FFF2-40B4-BE49-F238E27FC236}">
                <a16:creationId xmlns:a16="http://schemas.microsoft.com/office/drawing/2014/main" id="{D3D561C7-D0EE-3761-5968-FF9ED49BDFE6}"/>
              </a:ext>
            </a:extLst>
          </p:cNvPr>
          <p:cNvSpPr>
            <a:spLocks noGrp="1"/>
          </p:cNvSpPr>
          <p:nvPr>
            <p:ph idx="1"/>
          </p:nvPr>
        </p:nvSpPr>
        <p:spPr>
          <a:xfrm>
            <a:off x="683030" y="3326260"/>
            <a:ext cx="10515600" cy="2020111"/>
          </a:xfrm>
        </p:spPr>
        <p:txBody>
          <a:bodyPr>
            <a:normAutofit/>
          </a:bodyPr>
          <a:lstStyle/>
          <a:p>
            <a:r>
              <a:rPr lang="zh-CN" altLang="en-US" sz="2400" b="1" dirty="0"/>
              <a:t>基础要求</a:t>
            </a:r>
            <a:r>
              <a:rPr lang="en-US" altLang="zh-CN" sz="2400" b="1" dirty="0"/>
              <a:t>(10)</a:t>
            </a:r>
            <a:r>
              <a:rPr lang="zh-CN" altLang="en-US" sz="2400" b="1" dirty="0"/>
              <a:t>：</a:t>
            </a:r>
            <a:r>
              <a:rPr lang="zh-CN" altLang="en-US" sz="2400" dirty="0"/>
              <a:t>阅读并复现</a:t>
            </a:r>
            <a:r>
              <a:rPr lang="en-US" altLang="zh-CN" sz="2400" dirty="0" err="1"/>
              <a:t>PairPot</a:t>
            </a:r>
            <a:r>
              <a:rPr lang="zh-CN" altLang="en-US" sz="2400" dirty="0"/>
              <a:t>论文</a:t>
            </a:r>
            <a:r>
              <a:rPr lang="en-US" altLang="zh-CN" sz="2400" dirty="0"/>
              <a:t>[</a:t>
            </a:r>
            <a:r>
              <a:rPr lang="en-US" altLang="zh-CN" sz="2400" dirty="0">
                <a:hlinkClick r:id="rId2"/>
              </a:rPr>
              <a:t>1</a:t>
            </a:r>
            <a:r>
              <a:rPr lang="en-US" altLang="zh-CN" sz="2400" dirty="0"/>
              <a:t>]</a:t>
            </a:r>
            <a:r>
              <a:rPr lang="zh-CN" altLang="en-US" sz="2400" dirty="0"/>
              <a:t>中基于随机游走的</a:t>
            </a:r>
            <a:r>
              <a:rPr lang="en-US" altLang="zh-CN" sz="2400" dirty="0"/>
              <a:t>Lasso-View</a:t>
            </a:r>
            <a:r>
              <a:rPr lang="zh-CN" altLang="en-US" sz="2400" dirty="0"/>
              <a:t>的方法，预测并</a:t>
            </a:r>
            <a:r>
              <a:rPr lang="zh-CN" altLang="en-US" sz="2400" dirty="0">
                <a:highlight>
                  <a:srgbClr val="FFFF00"/>
                </a:highlight>
              </a:rPr>
              <a:t>可视化展示</a:t>
            </a:r>
            <a:r>
              <a:rPr lang="zh-CN" altLang="en-US" sz="2400" dirty="0"/>
              <a:t>用户感兴趣的细胞群；使用论文中的方法对结果进行评价，屏蔽</a:t>
            </a:r>
            <a:r>
              <a:rPr lang="en-US" altLang="zh-CN" sz="2400" dirty="0"/>
              <a:t>90%</a:t>
            </a:r>
            <a:r>
              <a:rPr lang="zh-CN" altLang="en-US" sz="2400" dirty="0"/>
              <a:t>正常标签并模拟</a:t>
            </a:r>
            <a:r>
              <a:rPr lang="en-US" altLang="zh-CN" sz="2400" dirty="0"/>
              <a:t>10%</a:t>
            </a:r>
            <a:r>
              <a:rPr lang="zh-CN" altLang="en-US" sz="2400" dirty="0"/>
              <a:t>错误标签（错误率范围</a:t>
            </a:r>
            <a:r>
              <a:rPr lang="en-US" altLang="zh-CN" sz="2400" dirty="0"/>
              <a:t>0-95%</a:t>
            </a:r>
            <a:r>
              <a:rPr lang="zh-CN" altLang="en-US" sz="2400" dirty="0"/>
              <a:t>）。</a:t>
            </a:r>
            <a:endParaRPr lang="en-US" altLang="zh-CN" sz="2400" dirty="0"/>
          </a:p>
          <a:p>
            <a:r>
              <a:rPr lang="zh-CN" altLang="en-US" sz="2400" b="1" dirty="0"/>
              <a:t>进阶要求</a:t>
            </a:r>
            <a:r>
              <a:rPr lang="en-US" altLang="zh-CN" sz="2400" b="1" dirty="0"/>
              <a:t>(10)</a:t>
            </a:r>
            <a:r>
              <a:rPr lang="zh-CN" altLang="en-US" sz="2400" b="1" dirty="0"/>
              <a:t>：</a:t>
            </a:r>
            <a:r>
              <a:rPr lang="zh-CN" altLang="en-US" sz="2400" dirty="0"/>
              <a:t>使用其他算法实现，如决策树、支持向量机和神经网络等；也可以对论文中的标签传播算法进行优化。</a:t>
            </a:r>
            <a:endParaRPr lang="en-US" altLang="zh-CN" sz="2400" dirty="0"/>
          </a:p>
        </p:txBody>
      </p:sp>
      <p:sp>
        <p:nvSpPr>
          <p:cNvPr id="4" name="文本框 3">
            <a:extLst>
              <a:ext uri="{FF2B5EF4-FFF2-40B4-BE49-F238E27FC236}">
                <a16:creationId xmlns:a16="http://schemas.microsoft.com/office/drawing/2014/main" id="{96B7DDB9-4381-320A-E033-B9B1646E507D}"/>
              </a:ext>
            </a:extLst>
          </p:cNvPr>
          <p:cNvSpPr txBox="1"/>
          <p:nvPr/>
        </p:nvSpPr>
        <p:spPr>
          <a:xfrm>
            <a:off x="904702" y="2178368"/>
            <a:ext cx="9958647" cy="1200329"/>
          </a:xfrm>
          <a:prstGeom prst="rect">
            <a:avLst/>
          </a:prstGeom>
          <a:noFill/>
        </p:spPr>
        <p:txBody>
          <a:bodyPr wrap="square" rtlCol="0">
            <a:spAutoFit/>
          </a:bodyPr>
          <a:lstStyle/>
          <a:p>
            <a:r>
              <a:rPr lang="zh-CN" altLang="en-US" sz="2400" b="1" dirty="0"/>
              <a:t>前提：</a:t>
            </a:r>
            <a:r>
              <a:rPr lang="zh-CN" altLang="en-US" sz="2400" dirty="0"/>
              <a:t>题目给定聚类后的单细胞数据集（</a:t>
            </a:r>
            <a:r>
              <a:rPr lang="en-US" altLang="zh-CN" sz="2400" dirty="0"/>
              <a:t>3000</a:t>
            </a:r>
            <a:r>
              <a:rPr lang="zh-CN" altLang="en-US" sz="2400" dirty="0"/>
              <a:t>个细胞，</a:t>
            </a:r>
            <a:r>
              <a:rPr lang="en-US" altLang="zh-CN" sz="2400" dirty="0"/>
              <a:t>2000</a:t>
            </a:r>
            <a:r>
              <a:rPr lang="zh-CN" altLang="en-US" sz="2400" dirty="0"/>
              <a:t>个基因），以及用户所选择的细胞集合</a:t>
            </a:r>
            <a:endParaRPr lang="en-US" altLang="zh-CN" sz="2400" dirty="0"/>
          </a:p>
          <a:p>
            <a:r>
              <a:rPr lang="zh-CN" altLang="en-US" sz="2400" b="1" dirty="0"/>
              <a:t>目标：</a:t>
            </a:r>
            <a:r>
              <a:rPr lang="zh-CN" altLang="en-US" sz="2400" dirty="0"/>
              <a:t>预测用户感兴趣的细胞集合，并对预测的结果进行评价</a:t>
            </a:r>
          </a:p>
        </p:txBody>
      </p:sp>
      <p:sp>
        <p:nvSpPr>
          <p:cNvPr id="5" name="文本框 4">
            <a:extLst>
              <a:ext uri="{FF2B5EF4-FFF2-40B4-BE49-F238E27FC236}">
                <a16:creationId xmlns:a16="http://schemas.microsoft.com/office/drawing/2014/main" id="{659727D4-4025-B187-7888-B397D85E4249}"/>
              </a:ext>
            </a:extLst>
          </p:cNvPr>
          <p:cNvSpPr txBox="1"/>
          <p:nvPr/>
        </p:nvSpPr>
        <p:spPr>
          <a:xfrm>
            <a:off x="904702" y="5441225"/>
            <a:ext cx="10561320" cy="830997"/>
          </a:xfrm>
          <a:prstGeom prst="rect">
            <a:avLst/>
          </a:prstGeom>
          <a:noFill/>
        </p:spPr>
        <p:txBody>
          <a:bodyPr wrap="square" rtlCol="0">
            <a:spAutoFit/>
          </a:bodyPr>
          <a:lstStyle/>
          <a:p>
            <a:r>
              <a:rPr lang="en-US" altLang="zh-CN" sz="2400" b="1" dirty="0"/>
              <a:t>Tips</a:t>
            </a:r>
            <a:r>
              <a:rPr lang="zh-CN" altLang="en-US" sz="2400" b="1" dirty="0"/>
              <a:t>：</a:t>
            </a:r>
            <a:r>
              <a:rPr lang="zh-CN" altLang="en-US" sz="2400" dirty="0"/>
              <a:t>我们将对所有人最终的</a:t>
            </a:r>
            <a:r>
              <a:rPr lang="en-US" altLang="zh-CN" sz="2400" dirty="0"/>
              <a:t>ARI</a:t>
            </a:r>
            <a:r>
              <a:rPr lang="zh-CN" altLang="en-US" sz="2400" dirty="0"/>
              <a:t>指标进行排名并赋分</a:t>
            </a:r>
            <a:r>
              <a:rPr lang="en-US" altLang="zh-CN" sz="2400" dirty="0"/>
              <a:t>(</a:t>
            </a:r>
            <a:r>
              <a:rPr lang="zh-CN" altLang="en-US" sz="2400" dirty="0"/>
              <a:t>这一部分占</a:t>
            </a:r>
            <a:r>
              <a:rPr lang="en-US" altLang="zh-CN" sz="2400" b="1" dirty="0"/>
              <a:t>10</a:t>
            </a:r>
            <a:r>
              <a:rPr lang="zh-CN" altLang="en-US" sz="2400" dirty="0"/>
              <a:t>分</a:t>
            </a:r>
            <a:r>
              <a:rPr lang="en-US" altLang="zh-CN" sz="2400" dirty="0"/>
              <a:t>)</a:t>
            </a:r>
            <a:r>
              <a:rPr lang="zh-CN" altLang="en-US" sz="2400" dirty="0"/>
              <a:t>，为了避免</a:t>
            </a:r>
            <a:r>
              <a:rPr lang="en-US" altLang="zh-CN" sz="2400" dirty="0"/>
              <a:t>ARI</a:t>
            </a:r>
            <a:r>
              <a:rPr lang="zh-CN" altLang="en-US" sz="2400" dirty="0"/>
              <a:t>过低，在实现的过程中请特别注意修改类内的错误标签。</a:t>
            </a:r>
          </a:p>
        </p:txBody>
      </p:sp>
      <p:sp>
        <p:nvSpPr>
          <p:cNvPr id="6" name="文本框 5">
            <a:extLst>
              <a:ext uri="{FF2B5EF4-FFF2-40B4-BE49-F238E27FC236}">
                <a16:creationId xmlns:a16="http://schemas.microsoft.com/office/drawing/2014/main" id="{7E1E4082-AE7B-0474-BFF3-CFBCA875B3D3}"/>
              </a:ext>
            </a:extLst>
          </p:cNvPr>
          <p:cNvSpPr txBox="1"/>
          <p:nvPr/>
        </p:nvSpPr>
        <p:spPr>
          <a:xfrm>
            <a:off x="904702" y="1618303"/>
            <a:ext cx="4720243" cy="461665"/>
          </a:xfrm>
          <a:prstGeom prst="rect">
            <a:avLst/>
          </a:prstGeom>
          <a:noFill/>
        </p:spPr>
        <p:txBody>
          <a:bodyPr wrap="square" rtlCol="0">
            <a:spAutoFit/>
          </a:bodyPr>
          <a:lstStyle/>
          <a:p>
            <a:r>
              <a:rPr lang="zh-CN" altLang="en-US" sz="2400" dirty="0"/>
              <a:t>小组作业：</a:t>
            </a:r>
            <a:r>
              <a:rPr lang="en-US" altLang="zh-CN" sz="2400" dirty="0"/>
              <a:t>1-3</a:t>
            </a:r>
            <a:r>
              <a:rPr lang="zh-CN" altLang="en-US" sz="2400" dirty="0"/>
              <a:t>人</a:t>
            </a:r>
          </a:p>
        </p:txBody>
      </p:sp>
    </p:spTree>
    <p:extLst>
      <p:ext uri="{BB962C8B-B14F-4D97-AF65-F5344CB8AC3E}">
        <p14:creationId xmlns:p14="http://schemas.microsoft.com/office/powerpoint/2010/main" val="742543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0F0742-A0A1-436F-4081-2701E2D3CF97}"/>
              </a:ext>
            </a:extLst>
          </p:cNvPr>
          <p:cNvSpPr>
            <a:spLocks noGrp="1"/>
          </p:cNvSpPr>
          <p:nvPr>
            <p:ph type="title"/>
          </p:nvPr>
        </p:nvSpPr>
        <p:spPr>
          <a:xfrm>
            <a:off x="838200" y="281762"/>
            <a:ext cx="10515600" cy="1325563"/>
          </a:xfrm>
        </p:spPr>
        <p:txBody>
          <a:bodyPr/>
          <a:lstStyle/>
          <a:p>
            <a:r>
              <a:rPr lang="zh-CN" altLang="en-US" dirty="0"/>
              <a:t>如何进一步提升准确性和鲁棒性？</a:t>
            </a:r>
          </a:p>
        </p:txBody>
      </p:sp>
      <p:sp>
        <p:nvSpPr>
          <p:cNvPr id="3" name="内容占位符 2">
            <a:extLst>
              <a:ext uri="{FF2B5EF4-FFF2-40B4-BE49-F238E27FC236}">
                <a16:creationId xmlns:a16="http://schemas.microsoft.com/office/drawing/2014/main" id="{0DA45F4E-27A0-66C3-4DCC-BC7F3D4116E9}"/>
              </a:ext>
            </a:extLst>
          </p:cNvPr>
          <p:cNvSpPr>
            <a:spLocks noGrp="1"/>
          </p:cNvSpPr>
          <p:nvPr>
            <p:ph idx="1"/>
          </p:nvPr>
        </p:nvSpPr>
        <p:spPr>
          <a:xfrm>
            <a:off x="689344" y="1533229"/>
            <a:ext cx="10515600" cy="5186548"/>
          </a:xfrm>
        </p:spPr>
        <p:txBody>
          <a:bodyPr>
            <a:normAutofit/>
          </a:bodyPr>
          <a:lstStyle/>
          <a:p>
            <a:r>
              <a:rPr lang="en-US" altLang="zh-CN" dirty="0"/>
              <a:t>Lasso-View</a:t>
            </a:r>
            <a:r>
              <a:rPr lang="zh-CN" altLang="en-US" dirty="0"/>
              <a:t>实际上是一种基于图的随机游走模型，构建图的方法是采用欧式距离，优化图的构建方法可能是一种好的方案。</a:t>
            </a:r>
            <a:endParaRPr lang="en-US" altLang="zh-CN" dirty="0"/>
          </a:p>
          <a:p>
            <a:r>
              <a:rPr lang="zh-CN" altLang="en-US" dirty="0"/>
              <a:t>原问题实际上可以转化为分类问题。即用户选择的细胞可以当成一个新类型，然后用分类器判断所有的细胞中哪些细胞属于这种类型。分类器的构建可以采用支持向量机、决策树以及众多深度学习的方法。</a:t>
            </a:r>
            <a:endParaRPr lang="en-US" altLang="zh-CN" dirty="0"/>
          </a:p>
          <a:p>
            <a:r>
              <a:rPr lang="zh-CN" altLang="en-US" dirty="0">
                <a:latin typeface="Consolas" panose="020B0609020204030204" pitchFamily="49" charset="0"/>
              </a:rPr>
              <a:t>可以对单细胞数据分析工作流进行优化。原始的表达矩阵是按照</a:t>
            </a:r>
            <a:r>
              <a:rPr lang="en-US" altLang="zh-CN" dirty="0" err="1">
                <a:latin typeface="Consolas" panose="020B0609020204030204" pitchFamily="49" charset="0"/>
              </a:rPr>
              <a:t>scanpy</a:t>
            </a:r>
            <a:r>
              <a:rPr lang="zh-CN" altLang="en-US" dirty="0">
                <a:latin typeface="Consolas" panose="020B0609020204030204" pitchFamily="49" charset="0"/>
              </a:rPr>
              <a:t>标准分析流得到的，可以通过对稀疏矩阵进行插补、降维和特征选择等方法得到更高质量的表达矩阵。</a:t>
            </a:r>
            <a:endParaRPr lang="en-US" altLang="zh-CN" dirty="0">
              <a:latin typeface="Consolas" panose="020B0609020204030204" pitchFamily="49" charset="0"/>
            </a:endParaRPr>
          </a:p>
          <a:p>
            <a:r>
              <a:rPr lang="zh-CN" altLang="en-US" dirty="0">
                <a:latin typeface="Consolas" panose="020B0609020204030204" pitchFamily="49" charset="0"/>
              </a:rPr>
              <a:t>本次作业还提供了原始的表达矩阵（</a:t>
            </a:r>
            <a:r>
              <a:rPr lang="en-US" altLang="zh-CN" dirty="0">
                <a:latin typeface="Consolas" panose="020B0609020204030204" pitchFamily="49" charset="0"/>
              </a:rPr>
              <a:t>6000</a:t>
            </a:r>
            <a:r>
              <a:rPr lang="zh-CN" altLang="en-US" dirty="0">
                <a:latin typeface="Consolas" panose="020B0609020204030204" pitchFamily="49" charset="0"/>
              </a:rPr>
              <a:t>*</a:t>
            </a:r>
            <a:r>
              <a:rPr lang="en-US" altLang="zh-CN" dirty="0">
                <a:latin typeface="Consolas" panose="020B0609020204030204" pitchFamily="49" charset="0"/>
              </a:rPr>
              <a:t>20000</a:t>
            </a:r>
            <a:r>
              <a:rPr lang="zh-CN" altLang="en-US" dirty="0">
                <a:latin typeface="Consolas" panose="020B0609020204030204" pitchFamily="49" charset="0"/>
              </a:rPr>
              <a:t>），在进阶要求中可以使用这个矩阵进行训练（不强制）。</a:t>
            </a:r>
            <a:endParaRPr lang="en-US" altLang="zh-CN" dirty="0">
              <a:latin typeface="Consolas" panose="020B0609020204030204" pitchFamily="49" charset="0"/>
            </a:endParaRPr>
          </a:p>
        </p:txBody>
      </p:sp>
    </p:spTree>
    <p:extLst>
      <p:ext uri="{BB962C8B-B14F-4D97-AF65-F5344CB8AC3E}">
        <p14:creationId xmlns:p14="http://schemas.microsoft.com/office/powerpoint/2010/main" val="2285921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FCFCC9-1293-46CF-0F95-0592DE2920F4}"/>
              </a:ext>
            </a:extLst>
          </p:cNvPr>
          <p:cNvSpPr>
            <a:spLocks noGrp="1"/>
          </p:cNvSpPr>
          <p:nvPr>
            <p:ph type="title"/>
          </p:nvPr>
        </p:nvSpPr>
        <p:spPr>
          <a:xfrm>
            <a:off x="235014" y="0"/>
            <a:ext cx="10515600" cy="1325563"/>
          </a:xfrm>
        </p:spPr>
        <p:txBody>
          <a:bodyPr/>
          <a:lstStyle/>
          <a:p>
            <a:r>
              <a:rPr lang="zh-CN" altLang="en-US" dirty="0"/>
              <a:t>数据格式</a:t>
            </a:r>
          </a:p>
        </p:txBody>
      </p:sp>
      <p:pic>
        <p:nvPicPr>
          <p:cNvPr id="5" name="图片 4">
            <a:extLst>
              <a:ext uri="{FF2B5EF4-FFF2-40B4-BE49-F238E27FC236}">
                <a16:creationId xmlns:a16="http://schemas.microsoft.com/office/drawing/2014/main" id="{6C51ED14-60B9-22BC-D72A-93EAFDCD6676}"/>
              </a:ext>
            </a:extLst>
          </p:cNvPr>
          <p:cNvPicPr>
            <a:picLocks noChangeAspect="1"/>
          </p:cNvPicPr>
          <p:nvPr/>
        </p:nvPicPr>
        <p:blipFill>
          <a:blip r:embed="rId2"/>
          <a:stretch>
            <a:fillRect/>
          </a:stretch>
        </p:blipFill>
        <p:spPr>
          <a:xfrm>
            <a:off x="387348" y="2970415"/>
            <a:ext cx="3091146" cy="2492625"/>
          </a:xfrm>
          <a:prstGeom prst="rect">
            <a:avLst/>
          </a:prstGeom>
        </p:spPr>
      </p:pic>
      <p:pic>
        <p:nvPicPr>
          <p:cNvPr id="7" name="图片 6">
            <a:extLst>
              <a:ext uri="{FF2B5EF4-FFF2-40B4-BE49-F238E27FC236}">
                <a16:creationId xmlns:a16="http://schemas.microsoft.com/office/drawing/2014/main" id="{596E2D53-7248-157B-A0C3-A49F32E50D54}"/>
              </a:ext>
            </a:extLst>
          </p:cNvPr>
          <p:cNvPicPr>
            <a:picLocks noChangeAspect="1"/>
          </p:cNvPicPr>
          <p:nvPr/>
        </p:nvPicPr>
        <p:blipFill>
          <a:blip r:embed="rId3"/>
          <a:stretch>
            <a:fillRect/>
          </a:stretch>
        </p:blipFill>
        <p:spPr>
          <a:xfrm>
            <a:off x="387348" y="5611370"/>
            <a:ext cx="3092913" cy="1121939"/>
          </a:xfrm>
          <a:prstGeom prst="rect">
            <a:avLst/>
          </a:prstGeom>
        </p:spPr>
      </p:pic>
      <p:pic>
        <p:nvPicPr>
          <p:cNvPr id="9" name="图片 8">
            <a:extLst>
              <a:ext uri="{FF2B5EF4-FFF2-40B4-BE49-F238E27FC236}">
                <a16:creationId xmlns:a16="http://schemas.microsoft.com/office/drawing/2014/main" id="{1207E4B7-30D9-40D1-7076-77EBD1CE8F92}"/>
              </a:ext>
            </a:extLst>
          </p:cNvPr>
          <p:cNvPicPr>
            <a:picLocks noChangeAspect="1"/>
          </p:cNvPicPr>
          <p:nvPr/>
        </p:nvPicPr>
        <p:blipFill>
          <a:blip r:embed="rId4"/>
          <a:stretch>
            <a:fillRect/>
          </a:stretch>
        </p:blipFill>
        <p:spPr>
          <a:xfrm>
            <a:off x="3563956" y="2975657"/>
            <a:ext cx="4072008" cy="3369387"/>
          </a:xfrm>
          <a:prstGeom prst="rect">
            <a:avLst/>
          </a:prstGeom>
        </p:spPr>
      </p:pic>
      <p:pic>
        <p:nvPicPr>
          <p:cNvPr id="11" name="图片 10">
            <a:extLst>
              <a:ext uri="{FF2B5EF4-FFF2-40B4-BE49-F238E27FC236}">
                <a16:creationId xmlns:a16="http://schemas.microsoft.com/office/drawing/2014/main" id="{AAEDB985-DB5A-52DA-398C-787BD216DDAC}"/>
              </a:ext>
            </a:extLst>
          </p:cNvPr>
          <p:cNvPicPr>
            <a:picLocks noChangeAspect="1"/>
          </p:cNvPicPr>
          <p:nvPr/>
        </p:nvPicPr>
        <p:blipFill>
          <a:blip r:embed="rId5"/>
          <a:stretch>
            <a:fillRect/>
          </a:stretch>
        </p:blipFill>
        <p:spPr>
          <a:xfrm>
            <a:off x="8069998" y="2970415"/>
            <a:ext cx="3795614" cy="3073726"/>
          </a:xfrm>
          <a:prstGeom prst="rect">
            <a:avLst/>
          </a:prstGeom>
        </p:spPr>
      </p:pic>
      <p:sp>
        <p:nvSpPr>
          <p:cNvPr id="12" name="内容占位符 2">
            <a:extLst>
              <a:ext uri="{FF2B5EF4-FFF2-40B4-BE49-F238E27FC236}">
                <a16:creationId xmlns:a16="http://schemas.microsoft.com/office/drawing/2014/main" id="{052A0D5C-47BE-9445-BB4C-7342DCD40F39}"/>
              </a:ext>
            </a:extLst>
          </p:cNvPr>
          <p:cNvSpPr>
            <a:spLocks noGrp="1"/>
          </p:cNvSpPr>
          <p:nvPr>
            <p:ph idx="1"/>
          </p:nvPr>
        </p:nvSpPr>
        <p:spPr>
          <a:xfrm>
            <a:off x="745185" y="1272138"/>
            <a:ext cx="5789815" cy="1493230"/>
          </a:xfrm>
        </p:spPr>
        <p:txBody>
          <a:bodyPr>
            <a:normAutofit/>
          </a:bodyPr>
          <a:lstStyle/>
          <a:p>
            <a:r>
              <a:rPr lang="zh-CN" altLang="en-US" sz="2000" dirty="0"/>
              <a:t>单细胞数据集</a:t>
            </a:r>
            <a:r>
              <a:rPr lang="en-US" altLang="zh-CN" sz="2000" dirty="0"/>
              <a:t>dataset.h5ad</a:t>
            </a:r>
            <a:r>
              <a:rPr lang="zh-CN" altLang="en-US" sz="2000" dirty="0"/>
              <a:t>中存储了图中的所有细胞节点，每个细胞节点的维度数据主要是该细胞的注释（存储在</a:t>
            </a:r>
            <a:r>
              <a:rPr lang="en-US" altLang="zh-CN" sz="2000" dirty="0"/>
              <a:t>annotation</a:t>
            </a:r>
            <a:r>
              <a:rPr lang="zh-CN" altLang="en-US" sz="2000" dirty="0"/>
              <a:t>中）和它的基因表达情况（存储在稀疏矩阵中）。建议使用</a:t>
            </a:r>
            <a:r>
              <a:rPr lang="en-US" altLang="zh-CN" sz="2000" dirty="0" err="1"/>
              <a:t>scanpy</a:t>
            </a:r>
            <a:r>
              <a:rPr lang="zh-CN" altLang="en-US" sz="2000" dirty="0"/>
              <a:t>进行读取</a:t>
            </a:r>
            <a:r>
              <a:rPr lang="en-US" altLang="zh-CN" sz="2000" dirty="0"/>
              <a:t>h5ad</a:t>
            </a:r>
            <a:r>
              <a:rPr lang="zh-CN" altLang="en-US" sz="2000" dirty="0"/>
              <a:t>格式的数据。</a:t>
            </a:r>
          </a:p>
        </p:txBody>
      </p:sp>
      <p:sp>
        <p:nvSpPr>
          <p:cNvPr id="13" name="内容占位符 2">
            <a:extLst>
              <a:ext uri="{FF2B5EF4-FFF2-40B4-BE49-F238E27FC236}">
                <a16:creationId xmlns:a16="http://schemas.microsoft.com/office/drawing/2014/main" id="{9BA78B99-85D3-1C3B-95EC-528573935719}"/>
              </a:ext>
            </a:extLst>
          </p:cNvPr>
          <p:cNvSpPr txBox="1">
            <a:spLocks/>
          </p:cNvSpPr>
          <p:nvPr/>
        </p:nvSpPr>
        <p:spPr>
          <a:xfrm>
            <a:off x="7875674" y="614686"/>
            <a:ext cx="4184262" cy="23557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t>共有</a:t>
            </a:r>
            <a:r>
              <a:rPr lang="en-US" altLang="zh-CN" sz="2000" dirty="0"/>
              <a:t>10</a:t>
            </a:r>
            <a:r>
              <a:rPr lang="zh-CN" altLang="en-US" sz="2000" dirty="0"/>
              <a:t>个测试数据。每个</a:t>
            </a:r>
            <a:r>
              <a:rPr lang="en-US" altLang="zh-CN" sz="2000" dirty="0"/>
              <a:t>txt</a:t>
            </a:r>
            <a:r>
              <a:rPr lang="zh-CN" altLang="en-US" sz="2000" dirty="0"/>
              <a:t>中的第一组数据是用户选定的细胞的索引，即输入；第二组数据是经过</a:t>
            </a:r>
            <a:r>
              <a:rPr lang="en-US" altLang="zh-CN" sz="2000" dirty="0"/>
              <a:t>Lasso-View</a:t>
            </a:r>
            <a:r>
              <a:rPr lang="zh-CN" altLang="en-US" sz="2000" dirty="0"/>
              <a:t>预测出的用户感兴趣的细胞集合的索引，即输出（供参考）。</a:t>
            </a:r>
          </a:p>
        </p:txBody>
      </p:sp>
    </p:spTree>
    <p:extLst>
      <p:ext uri="{BB962C8B-B14F-4D97-AF65-F5344CB8AC3E}">
        <p14:creationId xmlns:p14="http://schemas.microsoft.com/office/powerpoint/2010/main" val="1489010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B0A33A-E9C5-9839-92E6-9BDDB9EAE761}"/>
              </a:ext>
            </a:extLst>
          </p:cNvPr>
          <p:cNvSpPr>
            <a:spLocks noGrp="1"/>
          </p:cNvSpPr>
          <p:nvPr>
            <p:ph type="title"/>
          </p:nvPr>
        </p:nvSpPr>
        <p:spPr/>
        <p:txBody>
          <a:bodyPr/>
          <a:lstStyle/>
          <a:p>
            <a:r>
              <a:rPr lang="zh-CN" altLang="en-US" dirty="0"/>
              <a:t>背景知识</a:t>
            </a:r>
            <a:r>
              <a:rPr lang="en-US" altLang="zh-CN" dirty="0"/>
              <a:t>1——</a:t>
            </a:r>
            <a:r>
              <a:rPr lang="zh-CN" altLang="en-US" b="1" i="1" dirty="0"/>
              <a:t>单细胞测序数据分析</a:t>
            </a:r>
          </a:p>
        </p:txBody>
      </p:sp>
      <p:sp>
        <p:nvSpPr>
          <p:cNvPr id="3" name="内容占位符 2">
            <a:extLst>
              <a:ext uri="{FF2B5EF4-FFF2-40B4-BE49-F238E27FC236}">
                <a16:creationId xmlns:a16="http://schemas.microsoft.com/office/drawing/2014/main" id="{838C1585-3E9F-3357-EAAB-733B3C8FCFF9}"/>
              </a:ext>
            </a:extLst>
          </p:cNvPr>
          <p:cNvSpPr>
            <a:spLocks noGrp="1"/>
          </p:cNvSpPr>
          <p:nvPr>
            <p:ph idx="1"/>
          </p:nvPr>
        </p:nvSpPr>
        <p:spPr>
          <a:xfrm>
            <a:off x="838200" y="1598411"/>
            <a:ext cx="10515600" cy="4351338"/>
          </a:xfrm>
        </p:spPr>
        <p:txBody>
          <a:bodyPr>
            <a:normAutofit/>
          </a:bodyPr>
          <a:lstStyle/>
          <a:p>
            <a:r>
              <a:rPr lang="zh-CN" altLang="en-US" dirty="0"/>
              <a:t>单细胞测序数据分析是在单个细胞水平上，对基因组、转录组等进行高通量测序分析，旨在精细解释一个样本内细胞间的异质性。</a:t>
            </a:r>
            <a:endParaRPr lang="en-US" altLang="zh-CN" dirty="0"/>
          </a:p>
          <a:p>
            <a:r>
              <a:rPr lang="zh-CN" altLang="en-US" dirty="0"/>
              <a:t>简单来说，单细胞测序数据就是一个</a:t>
            </a:r>
            <a:r>
              <a:rPr lang="zh-CN" altLang="en-US" dirty="0">
                <a:solidFill>
                  <a:srgbClr val="FF0000"/>
                </a:solidFill>
              </a:rPr>
              <a:t>行是细胞</a:t>
            </a:r>
            <a:r>
              <a:rPr lang="zh-CN" altLang="en-US" dirty="0"/>
              <a:t>，</a:t>
            </a:r>
            <a:r>
              <a:rPr lang="zh-CN" altLang="en-US" dirty="0">
                <a:solidFill>
                  <a:srgbClr val="FF0000"/>
                </a:solidFill>
              </a:rPr>
              <a:t>列是基因</a:t>
            </a:r>
            <a:r>
              <a:rPr lang="zh-CN" altLang="en-US" dirty="0"/>
              <a:t>的高维稀疏矩阵。针对单细胞测序数据的工作流具体包括：质量控制、数据标准化、数据降维、细胞聚类、细胞类型注释和可视化。</a:t>
            </a:r>
            <a:endParaRPr lang="en-US" altLang="zh-CN" dirty="0"/>
          </a:p>
          <a:p>
            <a:endParaRPr lang="en-US" altLang="zh-CN" dirty="0"/>
          </a:p>
          <a:p>
            <a:r>
              <a:rPr lang="zh-CN" altLang="en-US" dirty="0"/>
              <a:t>然而，最关键的细胞聚类步骤由于分辨率的不同导致聚类结果无法反应真实的细胞类型，需要手动交互式的修正。而手动圈选必然会导致相似细胞遗漏或误选错误细胞，因此需要一种交互式的相似细胞预测方法弥补这一缺陷。</a:t>
            </a:r>
          </a:p>
        </p:txBody>
      </p:sp>
    </p:spTree>
    <p:extLst>
      <p:ext uri="{BB962C8B-B14F-4D97-AF65-F5344CB8AC3E}">
        <p14:creationId xmlns:p14="http://schemas.microsoft.com/office/powerpoint/2010/main" val="1205725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B0A33A-E9C5-9839-92E6-9BDDB9EAE761}"/>
              </a:ext>
            </a:extLst>
          </p:cNvPr>
          <p:cNvSpPr>
            <a:spLocks noGrp="1"/>
          </p:cNvSpPr>
          <p:nvPr>
            <p:ph type="title"/>
          </p:nvPr>
        </p:nvSpPr>
        <p:spPr/>
        <p:txBody>
          <a:bodyPr/>
          <a:lstStyle/>
          <a:p>
            <a:r>
              <a:rPr lang="zh-CN" altLang="en-US" dirty="0"/>
              <a:t>背景知识</a:t>
            </a:r>
            <a:r>
              <a:rPr lang="en-US" altLang="zh-CN" dirty="0"/>
              <a:t>2——</a:t>
            </a:r>
            <a:r>
              <a:rPr lang="zh-CN" altLang="en-US" b="1" i="1" dirty="0"/>
              <a:t>标签传播算法</a:t>
            </a:r>
            <a:r>
              <a:rPr lang="en-US" altLang="zh-CN" b="1" i="1" dirty="0"/>
              <a:t>LPA</a:t>
            </a:r>
            <a:endParaRPr lang="zh-CN" altLang="en-US" b="1" i="1" dirty="0"/>
          </a:p>
        </p:txBody>
      </p:sp>
      <p:sp>
        <p:nvSpPr>
          <p:cNvPr id="3" name="内容占位符 2">
            <a:extLst>
              <a:ext uri="{FF2B5EF4-FFF2-40B4-BE49-F238E27FC236}">
                <a16:creationId xmlns:a16="http://schemas.microsoft.com/office/drawing/2014/main" id="{838C1585-3E9F-3357-EAAB-733B3C8FCFF9}"/>
              </a:ext>
            </a:extLst>
          </p:cNvPr>
          <p:cNvSpPr>
            <a:spLocks noGrp="1"/>
          </p:cNvSpPr>
          <p:nvPr>
            <p:ph idx="1"/>
          </p:nvPr>
        </p:nvSpPr>
        <p:spPr>
          <a:xfrm>
            <a:off x="838200" y="1598411"/>
            <a:ext cx="10515600" cy="4351338"/>
          </a:xfrm>
        </p:spPr>
        <p:txBody>
          <a:bodyPr/>
          <a:lstStyle/>
          <a:p>
            <a:r>
              <a:rPr lang="en-US" altLang="zh-CN" dirty="0"/>
              <a:t>Label Propagation Algorithm</a:t>
            </a:r>
            <a:r>
              <a:rPr lang="zh-CN" altLang="en-US" dirty="0"/>
              <a:t>，也称作标签传播算法（</a:t>
            </a:r>
            <a:r>
              <a:rPr lang="en-US" altLang="zh-CN" dirty="0"/>
              <a:t>LPA</a:t>
            </a:r>
            <a:r>
              <a:rPr lang="zh-CN" altLang="en-US" dirty="0"/>
              <a:t>），是一种基于图的半监督学习的算法，常用于节点分类和图数据的聚类分析等。</a:t>
            </a:r>
            <a:endParaRPr lang="en-US" altLang="zh-CN" dirty="0"/>
          </a:p>
          <a:p>
            <a:r>
              <a:rPr lang="zh-CN" altLang="en-US" dirty="0"/>
              <a:t>该算法主要通过在各个节点之间传播标签并逐步确定，最终将图中的节点分为若干个簇或类别。</a:t>
            </a:r>
          </a:p>
        </p:txBody>
      </p:sp>
      <p:pic>
        <p:nvPicPr>
          <p:cNvPr id="1026" name="Picture 2" descr="社区发现之标签传播算法（LPA） – 诸事要记 日拱一卒">
            <a:extLst>
              <a:ext uri="{FF2B5EF4-FFF2-40B4-BE49-F238E27FC236}">
                <a16:creationId xmlns:a16="http://schemas.microsoft.com/office/drawing/2014/main" id="{F340BB8C-C0D0-4B8F-9172-75DF79051E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6922" y="3936863"/>
            <a:ext cx="3759085" cy="2778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8851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8BA68F-3708-1ABC-6D20-D63452B87641}"/>
              </a:ext>
            </a:extLst>
          </p:cNvPr>
          <p:cNvSpPr>
            <a:spLocks noGrp="1"/>
          </p:cNvSpPr>
          <p:nvPr>
            <p:ph type="title"/>
          </p:nvPr>
        </p:nvSpPr>
        <p:spPr/>
        <p:txBody>
          <a:bodyPr/>
          <a:lstStyle/>
          <a:p>
            <a:r>
              <a:rPr lang="zh-CN" altLang="en-US" dirty="0"/>
              <a:t>背景知识</a:t>
            </a:r>
            <a:r>
              <a:rPr lang="en-US" altLang="zh-CN" dirty="0"/>
              <a:t>3——</a:t>
            </a:r>
            <a:r>
              <a:rPr lang="en-US" altLang="zh-CN" b="1" i="1" dirty="0"/>
              <a:t>Lasso-View</a:t>
            </a:r>
            <a:endParaRPr lang="zh-CN" altLang="en-US" b="1" i="1" dirty="0"/>
          </a:p>
        </p:txBody>
      </p:sp>
      <p:sp>
        <p:nvSpPr>
          <p:cNvPr id="3" name="内容占位符 2">
            <a:extLst>
              <a:ext uri="{FF2B5EF4-FFF2-40B4-BE49-F238E27FC236}">
                <a16:creationId xmlns:a16="http://schemas.microsoft.com/office/drawing/2014/main" id="{773D0583-D828-6FB9-3176-23C14B0DFCD8}"/>
              </a:ext>
            </a:extLst>
          </p:cNvPr>
          <p:cNvSpPr>
            <a:spLocks noGrp="1"/>
          </p:cNvSpPr>
          <p:nvPr>
            <p:ph idx="1"/>
          </p:nvPr>
        </p:nvSpPr>
        <p:spPr>
          <a:xfrm>
            <a:off x="838200" y="1631661"/>
            <a:ext cx="10515600" cy="4351338"/>
          </a:xfrm>
        </p:spPr>
        <p:txBody>
          <a:bodyPr/>
          <a:lstStyle/>
          <a:p>
            <a:r>
              <a:rPr lang="en-US" altLang="zh-CN" dirty="0"/>
              <a:t>Lasso-View</a:t>
            </a:r>
            <a:r>
              <a:rPr lang="zh-CN" altLang="en-US" dirty="0"/>
              <a:t>是</a:t>
            </a:r>
            <a:r>
              <a:rPr lang="en-US" altLang="zh-CN" dirty="0" err="1"/>
              <a:t>PairPot</a:t>
            </a:r>
            <a:r>
              <a:rPr lang="zh-CN" altLang="en-US" dirty="0"/>
              <a:t>数据库</a:t>
            </a:r>
            <a:r>
              <a:rPr lang="en-US" altLang="zh-CN" dirty="0"/>
              <a:t>[</a:t>
            </a:r>
            <a:r>
              <a:rPr lang="en-US" altLang="zh-CN" dirty="0">
                <a:hlinkClick r:id="rId2"/>
              </a:rPr>
              <a:t>1</a:t>
            </a:r>
            <a:r>
              <a:rPr lang="en-US" altLang="zh-CN" dirty="0"/>
              <a:t>]</a:t>
            </a:r>
            <a:r>
              <a:rPr lang="zh-CN" altLang="en-US" dirty="0"/>
              <a:t>中贡献的一种方法，前者是一种基于</a:t>
            </a:r>
            <a:r>
              <a:rPr lang="en-US" altLang="zh-CN" dirty="0"/>
              <a:t>LPA</a:t>
            </a:r>
            <a:r>
              <a:rPr lang="zh-CN" altLang="en-US" dirty="0"/>
              <a:t>算法来猜测用户感兴趣节点群的方法。</a:t>
            </a:r>
            <a:endParaRPr lang="en-US" altLang="zh-CN" dirty="0"/>
          </a:p>
          <a:p>
            <a:r>
              <a:rPr lang="zh-CN" altLang="en-US" dirty="0"/>
              <a:t>在</a:t>
            </a:r>
            <a:r>
              <a:rPr lang="en-US" altLang="zh-CN" dirty="0" err="1"/>
              <a:t>PairPot</a:t>
            </a:r>
            <a:r>
              <a:rPr lang="zh-CN" altLang="en-US" dirty="0"/>
              <a:t>对单细胞数据的分析中，每一个细胞作为图中的一个节点，当用户手动圈选一部分细胞后，</a:t>
            </a:r>
            <a:r>
              <a:rPr lang="en-US" altLang="zh-CN" dirty="0"/>
              <a:t>Lasso-View</a:t>
            </a:r>
            <a:r>
              <a:rPr lang="zh-CN" altLang="en-US" dirty="0"/>
              <a:t>能在毫秒级响应时间内识别该用户感兴趣的细胞亚群。</a:t>
            </a:r>
            <a:endParaRPr lang="en-US" altLang="zh-CN" dirty="0"/>
          </a:p>
        </p:txBody>
      </p:sp>
      <p:pic>
        <p:nvPicPr>
          <p:cNvPr id="10" name="图片 9">
            <a:extLst>
              <a:ext uri="{FF2B5EF4-FFF2-40B4-BE49-F238E27FC236}">
                <a16:creationId xmlns:a16="http://schemas.microsoft.com/office/drawing/2014/main" id="{5CB3943D-7425-8965-424C-F03D3578BB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6184" y="3974109"/>
            <a:ext cx="4804347" cy="2637280"/>
          </a:xfrm>
          <a:prstGeom prst="rect">
            <a:avLst/>
          </a:prstGeom>
        </p:spPr>
      </p:pic>
    </p:spTree>
    <p:extLst>
      <p:ext uri="{BB962C8B-B14F-4D97-AF65-F5344CB8AC3E}">
        <p14:creationId xmlns:p14="http://schemas.microsoft.com/office/powerpoint/2010/main" val="2389843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3D237006-77D1-094F-A85A-F8789F2121EA}"/>
              </a:ext>
            </a:extLst>
          </p:cNvPr>
          <p:cNvCxnSpPr>
            <a:cxnSpLocks/>
          </p:cNvCxnSpPr>
          <p:nvPr>
            <p:custDataLst>
              <p:tags r:id="rId1"/>
            </p:custDataLst>
          </p:nvPr>
        </p:nvCxnSpPr>
        <p:spPr>
          <a:xfrm>
            <a:off x="0" y="731838"/>
            <a:ext cx="12192000" cy="0"/>
          </a:xfrm>
          <a:prstGeom prst="line">
            <a:avLst/>
          </a:prstGeom>
          <a:ln w="149225" cmpd="thinThick">
            <a:solidFill>
              <a:srgbClr val="933175"/>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BA792031-7FEE-8E4E-B766-1077EA0650FB}"/>
              </a:ext>
            </a:extLst>
          </p:cNvPr>
          <p:cNvCxnSpPr>
            <a:cxnSpLocks/>
          </p:cNvCxnSpPr>
          <p:nvPr>
            <p:custDataLst>
              <p:tags r:id="rId2"/>
            </p:custDataLst>
          </p:nvPr>
        </p:nvCxnSpPr>
        <p:spPr>
          <a:xfrm>
            <a:off x="3431704" y="100012"/>
            <a:ext cx="0" cy="498475"/>
          </a:xfrm>
          <a:prstGeom prst="line">
            <a:avLst/>
          </a:prstGeom>
          <a:ln w="76200">
            <a:solidFill>
              <a:srgbClr val="933175"/>
            </a:solidFill>
          </a:ln>
        </p:spPr>
        <p:style>
          <a:lnRef idx="1">
            <a:schemeClr val="accent1"/>
          </a:lnRef>
          <a:fillRef idx="0">
            <a:schemeClr val="accent1"/>
          </a:fillRef>
          <a:effectRef idx="0">
            <a:schemeClr val="accent1"/>
          </a:effectRef>
          <a:fontRef idx="minor">
            <a:schemeClr val="tx1"/>
          </a:fontRef>
        </p:style>
      </p:cxnSp>
      <p:sp>
        <p:nvSpPr>
          <p:cNvPr id="3" name="标题 1">
            <a:extLst>
              <a:ext uri="{FF2B5EF4-FFF2-40B4-BE49-F238E27FC236}">
                <a16:creationId xmlns:a16="http://schemas.microsoft.com/office/drawing/2014/main" id="{BDCBF3F5-5CA0-7614-2630-5BF02EC8E935}"/>
              </a:ext>
            </a:extLst>
          </p:cNvPr>
          <p:cNvSpPr txBox="1">
            <a:spLocks noChangeArrowheads="1"/>
          </p:cNvSpPr>
          <p:nvPr/>
        </p:nvSpPr>
        <p:spPr bwMode="auto">
          <a:xfrm>
            <a:off x="56765" y="166101"/>
            <a:ext cx="3384376"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a:lstStyle>
          <a:p>
            <a:r>
              <a:rPr lang="zh-CN" altLang="en-US" sz="2400" b="1" dirty="0">
                <a:solidFill>
                  <a:srgbClr val="933175"/>
                </a:solidFill>
                <a:latin typeface="Arial" panose="020B0604020202020204" pitchFamily="34" charset="0"/>
                <a:ea typeface="微软雅黑" panose="020B0503020204020204" pitchFamily="34" charset="-122"/>
                <a:cs typeface="Arial" panose="020B0604020202020204" pitchFamily="34" charset="0"/>
              </a:rPr>
              <a:t>毫秒级启发式细胞注释</a:t>
            </a:r>
          </a:p>
        </p:txBody>
      </p:sp>
      <p:sp>
        <p:nvSpPr>
          <p:cNvPr id="4" name="标题 1">
            <a:extLst>
              <a:ext uri="{FF2B5EF4-FFF2-40B4-BE49-F238E27FC236}">
                <a16:creationId xmlns:a16="http://schemas.microsoft.com/office/drawing/2014/main" id="{BDCB9DD8-AE8A-79BE-A670-46DF40E0357A}"/>
              </a:ext>
            </a:extLst>
          </p:cNvPr>
          <p:cNvSpPr txBox="1">
            <a:spLocks/>
          </p:cNvSpPr>
          <p:nvPr/>
        </p:nvSpPr>
        <p:spPr>
          <a:xfrm>
            <a:off x="3575719" y="135976"/>
            <a:ext cx="5400595" cy="461962"/>
          </a:xfrm>
          <a:prstGeom prst="rect">
            <a:avLst/>
          </a:prstGeom>
        </p:spPr>
        <p:txBody>
          <a:bodyPr lIns="101600" tIns="38100" rIns="76200" bIns="3810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914400" eaLnBrk="1" hangingPunct="1"/>
            <a:r>
              <a:rPr lang="en-US" altLang="zh-CN" sz="2800" b="1" dirty="0">
                <a:latin typeface="Arial" panose="020B0604020202020204" pitchFamily="34" charset="0"/>
                <a:ea typeface="微软雅黑" panose="020B0503020204020204" pitchFamily="34" charset="-122"/>
                <a:cs typeface="Arial" panose="020B0604020202020204" pitchFamily="34" charset="0"/>
              </a:rPr>
              <a:t>Lasso-View</a:t>
            </a:r>
            <a:r>
              <a:rPr lang="zh-CN" altLang="en-US" sz="2800" b="1" dirty="0">
                <a:latin typeface="Arial" panose="020B0604020202020204" pitchFamily="34" charset="0"/>
                <a:ea typeface="微软雅黑" panose="020B0503020204020204" pitchFamily="34" charset="-122"/>
                <a:cs typeface="Arial" panose="020B0604020202020204" pitchFamily="34" charset="0"/>
              </a:rPr>
              <a:t>启发式分析原理</a:t>
            </a:r>
          </a:p>
        </p:txBody>
      </p:sp>
      <p:pic>
        <p:nvPicPr>
          <p:cNvPr id="33" name="图片 32">
            <a:extLst>
              <a:ext uri="{FF2B5EF4-FFF2-40B4-BE49-F238E27FC236}">
                <a16:creationId xmlns:a16="http://schemas.microsoft.com/office/drawing/2014/main" id="{8D1BB79F-C793-D8E7-77AC-EDF5359FC4F0}"/>
              </a:ext>
            </a:extLst>
          </p:cNvPr>
          <p:cNvPicPr>
            <a:picLocks noChangeAspect="1"/>
          </p:cNvPicPr>
          <p:nvPr/>
        </p:nvPicPr>
        <p:blipFill>
          <a:blip r:embed="rId5"/>
          <a:stretch>
            <a:fillRect/>
          </a:stretch>
        </p:blipFill>
        <p:spPr>
          <a:xfrm>
            <a:off x="646186" y="845139"/>
            <a:ext cx="5571036" cy="6020533"/>
          </a:xfrm>
          <a:prstGeom prst="rect">
            <a:avLst/>
          </a:prstGeom>
        </p:spPr>
      </p:pic>
      <p:sp>
        <p:nvSpPr>
          <p:cNvPr id="34" name="特点：含有大量的成纤维细胞和浆细胞，发现一个表达免疫相关基因的外周细胞亚群">
            <a:extLst>
              <a:ext uri="{FF2B5EF4-FFF2-40B4-BE49-F238E27FC236}">
                <a16:creationId xmlns:a16="http://schemas.microsoft.com/office/drawing/2014/main" id="{00E25F03-0265-9336-EF27-4517437409F6}"/>
              </a:ext>
            </a:extLst>
          </p:cNvPr>
          <p:cNvSpPr txBox="1"/>
          <p:nvPr/>
        </p:nvSpPr>
        <p:spPr>
          <a:xfrm>
            <a:off x="6456034" y="1403740"/>
            <a:ext cx="5040560" cy="490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lvl1pPr algn="l" defTabSz="914400">
              <a:lnSpc>
                <a:spcPct val="120000"/>
              </a:lnSpc>
              <a:spcBef>
                <a:spcPts val="1000"/>
              </a:spcBef>
              <a:defRPr sz="3900">
                <a:solidFill>
                  <a:srgbClr val="941100"/>
                </a:solidFill>
                <a:latin typeface="Microsoft YaHei"/>
                <a:ea typeface="Microsoft YaHei"/>
                <a:cs typeface="Microsoft YaHei"/>
                <a:sym typeface="Microsoft YaHei"/>
              </a:defRPr>
            </a:lvl1pPr>
          </a:lstStyle>
          <a:p>
            <a:pPr marL="342900" indent="-342900">
              <a:buFont typeface="Arial" panose="020B0604020202020204" pitchFamily="34" charset="0"/>
              <a:buChar char="•"/>
            </a:pPr>
            <a:r>
              <a:rPr lang="zh-CN" altLang="en-US" sz="2000" dirty="0">
                <a:solidFill>
                  <a:srgbClr val="002060"/>
                </a:solidFill>
              </a:rPr>
              <a:t>在数据整合阶段，</a:t>
            </a:r>
            <a:r>
              <a:rPr lang="en" altLang="zh-CN" sz="2000" dirty="0">
                <a:solidFill>
                  <a:srgbClr val="002060"/>
                </a:solidFill>
              </a:rPr>
              <a:t>Pairpot</a:t>
            </a:r>
            <a:r>
              <a:rPr lang="zh-CN" altLang="en-US" sz="2000" dirty="0">
                <a:solidFill>
                  <a:srgbClr val="002060"/>
                </a:solidFill>
              </a:rPr>
              <a:t>为每个数据集生成概率转移矩阵。</a:t>
            </a:r>
            <a:endParaRPr lang="en-US" altLang="zh-CN" sz="2000" dirty="0">
              <a:solidFill>
                <a:srgbClr val="002060"/>
              </a:solidFill>
            </a:endParaRPr>
          </a:p>
          <a:p>
            <a:pPr marL="342900" indent="-342900">
              <a:buFont typeface="Arial" panose="020B0604020202020204" pitchFamily="34" charset="0"/>
              <a:buChar char="•"/>
            </a:pPr>
            <a:endParaRPr lang="en-US" altLang="zh-CN" sz="2000" dirty="0">
              <a:solidFill>
                <a:srgbClr val="002060"/>
              </a:solidFill>
            </a:endParaRPr>
          </a:p>
          <a:p>
            <a:pPr marL="342900" indent="-342900">
              <a:buFont typeface="Arial" panose="020B0604020202020204" pitchFamily="34" charset="0"/>
              <a:buChar char="•"/>
            </a:pPr>
            <a:r>
              <a:rPr lang="zh-CN" altLang="en-US" sz="2000" dirty="0">
                <a:solidFill>
                  <a:srgbClr val="002060"/>
                </a:solidFill>
              </a:rPr>
              <a:t>在线分析阶段，用户圈选细胞并生成新的细胞类型</a:t>
            </a:r>
            <a:r>
              <a:rPr lang="en-US" altLang="zh-CN" sz="2000" dirty="0">
                <a:solidFill>
                  <a:srgbClr val="002060"/>
                </a:solidFill>
              </a:rPr>
              <a:t>U</a:t>
            </a:r>
            <a:r>
              <a:rPr lang="zh-CN" altLang="en-US" sz="2000" dirty="0">
                <a:solidFill>
                  <a:srgbClr val="002060"/>
                </a:solidFill>
              </a:rPr>
              <a:t>。</a:t>
            </a:r>
            <a:endParaRPr lang="en-US" altLang="zh-CN" sz="2000" dirty="0">
              <a:solidFill>
                <a:srgbClr val="002060"/>
              </a:solidFill>
            </a:endParaRPr>
          </a:p>
          <a:p>
            <a:pPr marL="342900" indent="-342900">
              <a:buFont typeface="Arial" panose="020B0604020202020204" pitchFamily="34" charset="0"/>
              <a:buChar char="•"/>
            </a:pPr>
            <a:endParaRPr lang="en-US" altLang="zh-CN" sz="2000" dirty="0">
              <a:solidFill>
                <a:srgbClr val="002060"/>
              </a:solidFill>
            </a:endParaRPr>
          </a:p>
          <a:p>
            <a:pPr marL="342900" indent="-342900">
              <a:buFont typeface="Arial" panose="020B0604020202020204" pitchFamily="34" charset="0"/>
              <a:buChar char="•"/>
            </a:pPr>
            <a:r>
              <a:rPr lang="zh-CN" altLang="en-US" sz="2000" dirty="0">
                <a:solidFill>
                  <a:srgbClr val="002060"/>
                </a:solidFill>
              </a:rPr>
              <a:t>运用标签传播算法迭代生成所有细胞属于细胞类型</a:t>
            </a:r>
            <a:r>
              <a:rPr lang="en-US" altLang="zh-CN" sz="2000" dirty="0">
                <a:solidFill>
                  <a:srgbClr val="002060"/>
                </a:solidFill>
              </a:rPr>
              <a:t>U</a:t>
            </a:r>
            <a:r>
              <a:rPr lang="zh-CN" altLang="en-US" sz="2000" dirty="0">
                <a:solidFill>
                  <a:srgbClr val="002060"/>
                </a:solidFill>
              </a:rPr>
              <a:t>的概率。</a:t>
            </a:r>
            <a:r>
              <a:rPr lang="en" altLang="zh-CN" sz="2000" dirty="0">
                <a:solidFill>
                  <a:srgbClr val="002060"/>
                </a:solidFill>
              </a:rPr>
              <a:t> </a:t>
            </a:r>
            <a:r>
              <a:rPr lang="zh-CN" altLang="en-US" sz="2000" dirty="0">
                <a:solidFill>
                  <a:srgbClr val="002060"/>
                </a:solidFill>
              </a:rPr>
              <a:t>该过程采用</a:t>
            </a:r>
            <a:r>
              <a:rPr lang="en-US" altLang="zh-CN" sz="2000" dirty="0">
                <a:solidFill>
                  <a:srgbClr val="002060"/>
                </a:solidFill>
              </a:rPr>
              <a:t>C++</a:t>
            </a:r>
            <a:r>
              <a:rPr lang="zh-CN" altLang="en-US" sz="2000" dirty="0">
                <a:solidFill>
                  <a:srgbClr val="002060"/>
                </a:solidFill>
              </a:rPr>
              <a:t>优化，可实现毫秒级响应。</a:t>
            </a:r>
            <a:endParaRPr lang="en-US" altLang="zh-CN" sz="2000" dirty="0">
              <a:solidFill>
                <a:srgbClr val="002060"/>
              </a:solidFill>
            </a:endParaRPr>
          </a:p>
          <a:p>
            <a:pPr marL="342900" indent="-342900">
              <a:buFont typeface="Arial" panose="020B0604020202020204" pitchFamily="34" charset="0"/>
              <a:buChar char="•"/>
            </a:pPr>
            <a:endParaRPr lang="en-US" altLang="zh-CN" sz="2000" dirty="0">
              <a:solidFill>
                <a:srgbClr val="002060"/>
              </a:solidFill>
            </a:endParaRPr>
          </a:p>
          <a:p>
            <a:pPr marL="342900" indent="-342900">
              <a:buFont typeface="Arial" panose="020B0604020202020204" pitchFamily="34" charset="0"/>
              <a:buChar char="•"/>
            </a:pPr>
            <a:r>
              <a:rPr lang="zh-CN" altLang="en-US" sz="2000" dirty="0">
                <a:solidFill>
                  <a:srgbClr val="002060"/>
                </a:solidFill>
              </a:rPr>
              <a:t>运用</a:t>
            </a:r>
            <a:r>
              <a:rPr lang="en-US" altLang="zh-CN" sz="2000" dirty="0">
                <a:solidFill>
                  <a:srgbClr val="002060"/>
                </a:solidFill>
              </a:rPr>
              <a:t>K</a:t>
            </a:r>
            <a:r>
              <a:rPr lang="zh-CN" altLang="en-US" sz="2000" dirty="0">
                <a:solidFill>
                  <a:srgbClr val="002060"/>
                </a:solidFill>
              </a:rPr>
              <a:t>近邻调整生成结果。</a:t>
            </a:r>
            <a:endParaRPr lang="en-US" altLang="zh-CN" sz="2000" dirty="0">
              <a:solidFill>
                <a:srgbClr val="002060"/>
              </a:solidFill>
            </a:endParaRPr>
          </a:p>
        </p:txBody>
      </p:sp>
    </p:spTree>
    <p:extLst>
      <p:ext uri="{BB962C8B-B14F-4D97-AF65-F5344CB8AC3E}">
        <p14:creationId xmlns:p14="http://schemas.microsoft.com/office/powerpoint/2010/main" val="3242766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a:extLst>
              <a:ext uri="{FF2B5EF4-FFF2-40B4-BE49-F238E27FC236}">
                <a16:creationId xmlns:a16="http://schemas.microsoft.com/office/drawing/2014/main" id="{3D237006-77D1-094F-A85A-F8789F2121EA}"/>
              </a:ext>
            </a:extLst>
          </p:cNvPr>
          <p:cNvCxnSpPr>
            <a:cxnSpLocks/>
          </p:cNvCxnSpPr>
          <p:nvPr>
            <p:custDataLst>
              <p:tags r:id="rId1"/>
            </p:custDataLst>
          </p:nvPr>
        </p:nvCxnSpPr>
        <p:spPr>
          <a:xfrm>
            <a:off x="0" y="731838"/>
            <a:ext cx="12192000" cy="0"/>
          </a:xfrm>
          <a:prstGeom prst="line">
            <a:avLst/>
          </a:prstGeom>
          <a:ln w="149225" cmpd="thinThick">
            <a:solidFill>
              <a:srgbClr val="933175"/>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BA792031-7FEE-8E4E-B766-1077EA0650FB}"/>
              </a:ext>
            </a:extLst>
          </p:cNvPr>
          <p:cNvCxnSpPr>
            <a:cxnSpLocks/>
          </p:cNvCxnSpPr>
          <p:nvPr>
            <p:custDataLst>
              <p:tags r:id="rId2"/>
            </p:custDataLst>
          </p:nvPr>
        </p:nvCxnSpPr>
        <p:spPr>
          <a:xfrm>
            <a:off x="3431704" y="100012"/>
            <a:ext cx="0" cy="498475"/>
          </a:xfrm>
          <a:prstGeom prst="line">
            <a:avLst/>
          </a:prstGeom>
          <a:ln w="76200">
            <a:solidFill>
              <a:srgbClr val="933175"/>
            </a:solidFill>
          </a:ln>
        </p:spPr>
        <p:style>
          <a:lnRef idx="1">
            <a:schemeClr val="accent1"/>
          </a:lnRef>
          <a:fillRef idx="0">
            <a:schemeClr val="accent1"/>
          </a:fillRef>
          <a:effectRef idx="0">
            <a:schemeClr val="accent1"/>
          </a:effectRef>
          <a:fontRef idx="minor">
            <a:schemeClr val="tx1"/>
          </a:fontRef>
        </p:style>
      </p:cxnSp>
      <p:sp>
        <p:nvSpPr>
          <p:cNvPr id="3" name="标题 1">
            <a:extLst>
              <a:ext uri="{FF2B5EF4-FFF2-40B4-BE49-F238E27FC236}">
                <a16:creationId xmlns:a16="http://schemas.microsoft.com/office/drawing/2014/main" id="{BDCBF3F5-5CA0-7614-2630-5BF02EC8E935}"/>
              </a:ext>
            </a:extLst>
          </p:cNvPr>
          <p:cNvSpPr txBox="1">
            <a:spLocks noChangeArrowheads="1"/>
          </p:cNvSpPr>
          <p:nvPr/>
        </p:nvSpPr>
        <p:spPr bwMode="auto">
          <a:xfrm>
            <a:off x="56765" y="166101"/>
            <a:ext cx="3384376"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a:lstStyle>
          <a:p>
            <a:r>
              <a:rPr lang="zh-CN" altLang="en-US" sz="2400" b="1" dirty="0">
                <a:solidFill>
                  <a:srgbClr val="933175"/>
                </a:solidFill>
                <a:latin typeface="Arial" panose="020B0604020202020204" pitchFamily="34" charset="0"/>
                <a:ea typeface="微软雅黑" panose="020B0503020204020204" pitchFamily="34" charset="-122"/>
                <a:cs typeface="Arial" panose="020B0604020202020204" pitchFamily="34" charset="0"/>
              </a:rPr>
              <a:t>毫秒级启发式细胞注释</a:t>
            </a:r>
          </a:p>
        </p:txBody>
      </p:sp>
      <p:sp>
        <p:nvSpPr>
          <p:cNvPr id="4" name="标题 1">
            <a:extLst>
              <a:ext uri="{FF2B5EF4-FFF2-40B4-BE49-F238E27FC236}">
                <a16:creationId xmlns:a16="http://schemas.microsoft.com/office/drawing/2014/main" id="{BDCB9DD8-AE8A-79BE-A670-46DF40E0357A}"/>
              </a:ext>
            </a:extLst>
          </p:cNvPr>
          <p:cNvSpPr txBox="1">
            <a:spLocks/>
          </p:cNvSpPr>
          <p:nvPr/>
        </p:nvSpPr>
        <p:spPr>
          <a:xfrm>
            <a:off x="3575719" y="135976"/>
            <a:ext cx="5400595" cy="461962"/>
          </a:xfrm>
          <a:prstGeom prst="rect">
            <a:avLst/>
          </a:prstGeom>
        </p:spPr>
        <p:txBody>
          <a:bodyPr lIns="101600" tIns="38100" rIns="76200" bIns="3810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defTabSz="914400" eaLnBrk="1" hangingPunct="1"/>
            <a:r>
              <a:rPr lang="en-US" altLang="zh-CN" sz="2800" b="1" dirty="0">
                <a:latin typeface="Arial" panose="020B0604020202020204" pitchFamily="34" charset="0"/>
                <a:ea typeface="微软雅黑" panose="020B0503020204020204" pitchFamily="34" charset="-122"/>
                <a:cs typeface="Arial" panose="020B0604020202020204" pitchFamily="34" charset="0"/>
              </a:rPr>
              <a:t>Lasso-View</a:t>
            </a:r>
            <a:r>
              <a:rPr lang="zh-CN" altLang="en-US" sz="2800" b="1" dirty="0">
                <a:latin typeface="Arial" panose="020B0604020202020204" pitchFamily="34" charset="0"/>
                <a:ea typeface="微软雅黑" panose="020B0503020204020204" pitchFamily="34" charset="-122"/>
                <a:cs typeface="Arial" panose="020B0604020202020204" pitchFamily="34" charset="0"/>
              </a:rPr>
              <a:t>启发式分析实例</a:t>
            </a:r>
          </a:p>
        </p:txBody>
      </p:sp>
      <p:grpSp>
        <p:nvGrpSpPr>
          <p:cNvPr id="21" name="组合 20">
            <a:extLst>
              <a:ext uri="{FF2B5EF4-FFF2-40B4-BE49-F238E27FC236}">
                <a16:creationId xmlns:a16="http://schemas.microsoft.com/office/drawing/2014/main" id="{BCA14CDA-EA09-398E-1161-73676A8136D7}"/>
              </a:ext>
            </a:extLst>
          </p:cNvPr>
          <p:cNvGrpSpPr/>
          <p:nvPr/>
        </p:nvGrpSpPr>
        <p:grpSpPr>
          <a:xfrm>
            <a:off x="839416" y="2422460"/>
            <a:ext cx="10290583" cy="4435540"/>
            <a:chOff x="413929" y="2750087"/>
            <a:chExt cx="8076927" cy="3481390"/>
          </a:xfrm>
        </p:grpSpPr>
        <p:pic>
          <p:nvPicPr>
            <p:cNvPr id="2" name="图片 1">
              <a:extLst>
                <a:ext uri="{FF2B5EF4-FFF2-40B4-BE49-F238E27FC236}">
                  <a16:creationId xmlns:a16="http://schemas.microsoft.com/office/drawing/2014/main" id="{A8F34269-609D-8697-7A42-FC68CFA0BFA2}"/>
                </a:ext>
              </a:extLst>
            </p:cNvPr>
            <p:cNvPicPr>
              <a:picLocks noChangeAspect="1"/>
            </p:cNvPicPr>
            <p:nvPr/>
          </p:nvPicPr>
          <p:blipFill>
            <a:blip r:embed="rId5"/>
            <a:stretch>
              <a:fillRect/>
            </a:stretch>
          </p:blipFill>
          <p:spPr>
            <a:xfrm>
              <a:off x="413929" y="2750087"/>
              <a:ext cx="8076927" cy="2641142"/>
            </a:xfrm>
            <a:prstGeom prst="rect">
              <a:avLst/>
            </a:prstGeom>
          </p:spPr>
        </p:pic>
        <p:cxnSp>
          <p:nvCxnSpPr>
            <p:cNvPr id="5" name="直接箭头连接符 23">
              <a:extLst>
                <a:ext uri="{FF2B5EF4-FFF2-40B4-BE49-F238E27FC236}">
                  <a16:creationId xmlns:a16="http://schemas.microsoft.com/office/drawing/2014/main" id="{4631EB93-24D4-F930-47E4-95D6FC15AFDA}"/>
                </a:ext>
              </a:extLst>
            </p:cNvPr>
            <p:cNvCxnSpPr>
              <a:cxnSpLocks/>
            </p:cNvCxnSpPr>
            <p:nvPr/>
          </p:nvCxnSpPr>
          <p:spPr>
            <a:xfrm flipV="1">
              <a:off x="1583871" y="5106756"/>
              <a:ext cx="0" cy="42318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841CD061-6CF5-8DC3-D1EE-250029ED593E}"/>
                </a:ext>
              </a:extLst>
            </p:cNvPr>
            <p:cNvSpPr txBox="1"/>
            <p:nvPr/>
          </p:nvSpPr>
          <p:spPr>
            <a:xfrm>
              <a:off x="413929" y="5585146"/>
              <a:ext cx="2536370" cy="646331"/>
            </a:xfrm>
            <a:prstGeom prst="rect">
              <a:avLst/>
            </a:prstGeom>
            <a:noFill/>
          </p:spPr>
          <p:txBody>
            <a:bodyPr wrap="square" rtlCol="0">
              <a:spAutoFit/>
            </a:bodyPr>
            <a:lstStyle/>
            <a:p>
              <a:r>
                <a:rPr lang="zh-CN" altLang="en-US" dirty="0">
                  <a:solidFill>
                    <a:srgbClr val="FF0000"/>
                  </a:solidFill>
                  <a:latin typeface="黑体" panose="02010609060101010101" pitchFamily="49" charset="-122"/>
                  <a:ea typeface="黑体" panose="02010609060101010101" pitchFamily="49" charset="-122"/>
                </a:rPr>
                <a:t>一开始只选了这个切片上</a:t>
              </a:r>
              <a:r>
                <a:rPr lang="en-US" altLang="zh-CN" dirty="0">
                  <a:solidFill>
                    <a:srgbClr val="FF0000"/>
                  </a:solidFill>
                  <a:latin typeface="黑体" panose="02010609060101010101" pitchFamily="49" charset="-122"/>
                  <a:ea typeface="黑体" panose="02010609060101010101" pitchFamily="49" charset="-122"/>
                </a:rPr>
                <a:t>LGE</a:t>
              </a:r>
              <a:r>
                <a:rPr lang="zh-CN" altLang="en-US" dirty="0">
                  <a:solidFill>
                    <a:srgbClr val="FF0000"/>
                  </a:solidFill>
                  <a:latin typeface="黑体" panose="02010609060101010101" pitchFamily="49" charset="-122"/>
                  <a:ea typeface="黑体" panose="02010609060101010101" pitchFamily="49" charset="-122"/>
                </a:rPr>
                <a:t>区域的部分点位</a:t>
              </a:r>
            </a:p>
          </p:txBody>
        </p:sp>
        <p:sp>
          <p:nvSpPr>
            <p:cNvPr id="7" name="椭圆 6">
              <a:extLst>
                <a:ext uri="{FF2B5EF4-FFF2-40B4-BE49-F238E27FC236}">
                  <a16:creationId xmlns:a16="http://schemas.microsoft.com/office/drawing/2014/main" id="{D82D7486-4B39-154D-14D4-52D5FC850D6B}"/>
                </a:ext>
              </a:extLst>
            </p:cNvPr>
            <p:cNvSpPr/>
            <p:nvPr/>
          </p:nvSpPr>
          <p:spPr>
            <a:xfrm>
              <a:off x="3750127" y="3287486"/>
              <a:ext cx="391888" cy="713014"/>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E60BE948-9620-0722-9556-F9C0DFB1F584}"/>
                </a:ext>
              </a:extLst>
            </p:cNvPr>
            <p:cNvSpPr/>
            <p:nvPr/>
          </p:nvSpPr>
          <p:spPr>
            <a:xfrm>
              <a:off x="4762500" y="3287486"/>
              <a:ext cx="576943" cy="576943"/>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46A75875-2EE4-68AF-C0CD-31CCAC5DE507}"/>
                </a:ext>
              </a:extLst>
            </p:cNvPr>
            <p:cNvSpPr/>
            <p:nvPr/>
          </p:nvSpPr>
          <p:spPr>
            <a:xfrm>
              <a:off x="3880753" y="4484915"/>
              <a:ext cx="391889" cy="600070"/>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B7DAF162-558E-B521-60F2-59C0816D8B86}"/>
                </a:ext>
              </a:extLst>
            </p:cNvPr>
            <p:cNvSpPr/>
            <p:nvPr/>
          </p:nvSpPr>
          <p:spPr>
            <a:xfrm>
              <a:off x="5056414" y="4201887"/>
              <a:ext cx="538843" cy="600070"/>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CDF2D9FD-65A9-E736-61A9-977B05278D3E}"/>
                </a:ext>
              </a:extLst>
            </p:cNvPr>
            <p:cNvSpPr txBox="1"/>
            <p:nvPr/>
          </p:nvSpPr>
          <p:spPr>
            <a:xfrm>
              <a:off x="4207327" y="5555117"/>
              <a:ext cx="1589316" cy="646331"/>
            </a:xfrm>
            <a:prstGeom prst="rect">
              <a:avLst/>
            </a:prstGeom>
            <a:noFill/>
          </p:spPr>
          <p:txBody>
            <a:bodyPr wrap="square" rtlCol="0">
              <a:spAutoFit/>
            </a:bodyPr>
            <a:lstStyle/>
            <a:p>
              <a:r>
                <a:rPr lang="zh-CN" altLang="en-US" dirty="0">
                  <a:solidFill>
                    <a:srgbClr val="FF0000"/>
                  </a:solidFill>
                  <a:latin typeface="黑体" panose="02010609060101010101" pitchFamily="49" charset="-122"/>
                  <a:ea typeface="黑体" panose="02010609060101010101" pitchFamily="49" charset="-122"/>
                </a:rPr>
                <a:t>四个切片上</a:t>
              </a:r>
              <a:endParaRPr lang="en-US" altLang="zh-CN" dirty="0">
                <a:solidFill>
                  <a:srgbClr val="FF0000"/>
                </a:solidFill>
                <a:latin typeface="黑体" panose="02010609060101010101" pitchFamily="49" charset="-122"/>
                <a:ea typeface="黑体" panose="02010609060101010101" pitchFamily="49" charset="-122"/>
              </a:endParaRPr>
            </a:p>
            <a:p>
              <a:r>
                <a:rPr lang="zh-CN" altLang="en-US" dirty="0">
                  <a:solidFill>
                    <a:srgbClr val="FF0000"/>
                  </a:solidFill>
                  <a:latin typeface="黑体" panose="02010609060101010101" pitchFamily="49" charset="-122"/>
                  <a:ea typeface="黑体" panose="02010609060101010101" pitchFamily="49" charset="-122"/>
                </a:rPr>
                <a:t>的</a:t>
              </a:r>
              <a:r>
                <a:rPr lang="en-US" altLang="zh-CN" dirty="0">
                  <a:solidFill>
                    <a:srgbClr val="FF0000"/>
                  </a:solidFill>
                  <a:latin typeface="黑体" panose="02010609060101010101" pitchFamily="49" charset="-122"/>
                  <a:ea typeface="黑体" panose="02010609060101010101" pitchFamily="49" charset="-122"/>
                </a:rPr>
                <a:t>LGE</a:t>
              </a:r>
              <a:r>
                <a:rPr lang="zh-CN" altLang="en-US" dirty="0">
                  <a:solidFill>
                    <a:srgbClr val="FF0000"/>
                  </a:solidFill>
                  <a:latin typeface="黑体" panose="02010609060101010101" pitchFamily="49" charset="-122"/>
                  <a:ea typeface="黑体" panose="02010609060101010101" pitchFamily="49" charset="-122"/>
                </a:rPr>
                <a:t>区域</a:t>
              </a:r>
            </a:p>
          </p:txBody>
        </p:sp>
        <p:cxnSp>
          <p:nvCxnSpPr>
            <p:cNvPr id="14" name="直接箭头连接符 39">
              <a:extLst>
                <a:ext uri="{FF2B5EF4-FFF2-40B4-BE49-F238E27FC236}">
                  <a16:creationId xmlns:a16="http://schemas.microsoft.com/office/drawing/2014/main" id="{00EC24A6-C9E4-B0B8-B7A1-1F6ACA22295F}"/>
                </a:ext>
              </a:extLst>
            </p:cNvPr>
            <p:cNvCxnSpPr>
              <a:cxnSpLocks/>
            </p:cNvCxnSpPr>
            <p:nvPr/>
          </p:nvCxnSpPr>
          <p:spPr>
            <a:xfrm flipH="1" flipV="1">
              <a:off x="4136707" y="3777343"/>
              <a:ext cx="707571" cy="17526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41">
              <a:extLst>
                <a:ext uri="{FF2B5EF4-FFF2-40B4-BE49-F238E27FC236}">
                  <a16:creationId xmlns:a16="http://schemas.microsoft.com/office/drawing/2014/main" id="{0254CE09-8E33-C7F4-A0F8-4AFD8486884C}"/>
                </a:ext>
              </a:extLst>
            </p:cNvPr>
            <p:cNvCxnSpPr>
              <a:cxnSpLocks/>
            </p:cNvCxnSpPr>
            <p:nvPr/>
          </p:nvCxnSpPr>
          <p:spPr>
            <a:xfrm flipH="1" flipV="1">
              <a:off x="4114866" y="5058836"/>
              <a:ext cx="544356" cy="49628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44">
              <a:extLst>
                <a:ext uri="{FF2B5EF4-FFF2-40B4-BE49-F238E27FC236}">
                  <a16:creationId xmlns:a16="http://schemas.microsoft.com/office/drawing/2014/main" id="{3E1D694F-8689-691D-E8E6-32564CA260B2}"/>
                </a:ext>
              </a:extLst>
            </p:cNvPr>
            <p:cNvCxnSpPr>
              <a:stCxn id="13" idx="0"/>
            </p:cNvCxnSpPr>
            <p:nvPr/>
          </p:nvCxnSpPr>
          <p:spPr>
            <a:xfrm flipH="1" flipV="1">
              <a:off x="5050696" y="3822584"/>
              <a:ext cx="176167" cy="15496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46">
              <a:extLst>
                <a:ext uri="{FF2B5EF4-FFF2-40B4-BE49-F238E27FC236}">
                  <a16:creationId xmlns:a16="http://schemas.microsoft.com/office/drawing/2014/main" id="{14314651-6A0E-64E7-C35F-3CA8F616ABD0}"/>
                </a:ext>
              </a:extLst>
            </p:cNvPr>
            <p:cNvCxnSpPr>
              <a:cxnSpLocks/>
              <a:endCxn id="12" idx="4"/>
            </p:cNvCxnSpPr>
            <p:nvPr/>
          </p:nvCxnSpPr>
          <p:spPr>
            <a:xfrm flipV="1">
              <a:off x="5241470" y="4801957"/>
              <a:ext cx="84366" cy="72798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文本框 21">
            <a:extLst>
              <a:ext uri="{FF2B5EF4-FFF2-40B4-BE49-F238E27FC236}">
                <a16:creationId xmlns:a16="http://schemas.microsoft.com/office/drawing/2014/main" id="{7A4BC6F1-66CE-9202-02C3-B946FFF75878}"/>
              </a:ext>
            </a:extLst>
          </p:cNvPr>
          <p:cNvSpPr txBox="1"/>
          <p:nvPr/>
        </p:nvSpPr>
        <p:spPr>
          <a:xfrm>
            <a:off x="485005" y="1146175"/>
            <a:ext cx="11096489" cy="1422890"/>
          </a:xfrm>
          <a:prstGeom prst="rect">
            <a:avLst/>
          </a:prstGeom>
          <a:noFill/>
        </p:spPr>
        <p:txBody>
          <a:bodyPr wrap="square" rtlCol="0">
            <a:spAutoFit/>
          </a:bodyPr>
          <a:lstStyle/>
          <a:p>
            <a:pPr indent="457200">
              <a:lnSpc>
                <a:spcPct val="150000"/>
              </a:lnSpc>
            </a:pPr>
            <a:r>
              <a:rPr lang="zh-CN" altLang="en-US" sz="2000" dirty="0">
                <a:latin typeface="微软雅黑" charset="0"/>
                <a:ea typeface="微软雅黑" charset="0"/>
                <a:cs typeface="微软雅黑" charset="0"/>
                <a:sym typeface="+mn-ea"/>
              </a:rPr>
              <a:t>选中</a:t>
            </a:r>
            <a:r>
              <a:rPr lang="en-US" altLang="zh-CN" sz="2000" dirty="0">
                <a:latin typeface="微软雅黑" charset="0"/>
                <a:ea typeface="微软雅黑" charset="0"/>
                <a:cs typeface="微软雅黑" charset="0"/>
                <a:sym typeface="+mn-ea"/>
              </a:rPr>
              <a:t>Control 02</a:t>
            </a:r>
            <a:r>
              <a:rPr lang="zh-CN" altLang="en-US" sz="2000" dirty="0">
                <a:latin typeface="微软雅黑" charset="0"/>
                <a:ea typeface="微软雅黑" charset="0"/>
                <a:cs typeface="微软雅黑" charset="0"/>
                <a:sym typeface="+mn-ea"/>
              </a:rPr>
              <a:t>切片上位于</a:t>
            </a:r>
            <a:r>
              <a:rPr lang="en-US" altLang="zh-CN" sz="2000" dirty="0">
                <a:latin typeface="微软雅黑" charset="0"/>
                <a:ea typeface="微软雅黑" charset="0"/>
                <a:cs typeface="微软雅黑" charset="0"/>
                <a:sym typeface="+mn-ea"/>
              </a:rPr>
              <a:t>LGE</a:t>
            </a:r>
            <a:r>
              <a:rPr lang="zh-CN" altLang="en-US" sz="2000" dirty="0">
                <a:latin typeface="微软雅黑" charset="0"/>
                <a:ea typeface="微软雅黑" charset="0"/>
                <a:cs typeface="微软雅黑" charset="0"/>
                <a:sym typeface="+mn-ea"/>
              </a:rPr>
              <a:t>区域的一块空间点位，调用</a:t>
            </a:r>
            <a:r>
              <a:rPr lang="en-US" altLang="zh-CN" sz="2000" dirty="0">
                <a:latin typeface="微软雅黑" charset="0"/>
                <a:ea typeface="微软雅黑" charset="0"/>
                <a:cs typeface="微软雅黑" charset="0"/>
                <a:sym typeface="+mn-ea"/>
              </a:rPr>
              <a:t>Lasso-View</a:t>
            </a:r>
            <a:r>
              <a:rPr lang="zh-CN" altLang="en-US" sz="2000" dirty="0">
                <a:latin typeface="微软雅黑" charset="0"/>
                <a:ea typeface="微软雅黑" charset="0"/>
                <a:cs typeface="微软雅黑" charset="0"/>
                <a:sym typeface="+mn-ea"/>
              </a:rPr>
              <a:t>的用户接口后，四个切片上的</a:t>
            </a:r>
            <a:r>
              <a:rPr lang="en-US" altLang="zh-CN" sz="2000" dirty="0">
                <a:latin typeface="微软雅黑" charset="0"/>
                <a:ea typeface="微软雅黑" charset="0"/>
                <a:cs typeface="微软雅黑" charset="0"/>
                <a:sym typeface="+mn-ea"/>
              </a:rPr>
              <a:t>LGE</a:t>
            </a:r>
            <a:r>
              <a:rPr lang="zh-CN" altLang="en-US" sz="2000" dirty="0">
                <a:latin typeface="微软雅黑" charset="0"/>
                <a:ea typeface="微软雅黑" charset="0"/>
                <a:cs typeface="微软雅黑" charset="0"/>
                <a:sym typeface="+mn-ea"/>
              </a:rPr>
              <a:t>区域都被突出显示。同时，被用户误选的空间点位也被剔除了。</a:t>
            </a:r>
            <a:endParaRPr lang="en-US" altLang="zh-CN" sz="2000" dirty="0">
              <a:latin typeface="微软雅黑" charset="0"/>
              <a:ea typeface="微软雅黑" charset="0"/>
              <a:cs typeface="微软雅黑" charset="0"/>
              <a:sym typeface="+mn-ea"/>
            </a:endParaRPr>
          </a:p>
          <a:p>
            <a:pPr indent="457200">
              <a:lnSpc>
                <a:spcPct val="150000"/>
              </a:lnSpc>
            </a:pPr>
            <a:endParaRPr lang="en-US" altLang="zh-CN" sz="2000" dirty="0">
              <a:latin typeface="微软雅黑" charset="0"/>
              <a:ea typeface="微软雅黑" charset="0"/>
              <a:cs typeface="微软雅黑" charset="0"/>
              <a:sym typeface="+mn-ea"/>
            </a:endParaRPr>
          </a:p>
        </p:txBody>
      </p:sp>
    </p:spTree>
    <p:extLst>
      <p:ext uri="{BB962C8B-B14F-4D97-AF65-F5344CB8AC3E}">
        <p14:creationId xmlns:p14="http://schemas.microsoft.com/office/powerpoint/2010/main" val="1563292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0F0742-A0A1-436F-4081-2701E2D3CF97}"/>
              </a:ext>
            </a:extLst>
          </p:cNvPr>
          <p:cNvSpPr>
            <a:spLocks noGrp="1"/>
          </p:cNvSpPr>
          <p:nvPr>
            <p:ph type="title"/>
          </p:nvPr>
        </p:nvSpPr>
        <p:spPr>
          <a:xfrm>
            <a:off x="838200" y="281762"/>
            <a:ext cx="10515600" cy="1325563"/>
          </a:xfrm>
        </p:spPr>
        <p:txBody>
          <a:bodyPr/>
          <a:lstStyle/>
          <a:p>
            <a:r>
              <a:rPr lang="zh-CN" altLang="en-US" dirty="0"/>
              <a:t>模型评价方法</a:t>
            </a:r>
          </a:p>
        </p:txBody>
      </p:sp>
      <p:sp>
        <p:nvSpPr>
          <p:cNvPr id="3" name="内容占位符 2">
            <a:extLst>
              <a:ext uri="{FF2B5EF4-FFF2-40B4-BE49-F238E27FC236}">
                <a16:creationId xmlns:a16="http://schemas.microsoft.com/office/drawing/2014/main" id="{0DA45F4E-27A0-66C3-4DCC-BC7F3D4116E9}"/>
              </a:ext>
            </a:extLst>
          </p:cNvPr>
          <p:cNvSpPr>
            <a:spLocks noGrp="1"/>
          </p:cNvSpPr>
          <p:nvPr>
            <p:ph idx="1"/>
          </p:nvPr>
        </p:nvSpPr>
        <p:spPr>
          <a:xfrm>
            <a:off x="689344" y="1533228"/>
            <a:ext cx="10515600" cy="5218446"/>
          </a:xfrm>
        </p:spPr>
        <p:txBody>
          <a:bodyPr>
            <a:normAutofit/>
          </a:bodyPr>
          <a:lstStyle/>
          <a:p>
            <a:r>
              <a:rPr lang="zh-CN" altLang="en-US" dirty="0"/>
              <a:t>半监督学习的评价往往相对困难，因为没有办法生成足量的用户圈选细胞以及对应的真实值。</a:t>
            </a:r>
            <a:endParaRPr lang="en-US" altLang="zh-CN" dirty="0"/>
          </a:p>
          <a:p>
            <a:r>
              <a:rPr lang="zh-CN" altLang="en-US" dirty="0"/>
              <a:t>可以遮蔽大部分初始给定的注释，利用剩余的小部分注释信息，推断出所有细胞类型注释，再将推断出来的注释与初始注释进行比较，即可得出模型的性能。</a:t>
            </a:r>
            <a:endParaRPr lang="en-US" altLang="zh-CN" dirty="0"/>
          </a:p>
          <a:p>
            <a:r>
              <a:rPr lang="zh-CN" altLang="en-US" dirty="0">
                <a:latin typeface="Consolas" panose="020B0609020204030204" pitchFamily="49" charset="0"/>
              </a:rPr>
              <a:t>为了贴合实际，可以在剩余的小部分注释信息中人为添加一些错误标签，并在这种情况下推断出所有细胞类型注释，并找出人为添加的错误标签</a:t>
            </a:r>
            <a:endParaRPr lang="en-US" altLang="zh-CN" dirty="0">
              <a:latin typeface="Consolas" panose="020B0609020204030204" pitchFamily="49" charset="0"/>
            </a:endParaRPr>
          </a:p>
          <a:p>
            <a:r>
              <a:rPr lang="en-US" altLang="zh-CN" dirty="0">
                <a:latin typeface="Consolas" panose="020B0609020204030204" pitchFamily="49" charset="0"/>
              </a:rPr>
              <a:t>Lasso-View</a:t>
            </a:r>
            <a:r>
              <a:rPr lang="zh-CN" altLang="en-US" dirty="0">
                <a:latin typeface="Consolas" panose="020B0609020204030204" pitchFamily="49" charset="0"/>
              </a:rPr>
              <a:t>中采用的评价方式是：遮蔽</a:t>
            </a:r>
            <a:r>
              <a:rPr lang="en-US" altLang="zh-CN" dirty="0">
                <a:latin typeface="Consolas" panose="020B0609020204030204" pitchFamily="49" charset="0"/>
              </a:rPr>
              <a:t>90%</a:t>
            </a:r>
            <a:r>
              <a:rPr lang="zh-CN" altLang="en-US" dirty="0">
                <a:latin typeface="Consolas" panose="020B0609020204030204" pitchFamily="49" charset="0"/>
              </a:rPr>
              <a:t>的初始注释，在</a:t>
            </a:r>
            <a:r>
              <a:rPr lang="en-US" altLang="zh-CN" dirty="0">
                <a:latin typeface="Consolas" panose="020B0609020204030204" pitchFamily="49" charset="0"/>
              </a:rPr>
              <a:t>10%</a:t>
            </a:r>
            <a:r>
              <a:rPr lang="zh-CN" altLang="en-US" dirty="0">
                <a:latin typeface="Consolas" panose="020B0609020204030204" pitchFamily="49" charset="0"/>
              </a:rPr>
              <a:t>剩余的标签中，添加错误标签（</a:t>
            </a:r>
            <a:r>
              <a:rPr lang="en-US" altLang="zh-CN" dirty="0">
                <a:latin typeface="Consolas" panose="020B0609020204030204" pitchFamily="49" charset="0"/>
              </a:rPr>
              <a:t>0—95%</a:t>
            </a:r>
            <a:r>
              <a:rPr lang="zh-CN" altLang="en-US" dirty="0">
                <a:latin typeface="Consolas" panose="020B0609020204030204" pitchFamily="49" charset="0"/>
              </a:rPr>
              <a:t>）；</a:t>
            </a:r>
            <a:r>
              <a:rPr lang="zh-CN" altLang="en-US" dirty="0"/>
              <a:t>推断出所有细胞类型注释后，计算与初始注释的</a:t>
            </a:r>
            <a:r>
              <a:rPr lang="en-US" altLang="zh-CN" b="1" dirty="0">
                <a:solidFill>
                  <a:srgbClr val="FF0000"/>
                </a:solidFill>
              </a:rPr>
              <a:t>ARI</a:t>
            </a:r>
            <a:r>
              <a:rPr lang="zh-CN" altLang="en-US" dirty="0"/>
              <a:t>值。</a:t>
            </a:r>
            <a:endParaRPr lang="en-US" altLang="zh-CN" dirty="0">
              <a:latin typeface="Consolas" panose="020B0609020204030204" pitchFamily="49" charset="0"/>
            </a:endParaRPr>
          </a:p>
        </p:txBody>
      </p:sp>
    </p:spTree>
    <p:extLst>
      <p:ext uri="{BB962C8B-B14F-4D97-AF65-F5344CB8AC3E}">
        <p14:creationId xmlns:p14="http://schemas.microsoft.com/office/powerpoint/2010/main" val="1487310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0F0742-A0A1-436F-4081-2701E2D3CF97}"/>
              </a:ext>
            </a:extLst>
          </p:cNvPr>
          <p:cNvSpPr>
            <a:spLocks noGrp="1"/>
          </p:cNvSpPr>
          <p:nvPr>
            <p:ph type="title"/>
          </p:nvPr>
        </p:nvSpPr>
        <p:spPr>
          <a:xfrm>
            <a:off x="838200" y="281762"/>
            <a:ext cx="10515600" cy="1325563"/>
          </a:xfrm>
        </p:spPr>
        <p:txBody>
          <a:bodyPr/>
          <a:lstStyle/>
          <a:p>
            <a:r>
              <a:rPr lang="zh-CN" altLang="en-US" dirty="0"/>
              <a:t>评价指标</a:t>
            </a:r>
            <a:r>
              <a:rPr lang="en-US" altLang="zh-CN" dirty="0"/>
              <a:t>ARI</a:t>
            </a:r>
            <a:endParaRPr lang="zh-CN" altLang="en-US" dirty="0"/>
          </a:p>
        </p:txBody>
      </p:sp>
      <p:sp>
        <p:nvSpPr>
          <p:cNvPr id="3" name="内容占位符 2">
            <a:extLst>
              <a:ext uri="{FF2B5EF4-FFF2-40B4-BE49-F238E27FC236}">
                <a16:creationId xmlns:a16="http://schemas.microsoft.com/office/drawing/2014/main" id="{0DA45F4E-27A0-66C3-4DCC-BC7F3D4116E9}"/>
              </a:ext>
            </a:extLst>
          </p:cNvPr>
          <p:cNvSpPr>
            <a:spLocks noGrp="1"/>
          </p:cNvSpPr>
          <p:nvPr>
            <p:ph idx="1"/>
          </p:nvPr>
        </p:nvSpPr>
        <p:spPr>
          <a:xfrm>
            <a:off x="689344" y="1533229"/>
            <a:ext cx="10515600" cy="3565244"/>
          </a:xfrm>
        </p:spPr>
        <p:txBody>
          <a:bodyPr/>
          <a:lstStyle/>
          <a:p>
            <a:r>
              <a:rPr lang="en-US" altLang="zh-CN" dirty="0"/>
              <a:t>ARI</a:t>
            </a:r>
            <a:r>
              <a:rPr lang="zh-CN" altLang="en-US" dirty="0"/>
              <a:t>（</a:t>
            </a:r>
            <a:r>
              <a:rPr lang="en-US" altLang="zh-CN" dirty="0"/>
              <a:t>Adjusted Rand Index</a:t>
            </a:r>
            <a:r>
              <a:rPr lang="zh-CN" altLang="en-US" dirty="0"/>
              <a:t>，调整兰德指数）是一种用于衡量聚类结果与真实分类之间的相似度的评价方法。它通过比较聚类结果与真实分类之间的成对样本相似性来计算得分，匹配范围</a:t>
            </a:r>
            <a:r>
              <a:rPr lang="en-US" altLang="zh-CN" dirty="0"/>
              <a:t>[-1,1]</a:t>
            </a:r>
            <a:r>
              <a:rPr lang="zh-CN" altLang="en-US" dirty="0"/>
              <a:t>。</a:t>
            </a:r>
            <a:endParaRPr lang="en-US" altLang="zh-CN" dirty="0"/>
          </a:p>
          <a:p>
            <a:r>
              <a:rPr lang="zh-CN" altLang="en-US" dirty="0"/>
              <a:t>可以利用</a:t>
            </a:r>
            <a:r>
              <a:rPr lang="en-US" altLang="zh-CN" b="0" dirty="0" err="1">
                <a:effectLst/>
                <a:latin typeface="Consolas" panose="020B0609020204030204" pitchFamily="49" charset="0"/>
              </a:rPr>
              <a:t>sklearn</a:t>
            </a:r>
            <a:r>
              <a:rPr lang="zh-CN" altLang="en-US" dirty="0">
                <a:latin typeface="Consolas" panose="020B0609020204030204" pitchFamily="49" charset="0"/>
              </a:rPr>
              <a:t>中的</a:t>
            </a:r>
            <a:r>
              <a:rPr lang="en-US" altLang="zh-CN" dirty="0" err="1">
                <a:latin typeface="Consolas" panose="020B0609020204030204" pitchFamily="49" charset="0"/>
              </a:rPr>
              <a:t>adjusted_rand_score</a:t>
            </a:r>
            <a:r>
              <a:rPr lang="zh-CN" altLang="en-US" dirty="0"/>
              <a:t>函数来计算。</a:t>
            </a:r>
            <a:endParaRPr lang="en-US" altLang="zh-CN" dirty="0"/>
          </a:p>
          <a:p>
            <a:r>
              <a:rPr lang="zh-CN" altLang="en-US" dirty="0"/>
              <a:t>实验中需要计算两种</a:t>
            </a:r>
            <a:r>
              <a:rPr lang="en-US" altLang="zh-CN" dirty="0"/>
              <a:t>ARI</a:t>
            </a:r>
            <a:r>
              <a:rPr lang="zh-CN" altLang="en-US" dirty="0"/>
              <a:t>：</a:t>
            </a:r>
            <a:endParaRPr lang="en-US" altLang="zh-CN" dirty="0"/>
          </a:p>
          <a:p>
            <a:pPr marL="0" indent="0">
              <a:buNone/>
            </a:pPr>
            <a:r>
              <a:rPr lang="en-US" altLang="zh-CN" dirty="0"/>
              <a:t>    </a:t>
            </a:r>
            <a:r>
              <a:rPr lang="en-US" altLang="zh-CN" dirty="0">
                <a:latin typeface="Consolas" panose="020B0609020204030204" pitchFamily="49" charset="0"/>
              </a:rPr>
              <a:t>1.</a:t>
            </a:r>
            <a:r>
              <a:rPr lang="zh-CN" altLang="en-US" dirty="0"/>
              <a:t>原始</a:t>
            </a:r>
            <a:r>
              <a:rPr lang="en-US" altLang="zh-CN" dirty="0" err="1">
                <a:latin typeface="Consolas" panose="020B0609020204030204" pitchFamily="49" charset="0"/>
              </a:rPr>
              <a:t>ARI_o</a:t>
            </a:r>
            <a:r>
              <a:rPr lang="zh-CN" altLang="en-US" dirty="0">
                <a:latin typeface="Consolas" panose="020B0609020204030204" pitchFamily="49" charset="0"/>
              </a:rPr>
              <a:t>（直接使用</a:t>
            </a:r>
            <a:r>
              <a:rPr lang="en-US" altLang="zh-CN" dirty="0">
                <a:latin typeface="Consolas" panose="020B0609020204030204" pitchFamily="49" charset="0"/>
              </a:rPr>
              <a:t>LPA</a:t>
            </a:r>
            <a:r>
              <a:rPr lang="zh-CN" altLang="en-US" dirty="0">
                <a:latin typeface="Consolas" panose="020B0609020204030204" pitchFamily="49" charset="0"/>
              </a:rPr>
              <a:t>的预测标签与真实标签的相似度）</a:t>
            </a:r>
            <a:endParaRPr lang="en-US" altLang="zh-CN" dirty="0">
              <a:latin typeface="Consolas" panose="020B0609020204030204" pitchFamily="49" charset="0"/>
            </a:endParaRPr>
          </a:p>
          <a:p>
            <a:pPr marL="0" indent="0">
              <a:buNone/>
            </a:pPr>
            <a:r>
              <a:rPr lang="zh-CN" altLang="en-US" dirty="0">
                <a:latin typeface="Consolas" panose="020B0609020204030204" pitchFamily="49" charset="0"/>
              </a:rPr>
              <a:t>  </a:t>
            </a:r>
            <a:r>
              <a:rPr lang="en-US" altLang="zh-CN" dirty="0">
                <a:latin typeface="Consolas" panose="020B0609020204030204" pitchFamily="49" charset="0"/>
              </a:rPr>
              <a:t>2.</a:t>
            </a:r>
            <a:r>
              <a:rPr lang="zh-CN" altLang="en-US" dirty="0"/>
              <a:t>修正</a:t>
            </a:r>
            <a:r>
              <a:rPr lang="en-US" altLang="zh-CN" dirty="0" err="1">
                <a:latin typeface="Consolas" panose="020B0609020204030204" pitchFamily="49" charset="0"/>
              </a:rPr>
              <a:t>ARI_r</a:t>
            </a:r>
            <a:r>
              <a:rPr lang="zh-CN" altLang="en-US" dirty="0">
                <a:latin typeface="Consolas" panose="020B0609020204030204" pitchFamily="49" charset="0"/>
              </a:rPr>
              <a:t>（修正后的标签传播结果与真实标签的相似度）</a:t>
            </a:r>
            <a:endParaRPr lang="en-US" altLang="zh-CN" dirty="0">
              <a:latin typeface="Consolas" panose="020B0609020204030204" pitchFamily="49" charset="0"/>
            </a:endParaRPr>
          </a:p>
          <a:p>
            <a:pPr marL="0" indent="0">
              <a:buNone/>
            </a:pPr>
            <a:endParaRPr lang="en-US" altLang="zh-CN" dirty="0">
              <a:latin typeface="Consolas" panose="020B0609020204030204" pitchFamily="49" charset="0"/>
            </a:endParaRPr>
          </a:p>
        </p:txBody>
      </p:sp>
      <p:sp>
        <p:nvSpPr>
          <p:cNvPr id="6" name="内容占位符 2">
            <a:extLst>
              <a:ext uri="{FF2B5EF4-FFF2-40B4-BE49-F238E27FC236}">
                <a16:creationId xmlns:a16="http://schemas.microsoft.com/office/drawing/2014/main" id="{3BF703FF-56B2-10BB-E53F-5BDCCF467941}"/>
              </a:ext>
            </a:extLst>
          </p:cNvPr>
          <p:cNvSpPr txBox="1">
            <a:spLocks/>
          </p:cNvSpPr>
          <p:nvPr/>
        </p:nvSpPr>
        <p:spPr>
          <a:xfrm>
            <a:off x="733678" y="4937760"/>
            <a:ext cx="10515600" cy="14941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算法最终的评估：</a:t>
            </a:r>
            <a:endParaRPr lang="en-US" altLang="zh-CN" dirty="0"/>
          </a:p>
          <a:p>
            <a:pPr marL="457200" lvl="1" indent="0">
              <a:buNone/>
            </a:pPr>
            <a:r>
              <a:rPr lang="en-US" altLang="zh-CN" dirty="0">
                <a:latin typeface="Consolas" panose="020B0609020204030204" pitchFamily="49" charset="0"/>
              </a:rPr>
              <a:t>1.</a:t>
            </a:r>
            <a:r>
              <a:rPr lang="zh-CN" altLang="en-US" dirty="0"/>
              <a:t>准确性：错误率为</a:t>
            </a:r>
            <a:r>
              <a:rPr lang="en-US" altLang="zh-CN" dirty="0"/>
              <a:t>0</a:t>
            </a:r>
            <a:r>
              <a:rPr lang="zh-CN" altLang="en-US" dirty="0"/>
              <a:t>时的</a:t>
            </a:r>
            <a:r>
              <a:rPr lang="en-US" altLang="zh-CN" dirty="0"/>
              <a:t>ARI</a:t>
            </a:r>
            <a:r>
              <a:rPr lang="zh-CN" altLang="en-US" dirty="0"/>
              <a:t>值</a:t>
            </a:r>
            <a:endParaRPr lang="en-US" altLang="zh-CN" dirty="0"/>
          </a:p>
          <a:p>
            <a:pPr marL="457200" lvl="1" indent="0">
              <a:buNone/>
            </a:pPr>
            <a:r>
              <a:rPr lang="en-US" altLang="zh-CN" dirty="0">
                <a:latin typeface="Consolas" panose="020B0609020204030204" pitchFamily="49" charset="0"/>
              </a:rPr>
              <a:t>2.</a:t>
            </a:r>
            <a:r>
              <a:rPr lang="zh-CN" altLang="en-US" dirty="0"/>
              <a:t>鲁棒性：</a:t>
            </a:r>
            <a:r>
              <a:rPr lang="en-US" altLang="zh-CN" dirty="0"/>
              <a:t>ARI&gt;0.7</a:t>
            </a:r>
            <a:r>
              <a:rPr lang="zh-CN" altLang="en-US" dirty="0"/>
              <a:t>时的错误率</a:t>
            </a:r>
            <a:endParaRPr lang="en-US" altLang="zh-CN" dirty="0"/>
          </a:p>
        </p:txBody>
      </p:sp>
    </p:spTree>
    <p:extLst>
      <p:ext uri="{BB962C8B-B14F-4D97-AF65-F5344CB8AC3E}">
        <p14:creationId xmlns:p14="http://schemas.microsoft.com/office/powerpoint/2010/main" val="1216354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A65693-A239-2953-F6FB-3E9ED4BADF58}"/>
              </a:ext>
            </a:extLst>
          </p:cNvPr>
          <p:cNvSpPr>
            <a:spLocks noGrp="1"/>
          </p:cNvSpPr>
          <p:nvPr>
            <p:ph type="title"/>
          </p:nvPr>
        </p:nvSpPr>
        <p:spPr/>
        <p:txBody>
          <a:bodyPr/>
          <a:lstStyle/>
          <a:p>
            <a:r>
              <a:rPr lang="zh-CN" altLang="en-US" dirty="0"/>
              <a:t>评价指标</a:t>
            </a:r>
            <a:r>
              <a:rPr lang="en-US" altLang="zh-CN" dirty="0"/>
              <a:t>ARI</a:t>
            </a:r>
            <a:endParaRPr lang="zh-CN" altLang="en-US" dirty="0"/>
          </a:p>
        </p:txBody>
      </p:sp>
      <p:sp>
        <p:nvSpPr>
          <p:cNvPr id="3" name="内容占位符 2">
            <a:extLst>
              <a:ext uri="{FF2B5EF4-FFF2-40B4-BE49-F238E27FC236}">
                <a16:creationId xmlns:a16="http://schemas.microsoft.com/office/drawing/2014/main" id="{B219E91B-D92E-E502-1628-E02BC346AD1B}"/>
              </a:ext>
            </a:extLst>
          </p:cNvPr>
          <p:cNvSpPr>
            <a:spLocks noGrp="1"/>
          </p:cNvSpPr>
          <p:nvPr>
            <p:ph idx="1"/>
          </p:nvPr>
        </p:nvSpPr>
        <p:spPr/>
        <p:txBody>
          <a:bodyPr/>
          <a:lstStyle/>
          <a:p>
            <a:r>
              <a:rPr lang="en-US" altLang="zh-CN" dirty="0"/>
              <a:t>errPLA.py</a:t>
            </a:r>
            <a:r>
              <a:rPr lang="zh-CN" altLang="en-US" dirty="0"/>
              <a:t>中提供了</a:t>
            </a:r>
            <a:r>
              <a:rPr lang="en-US" altLang="zh-CN" dirty="0"/>
              <a:t>ARI</a:t>
            </a:r>
            <a:r>
              <a:rPr lang="zh-CN" altLang="en-US" dirty="0"/>
              <a:t>的示例计算代码</a:t>
            </a:r>
            <a:endParaRPr lang="en-US" altLang="zh-CN" dirty="0"/>
          </a:p>
          <a:p>
            <a:r>
              <a:rPr lang="en-US" altLang="zh-CN" dirty="0"/>
              <a:t>testPLA.py</a:t>
            </a:r>
            <a:r>
              <a:rPr lang="zh-CN" altLang="en-US" dirty="0"/>
              <a:t>中提供了</a:t>
            </a:r>
            <a:r>
              <a:rPr lang="en-US" altLang="zh-CN" dirty="0"/>
              <a:t>ARI</a:t>
            </a:r>
            <a:r>
              <a:rPr lang="zh-CN" altLang="en-US" dirty="0"/>
              <a:t>变化的可视化代码</a:t>
            </a:r>
            <a:endParaRPr lang="en-US" altLang="zh-CN" dirty="0"/>
          </a:p>
          <a:p>
            <a:r>
              <a:rPr lang="en-US" altLang="zh-CN" dirty="0"/>
              <a:t>mistake.txt</a:t>
            </a:r>
            <a:r>
              <a:rPr lang="zh-CN" altLang="en-US" dirty="0"/>
              <a:t>中提供了参考的计算结果格式</a:t>
            </a:r>
          </a:p>
        </p:txBody>
      </p:sp>
      <p:pic>
        <p:nvPicPr>
          <p:cNvPr id="4" name="图片 3">
            <a:extLst>
              <a:ext uri="{FF2B5EF4-FFF2-40B4-BE49-F238E27FC236}">
                <a16:creationId xmlns:a16="http://schemas.microsoft.com/office/drawing/2014/main" id="{34CBD2F6-E544-1170-A39E-FD9DFE472BBA}"/>
              </a:ext>
            </a:extLst>
          </p:cNvPr>
          <p:cNvPicPr>
            <a:picLocks noChangeAspect="1"/>
          </p:cNvPicPr>
          <p:nvPr/>
        </p:nvPicPr>
        <p:blipFill rotWithShape="1">
          <a:blip r:embed="rId2"/>
          <a:srcRect r="49567"/>
          <a:stretch/>
        </p:blipFill>
        <p:spPr>
          <a:xfrm>
            <a:off x="838200" y="3636334"/>
            <a:ext cx="3206834" cy="3028958"/>
          </a:xfrm>
          <a:prstGeom prst="rect">
            <a:avLst/>
          </a:prstGeom>
        </p:spPr>
      </p:pic>
      <p:sp>
        <p:nvSpPr>
          <p:cNvPr id="6" name="文本框 5">
            <a:extLst>
              <a:ext uri="{FF2B5EF4-FFF2-40B4-BE49-F238E27FC236}">
                <a16:creationId xmlns:a16="http://schemas.microsoft.com/office/drawing/2014/main" id="{EB9B9718-C5AB-38DD-BF88-1452C6AEC91D}"/>
              </a:ext>
            </a:extLst>
          </p:cNvPr>
          <p:cNvSpPr txBox="1"/>
          <p:nvPr/>
        </p:nvSpPr>
        <p:spPr>
          <a:xfrm>
            <a:off x="4346058" y="4607303"/>
            <a:ext cx="6097772" cy="1569660"/>
          </a:xfrm>
          <a:prstGeom prst="rect">
            <a:avLst/>
          </a:prstGeom>
          <a:noFill/>
        </p:spPr>
        <p:txBody>
          <a:bodyPr wrap="square">
            <a:spAutoFit/>
          </a:bodyPr>
          <a:lstStyle/>
          <a:p>
            <a:r>
              <a:rPr lang="en-US" altLang="zh-CN" sz="2400" dirty="0"/>
              <a:t>ARI</a:t>
            </a:r>
            <a:r>
              <a:rPr lang="zh-CN" altLang="en-US" sz="2400" dirty="0"/>
              <a:t>的可视化结果示意图。在每一个错误率下运行了</a:t>
            </a:r>
            <a:r>
              <a:rPr lang="en-US" altLang="zh-CN" sz="2400" dirty="0"/>
              <a:t>100</a:t>
            </a:r>
            <a:r>
              <a:rPr lang="zh-CN" altLang="en-US" sz="2400" dirty="0"/>
              <a:t>次。</a:t>
            </a:r>
            <a:r>
              <a:rPr lang="en-US" altLang="zh-CN" sz="2400" dirty="0"/>
              <a:t>ARI</a:t>
            </a:r>
            <a:r>
              <a:rPr lang="zh-CN" altLang="en-US" sz="2400" dirty="0"/>
              <a:t>值大于</a:t>
            </a:r>
            <a:r>
              <a:rPr lang="en-US" altLang="zh-CN" sz="2400" dirty="0"/>
              <a:t>0.7</a:t>
            </a:r>
            <a:r>
              <a:rPr lang="zh-CN" altLang="en-US" sz="2400" dirty="0"/>
              <a:t>的箱线图被标记为红色。（蓝线是</a:t>
            </a:r>
            <a:r>
              <a:rPr lang="en-US" altLang="zh-CN" sz="2400" dirty="0"/>
              <a:t>ARI</a:t>
            </a:r>
            <a:r>
              <a:rPr lang="zh-CN" altLang="en-US" sz="2400" dirty="0"/>
              <a:t>随错误率衰减的曲线，绿线是不处理错误标签的</a:t>
            </a:r>
            <a:r>
              <a:rPr lang="en-US" altLang="zh-CN" sz="2400" dirty="0"/>
              <a:t>ARI</a:t>
            </a:r>
            <a:r>
              <a:rPr lang="zh-CN" altLang="en-US" sz="2400" dirty="0"/>
              <a:t>衰减曲线）</a:t>
            </a:r>
          </a:p>
        </p:txBody>
      </p:sp>
    </p:spTree>
    <p:extLst>
      <p:ext uri="{BB962C8B-B14F-4D97-AF65-F5344CB8AC3E}">
        <p14:creationId xmlns:p14="http://schemas.microsoft.com/office/powerpoint/2010/main" val="26301376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FULL_TEXT_BEAUTIFY_COPY_ID" val="40"/>
</p:tagLst>
</file>

<file path=ppt/tags/tag2.xml><?xml version="1.0" encoding="utf-8"?>
<p:tagLst xmlns:a="http://schemas.openxmlformats.org/drawingml/2006/main" xmlns:r="http://schemas.openxmlformats.org/officeDocument/2006/relationships" xmlns:p="http://schemas.openxmlformats.org/presentationml/2006/main">
  <p:tag name="KSO_WM_FULL_TEXT_BEAUTIFY_COPY_ID" val="36"/>
</p:tagLst>
</file>

<file path=ppt/tags/tag3.xml><?xml version="1.0" encoding="utf-8"?>
<p:tagLst xmlns:a="http://schemas.openxmlformats.org/drawingml/2006/main" xmlns:r="http://schemas.openxmlformats.org/officeDocument/2006/relationships" xmlns:p="http://schemas.openxmlformats.org/presentationml/2006/main">
  <p:tag name="KSO_WM_FULL_TEXT_BEAUTIFY_COPY_ID" val="40"/>
</p:tagLst>
</file>

<file path=ppt/tags/tag4.xml><?xml version="1.0" encoding="utf-8"?>
<p:tagLst xmlns:a="http://schemas.openxmlformats.org/drawingml/2006/main" xmlns:r="http://schemas.openxmlformats.org/officeDocument/2006/relationships" xmlns:p="http://schemas.openxmlformats.org/presentationml/2006/main">
  <p:tag name="KSO_WM_FULL_TEXT_BEAUTIFY_COPY_ID" val="3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1447</Words>
  <Application>Microsoft Office PowerPoint</Application>
  <PresentationFormat>宽屏</PresentationFormat>
  <Paragraphs>72</Paragraphs>
  <Slides>12</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 PL UMing HK</vt:lpstr>
      <vt:lpstr>StarSymbol</vt:lpstr>
      <vt:lpstr>等线</vt:lpstr>
      <vt:lpstr>等线 Light</vt:lpstr>
      <vt:lpstr>黑体</vt:lpstr>
      <vt:lpstr>Microsoft YaHei</vt:lpstr>
      <vt:lpstr>Microsoft YaHei</vt:lpstr>
      <vt:lpstr>Arial</vt:lpstr>
      <vt:lpstr>Consolas</vt:lpstr>
      <vt:lpstr>Office 主题​​</vt:lpstr>
      <vt:lpstr>机器学习大作业 基于半监督学习的交互式相似细胞预测</vt:lpstr>
      <vt:lpstr>背景知识1——单细胞测序数据分析</vt:lpstr>
      <vt:lpstr>背景知识2——标签传播算法LPA</vt:lpstr>
      <vt:lpstr>背景知识3——Lasso-View</vt:lpstr>
      <vt:lpstr>PowerPoint 演示文稿</vt:lpstr>
      <vt:lpstr>PowerPoint 演示文稿</vt:lpstr>
      <vt:lpstr>模型评价方法</vt:lpstr>
      <vt:lpstr>评价指标ARI</vt:lpstr>
      <vt:lpstr>评价指标ARI</vt:lpstr>
      <vt:lpstr>作业具体要求</vt:lpstr>
      <vt:lpstr>如何进一步提升准确性和鲁棒性？</vt:lpstr>
      <vt:lpstr>数据格式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机器学习大作业 基于半监督学习的交互式相似细胞预测</dc:title>
  <dc:creator>F L</dc:creator>
  <cp:lastModifiedBy>冯玖鑫</cp:lastModifiedBy>
  <cp:revision>7</cp:revision>
  <dcterms:created xsi:type="dcterms:W3CDTF">2024-11-28T03:48:43Z</dcterms:created>
  <dcterms:modified xsi:type="dcterms:W3CDTF">2024-12-06T07:51:39Z</dcterms:modified>
</cp:coreProperties>
</file>