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sldIdLst>
    <p:sldId id="256" r:id="rId3"/>
    <p:sldId id="355" r:id="rId4"/>
    <p:sldId id="356" r:id="rId5"/>
    <p:sldId id="298" r:id="rId6"/>
    <p:sldId id="333" r:id="rId7"/>
    <p:sldId id="345" r:id="rId8"/>
    <p:sldId id="352" r:id="rId9"/>
    <p:sldId id="328" r:id="rId10"/>
    <p:sldId id="350" r:id="rId11"/>
    <p:sldId id="353" r:id="rId12"/>
    <p:sldId id="341" r:id="rId13"/>
    <p:sldId id="340" r:id="rId14"/>
    <p:sldId id="362" r:id="rId15"/>
    <p:sldId id="354" r:id="rId16"/>
    <p:sldId id="358" r:id="rId17"/>
    <p:sldId id="359" r:id="rId18"/>
    <p:sldId id="360" r:id="rId19"/>
    <p:sldId id="361" r:id="rId20"/>
    <p:sldId id="339" r:id="rId21"/>
    <p:sldId id="343" r:id="rId22"/>
    <p:sldId id="344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34" r:id="rId36"/>
    <p:sldId id="330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C6E"/>
    <a:srgbClr val="F272E0"/>
    <a:srgbClr val="002060"/>
    <a:srgbClr val="6E8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9" autoAdjust="0"/>
    <p:restoredTop sz="96379" autoAdjust="0"/>
  </p:normalViewPr>
  <p:slideViewPr>
    <p:cSldViewPr snapToGrid="0">
      <p:cViewPr varScale="1">
        <p:scale>
          <a:sx n="116" d="100"/>
          <a:sy n="116" d="100"/>
        </p:scale>
        <p:origin x="10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29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35BA6-72E1-47ED-8B21-D1FA2CF935F7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85CC5-313E-4072-9634-27D699B60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6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85CC5-313E-4072-9634-27D699B60CF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668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0168-2352-451C-9D6D-EDF52A5E347B}" type="datetime1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1656-83DA-40FC-8167-4282F662F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25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2FB5-F6B8-456E-B346-58543F9B5727}" type="datetime1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1656-83DA-40FC-8167-4282F662F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BA5F-786E-4671-973B-559D04F4427A}" type="datetime1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1656-83DA-40FC-8167-4282F662F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146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D9868E7-8C5B-4B23-8DE1-FC74F61EB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0921666D-BA06-4708-8BAC-3993FE108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BA116AA-7CC1-4AF6-A9A9-8A7F7747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C928-3B90-4457-9468-85026130A064}" type="datetime1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30FF4C2-F689-4DD0-BCCC-4663CC03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B86AF3D-AECF-4765-BCB1-439DF94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C0BE-1BEC-4BB3-987A-F741322C5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25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3FDAF01-2635-4081-9E02-3BD1F48C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13444F3-DEB5-467B-AD4B-A4B9480F4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0D82AD5-BC8E-42A0-A49D-5AA0B399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D009-5F98-4BCF-AE04-684955C9D6EB}" type="datetime1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CE78A98-AD80-4587-9615-55AB561F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4D4D780-C7E2-4A37-947F-0B8E0974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C0BE-1BEC-4BB3-987A-F741322C5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061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1B34999-CF52-45C1-B57B-C32BAB79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0F8339F-DBF2-4427-B015-26AF2132D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FC60E67-2473-4094-BE7F-9F93302F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FA3B-2378-445C-971C-CD5FD2B44733}" type="datetime1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861331D-6EA6-41E0-B334-FEA918F5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C72D9EB-9C1D-466E-9C94-F0AC4570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C0BE-1BEC-4BB3-987A-F741322C5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17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0166188-7C6B-4CEB-9958-E1DAE46A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D74C8BD-14BD-4031-9422-75570E19D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1305A90-6B0E-49DF-B178-AC369F7DB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FA4B77A-4495-4BE0-A13C-E3299621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C14E-AE7B-4557-A666-532F72000939}" type="datetime1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22AF097-03C1-4215-BFD7-E93228FC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A343BA6-654F-4F8B-A8C5-31F5A292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C0BE-1BEC-4BB3-987A-F741322C5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35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6EDE56-9E6C-4A54-B73E-8F4B628F4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807A975-4B7E-42C2-9ABB-66B77C0B4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DEC7065D-6ED5-433E-B6EA-7033CF83D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71847292-4F6E-4D55-BFAD-106390E91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589F288B-159C-4AAA-B395-6D7662A15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90CDDC82-E6AF-4E1A-8D42-E597EA98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4254-D1A9-47A1-8BD1-38489F93CD35}" type="datetime1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15449BE4-EC32-4800-B801-B4CBEABC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8058D1BD-6510-4E8D-BDF1-2C18542B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C0BE-1BEC-4BB3-987A-F741322C5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615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98B6901-3630-446E-B97C-F622CF05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AA33CC78-9F4E-4B50-B49F-6B50A301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F3CE-8414-4912-9E0D-946CC15809D6}" type="datetime1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8D4F05FC-B7ED-40AB-B819-3B52D029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56812C5-FC44-41A6-8F51-AE49FFD1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C0BE-1BEC-4BB3-987A-F741322C5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758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BA63F9D1-A394-44FE-9FC3-BC67B8DF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5D5E-CCF8-427F-AF59-AAFABBB75810}" type="datetime1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4121B346-5535-48A2-BDCE-C0402C2C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9E94E6C8-48DB-4DFE-8977-EA78CAD0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C0BE-1BEC-4BB3-987A-F741322C5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287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8864B11-0E24-43EA-AAFA-E051E9AAF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8FC9362-B482-4D87-9A68-6F2276593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ACB2312-264C-4720-A29A-9A4D8BA17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7A88916-6B2D-4932-B98B-8C1CD011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7E86-E2A7-4691-A80A-D40CFD65DACE}" type="datetime1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EDB46D2-5213-49EB-8FC3-B3522581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C9F6D4A-D97F-4E23-9C16-2828FF10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C0BE-1BEC-4BB3-987A-F741322C5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18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9D29-3F19-4D64-9A9B-9517750650B0}" type="datetime1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1656-83DA-40FC-8167-4282F662F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361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A8B7B8-B4B5-45B3-9423-0D4F6CDB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870D3228-3F27-421B-BD6E-26872399D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92B1174-2D06-4E15-9A68-0179EB0CA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891245B-7222-451F-8C58-4EF8EB28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0D75-EC8D-42EF-AC90-E4BB0F3C02C9}" type="datetime1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49E8463-9859-48E2-B540-03161028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0482C77-72AB-433E-9264-D3C99754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C0BE-1BEC-4BB3-987A-F741322C5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5191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CBFAF62-079A-4925-83E3-1C1298D0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90C87CD-09A3-4FEB-872C-567600F9B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ADE88C6-1904-4249-9990-1B24A71E9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A052-1591-40D8-8CDB-4EC125AE32F8}" type="datetime1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1F987B8-9AF7-4369-9D50-37464C8C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09E0C54-FD19-42B5-A010-0E7F317C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C0BE-1BEC-4BB3-987A-F741322C5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674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741D4800-3FE1-4BEC-A212-384506CA9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F8E49D7-B150-4819-8FB6-85F754555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FF63BA2-1372-4FAF-BBE4-EE7A51FB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C0F39-8AAC-42E7-A7BC-6BC4747BBBC3}" type="datetime1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A171862-AF26-4134-A1A9-58AA4417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A07E989-B575-4159-8598-6CD11197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C0BE-1BEC-4BB3-987A-F741322C5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26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623C-43DC-40EB-BA4E-5B3017CA8BCE}" type="datetime1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1656-83DA-40FC-8167-4282F662F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68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3287-6EE5-452F-838B-65A8463599EE}" type="datetime1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1656-83DA-40FC-8167-4282F662F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66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4055-2DE9-4B5B-8DB4-F7A274C6F80F}" type="datetime1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1656-83DA-40FC-8167-4282F662F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70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6276-22A9-4E8A-A3FD-6D7F7F49E368}" type="datetime1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1656-83DA-40FC-8167-4282F662F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72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CA3A-1F38-4E3C-8789-989BCBFF0099}" type="datetime1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1656-83DA-40FC-8167-4282F662F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00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0D71-4EB9-4F8A-BE8E-BF956A7BA010}" type="datetime1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1656-83DA-40FC-8167-4282F662F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1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A6377-B93F-4CEE-8F58-2049667F2D0E}" type="datetime1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1656-83DA-40FC-8167-4282F662F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78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BC2A6-BFAA-4F33-B81C-3743886CC063}" type="datetime1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E1656-83DA-40FC-8167-4282F662F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8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EFBF228E-BD84-419E-BB6D-B4136288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B2216F8-7EAD-445F-BE5E-C443800D3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D17DE65-CEFE-47BC-97F1-D4D9C72C0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97FB4-E306-4084-922B-C5160B086ED0}" type="datetime1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35B76CC-0488-4002-BCB7-AC0E0A67A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59288AB-3902-4DC3-A88C-B2F630EE5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8C0BE-1BEC-4BB3-987A-F741322C5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1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1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5" Type="http://schemas.openxmlformats.org/officeDocument/2006/relationships/tags" Target="../tags/tag41.xml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978429"/>
            <a:ext cx="9144000" cy="3279371"/>
          </a:xfrm>
        </p:spPr>
        <p:txBody>
          <a:bodyPr>
            <a:normAutofit/>
          </a:bodyPr>
          <a:lstStyle/>
          <a:p>
            <a:endParaRPr lang="en-US" altLang="zh-CN" sz="5400" dirty="0"/>
          </a:p>
          <a:p>
            <a:r>
              <a:rPr lang="zh-CN" altLang="en-US" sz="6000" dirty="0" smtClean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代数系统</a:t>
            </a:r>
            <a:r>
              <a:rPr lang="zh-CN" altLang="en-US" sz="6000" dirty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基础</a:t>
            </a:r>
            <a:endParaRPr lang="en-US" altLang="zh-CN" sz="6000" dirty="0">
              <a:solidFill>
                <a:srgbClr val="00206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800" dirty="0" smtClean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（群、环</a:t>
            </a:r>
            <a:r>
              <a:rPr lang="zh-CN" altLang="en-US" sz="4800" dirty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和域）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1656-83DA-40FC-8167-4282F662F6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6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21077"/>
            <a:ext cx="12000651" cy="810287"/>
            <a:chOff x="-14288" y="2034511"/>
            <a:chExt cx="8923434" cy="81028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4288" y="2672750"/>
              <a:ext cx="3247811" cy="6950"/>
            </a:xfrm>
            <a:prstGeom prst="line">
              <a:avLst/>
            </a:prstGeom>
            <a:ln w="19050">
              <a:solidFill>
                <a:srgbClr val="7E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-14287" y="2211085"/>
              <a:ext cx="88735" cy="465141"/>
            </a:xfrm>
            <a:prstGeom prst="rect">
              <a:avLst/>
            </a:prstGeom>
            <a:solidFill>
              <a:srgbClr val="7E0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14288" y="2211085"/>
              <a:ext cx="8296283" cy="472705"/>
            </a:xfrm>
            <a:prstGeom prst="rect">
              <a:avLst/>
            </a:prstGeom>
            <a:solidFill>
              <a:srgbClr val="B87AAF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163459" y="2091267"/>
              <a:ext cx="681563" cy="753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1992" y="2034511"/>
              <a:ext cx="627154" cy="81028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0" y="2211085"/>
              <a:ext cx="3179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rgbClr val="7E0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一元多项式环</a:t>
              </a:r>
            </a:p>
          </p:txBody>
        </p:sp>
      </p:grpSp>
      <p:graphicFrame>
        <p:nvGraphicFramePr>
          <p:cNvPr id="12" name="表格 7">
            <a:extLst>
              <a:ext uri="{FF2B5EF4-FFF2-40B4-BE49-F238E27FC236}">
                <a16:creationId xmlns:a16="http://schemas.microsoft.com/office/drawing/2014/main" xmlns="" id="{A1B89751-5822-47EB-8392-AF3B26B3FE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22997" y="1711699"/>
          <a:ext cx="9624987" cy="42225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4395">
                  <a:extLst>
                    <a:ext uri="{9D8B030D-6E8A-4147-A177-3AD203B41FA5}">
                      <a16:colId xmlns:a16="http://schemas.microsoft.com/office/drawing/2014/main" xmlns="" val="2022663342"/>
                    </a:ext>
                  </a:extLst>
                </a:gridCol>
                <a:gridCol w="5190592">
                  <a:extLst>
                    <a:ext uri="{9D8B030D-6E8A-4147-A177-3AD203B41FA5}">
                      <a16:colId xmlns:a16="http://schemas.microsoft.com/office/drawing/2014/main" xmlns="" val="3295322787"/>
                    </a:ext>
                  </a:extLst>
                </a:gridCol>
              </a:tblGrid>
              <a:tr h="3039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多项式环</a:t>
                      </a:r>
                      <a:endParaRPr lang="zh-CN" sz="2000" b="1" i="0" u="none" strike="noStrike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整数环</a:t>
                      </a:r>
                      <a:endParaRPr 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30601602"/>
                  </a:ext>
                </a:extLst>
              </a:tr>
              <a:tr h="38387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不可约多项式</a:t>
                      </a:r>
                      <a:endParaRPr lang="zh-CN" sz="2000" b="0" i="0" u="none" strike="noStrike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素数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992395806"/>
                  </a:ext>
                </a:extLst>
              </a:tr>
              <a:tr h="38387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可约多项式（合式）</a:t>
                      </a:r>
                      <a:endParaRPr lang="zh-CN" sz="2000" b="0" i="0" u="none" strike="noStrike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合数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999966368"/>
                  </a:ext>
                </a:extLst>
              </a:tr>
              <a:tr h="38387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多项式</a:t>
                      </a:r>
                      <a:r>
                        <a:rPr lang="en-US" altLang="zh-CN" sz="20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Euclid</a:t>
                      </a:r>
                      <a:r>
                        <a:rPr lang="zh-CN" altLang="en-US" sz="20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除法</a:t>
                      </a:r>
                      <a:endParaRPr lang="zh-CN" sz="2000" b="0" i="0" u="none" strike="noStrike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整数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Euclid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除法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083434584"/>
                  </a:ext>
                </a:extLst>
              </a:tr>
              <a:tr h="38387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因式（最大公因式）</a:t>
                      </a:r>
                      <a:endParaRPr lang="zh-CN" sz="2000" b="0" i="0" u="none" strike="noStrike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因数（最大公因数）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332729702"/>
                  </a:ext>
                </a:extLst>
              </a:tr>
              <a:tr h="389020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倍式（最小公倍式）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倍数（最小公倍数）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135807291"/>
                  </a:ext>
                </a:extLst>
              </a:tr>
              <a:tr h="389020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不完全商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不完全商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38105876"/>
                  </a:ext>
                </a:extLst>
              </a:tr>
              <a:tr h="389020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余数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余式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49385794"/>
                  </a:ext>
                </a:extLst>
              </a:tr>
              <a:tr h="389020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不可约多项式判定检测</a:t>
                      </a:r>
                      <a:r>
                        <a:rPr lang="en-US" altLang="zh-CN" sz="2000" b="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deg</a:t>
                      </a:r>
                      <a:r>
                        <a:rPr lang="en-US" altLang="zh-CN" sz="2000" b="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altLang="en-US" sz="20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altLang="zh-CN" sz="20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20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/2</a:t>
                      </a:r>
                      <a:endParaRPr lang="zh-CN" altLang="en-US" sz="2000" b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素数判定检测上限为根号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986429422"/>
                  </a:ext>
                </a:extLst>
              </a:tr>
              <a:tr h="389020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20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f(x),g(x)</a:t>
                      </a:r>
                      <a:r>
                        <a:rPr lang="zh-CN" altLang="en-US" sz="20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r>
                        <a:rPr lang="en-US" altLang="zh-CN" sz="20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=(g(x),h(x))</a:t>
                      </a:r>
                      <a:endParaRPr lang="zh-CN" altLang="en-US" sz="2000" b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(</a:t>
                      </a:r>
                      <a:r>
                        <a:rPr lang="en-US" altLang="zh-C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a,b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)=(</a:t>
                      </a:r>
                      <a:r>
                        <a:rPr lang="en-US" altLang="zh-C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b,r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5446666"/>
                  </a:ext>
                </a:extLst>
              </a:tr>
              <a:tr h="38902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s(x)f(x)+t(x)g(x)=(g(x),h(x))</a:t>
                      </a:r>
                      <a:endParaRPr lang="zh-CN" altLang="en-US" sz="2000" b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sa+tb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=(</a:t>
                      </a:r>
                      <a:r>
                        <a:rPr lang="en-US" altLang="zh-C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a,b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1589660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3F5B32BD-5A9F-4A61-A351-00D3A93EFA1F}"/>
              </a:ext>
            </a:extLst>
          </p:cNvPr>
          <p:cNvSpPr txBox="1"/>
          <p:nvPr/>
        </p:nvSpPr>
        <p:spPr>
          <a:xfrm>
            <a:off x="1688757" y="1101384"/>
            <a:ext cx="8493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7E0C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多项式环与整数环中整除相关概念和方法</a:t>
            </a:r>
            <a:r>
              <a:rPr lang="zh-CN" altLang="en-US" sz="2400" b="1" dirty="0" smtClean="0">
                <a:solidFill>
                  <a:srgbClr val="7E0C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对照（多项式与整数）</a:t>
            </a:r>
            <a:endParaRPr lang="zh-CN" altLang="en-US" sz="2400" b="1" dirty="0">
              <a:solidFill>
                <a:srgbClr val="7E0C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C0BE-1BEC-4BB3-987A-F741322C521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80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21077"/>
            <a:ext cx="12000651" cy="810287"/>
            <a:chOff x="-14288" y="2034511"/>
            <a:chExt cx="8923434" cy="81028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4288" y="2672750"/>
              <a:ext cx="3247811" cy="6950"/>
            </a:xfrm>
            <a:prstGeom prst="line">
              <a:avLst/>
            </a:prstGeom>
            <a:ln w="19050">
              <a:solidFill>
                <a:srgbClr val="7E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-14287" y="2211085"/>
              <a:ext cx="88735" cy="465141"/>
            </a:xfrm>
            <a:prstGeom prst="rect">
              <a:avLst/>
            </a:prstGeom>
            <a:solidFill>
              <a:srgbClr val="7E0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14288" y="2211085"/>
              <a:ext cx="8296283" cy="472705"/>
            </a:xfrm>
            <a:prstGeom prst="rect">
              <a:avLst/>
            </a:prstGeom>
            <a:solidFill>
              <a:srgbClr val="B87AAF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163459" y="2091267"/>
              <a:ext cx="681563" cy="753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1992" y="2034511"/>
              <a:ext cx="627154" cy="81028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0" y="2211085"/>
              <a:ext cx="3179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>
                  <a:solidFill>
                    <a:srgbClr val="7E0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一元多项式环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E0C6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aphicFrame>
        <p:nvGraphicFramePr>
          <p:cNvPr id="12" name="表格 7">
            <a:extLst>
              <a:ext uri="{FF2B5EF4-FFF2-40B4-BE49-F238E27FC236}">
                <a16:creationId xmlns:a16="http://schemas.microsoft.com/office/drawing/2014/main" xmlns="" id="{A1B89751-5822-47EB-8392-AF3B26B3F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256669"/>
              </p:ext>
            </p:extLst>
          </p:nvPr>
        </p:nvGraphicFramePr>
        <p:xfrm>
          <a:off x="1122997" y="1711699"/>
          <a:ext cx="9624987" cy="42225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4395">
                  <a:extLst>
                    <a:ext uri="{9D8B030D-6E8A-4147-A177-3AD203B41FA5}">
                      <a16:colId xmlns:a16="http://schemas.microsoft.com/office/drawing/2014/main" xmlns="" val="2022663342"/>
                    </a:ext>
                  </a:extLst>
                </a:gridCol>
                <a:gridCol w="5190592">
                  <a:extLst>
                    <a:ext uri="{9D8B030D-6E8A-4147-A177-3AD203B41FA5}">
                      <a16:colId xmlns:a16="http://schemas.microsoft.com/office/drawing/2014/main" xmlns="" val="3295322787"/>
                    </a:ext>
                  </a:extLst>
                </a:gridCol>
              </a:tblGrid>
              <a:tr h="3039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多项式环</a:t>
                      </a:r>
                      <a:endParaRPr lang="zh-CN" sz="2000" b="1" i="0" u="none" strike="noStrike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整数环</a:t>
                      </a:r>
                      <a:endParaRPr 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30601602"/>
                  </a:ext>
                </a:extLst>
              </a:tr>
              <a:tr h="38387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不可约多项式</a:t>
                      </a:r>
                      <a:endParaRPr lang="zh-CN" sz="2000" b="0" i="0" u="none" strike="noStrike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素数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992395806"/>
                  </a:ext>
                </a:extLst>
              </a:tr>
              <a:tr h="38387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可约多项式（合式）</a:t>
                      </a:r>
                      <a:endParaRPr lang="zh-CN" sz="2000" b="0" i="0" u="none" strike="noStrike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合数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999966368"/>
                  </a:ext>
                </a:extLst>
              </a:tr>
              <a:tr h="38387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多项式</a:t>
                      </a:r>
                      <a:r>
                        <a:rPr lang="en-US" altLang="zh-CN" sz="20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Euclid</a:t>
                      </a:r>
                      <a:r>
                        <a:rPr lang="zh-CN" altLang="en-US" sz="20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除法</a:t>
                      </a:r>
                      <a:endParaRPr lang="zh-CN" sz="2000" b="0" i="0" u="none" strike="noStrike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整数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Euclid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除法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083434584"/>
                  </a:ext>
                </a:extLst>
              </a:tr>
              <a:tr h="38387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因式（最大公因式）</a:t>
                      </a:r>
                      <a:endParaRPr lang="zh-CN" sz="2000" b="0" i="0" u="none" strike="noStrike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因数（最大公因数）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332729702"/>
                  </a:ext>
                </a:extLst>
              </a:tr>
              <a:tr h="389020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倍式（最小公倍式）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倍数（最小公倍数）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135807291"/>
                  </a:ext>
                </a:extLst>
              </a:tr>
              <a:tr h="389020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不完全商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不完全商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38105876"/>
                  </a:ext>
                </a:extLst>
              </a:tr>
              <a:tr h="389020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余数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余式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49385794"/>
                  </a:ext>
                </a:extLst>
              </a:tr>
              <a:tr h="389020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不可约多项式判定检测</a:t>
                      </a:r>
                      <a:r>
                        <a:rPr lang="en-US" altLang="zh-CN" sz="2000" b="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deg</a:t>
                      </a:r>
                      <a:r>
                        <a:rPr lang="en-US" altLang="zh-CN" sz="2000" b="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altLang="en-US" sz="20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altLang="zh-CN" sz="20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20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/2</a:t>
                      </a:r>
                      <a:endParaRPr lang="zh-CN" altLang="en-US" sz="2000" b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素数判定检测上限为根号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986429422"/>
                  </a:ext>
                </a:extLst>
              </a:tr>
              <a:tr h="389020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20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f(x),g(x)</a:t>
                      </a:r>
                      <a:r>
                        <a:rPr lang="zh-CN" altLang="en-US" sz="20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r>
                        <a:rPr lang="en-US" altLang="zh-CN" sz="20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=(g(x),h(x))</a:t>
                      </a:r>
                      <a:endParaRPr lang="zh-CN" altLang="en-US" sz="2000" b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(</a:t>
                      </a:r>
                      <a:r>
                        <a:rPr lang="en-US" altLang="zh-C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a,b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)=(</a:t>
                      </a:r>
                      <a:r>
                        <a:rPr lang="en-US" altLang="zh-C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b,r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5446666"/>
                  </a:ext>
                </a:extLst>
              </a:tr>
              <a:tr h="38902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s(x)f(x)+t(x)g(x)=(g(x),h(x))</a:t>
                      </a:r>
                      <a:endParaRPr lang="zh-CN" altLang="en-US" sz="2000" b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sa+tb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=(</a:t>
                      </a:r>
                      <a:r>
                        <a:rPr lang="en-US" altLang="zh-C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a,b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1589660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3F5B32BD-5A9F-4A61-A351-00D3A93EFA1F}"/>
              </a:ext>
            </a:extLst>
          </p:cNvPr>
          <p:cNvSpPr txBox="1"/>
          <p:nvPr/>
        </p:nvSpPr>
        <p:spPr>
          <a:xfrm>
            <a:off x="1688757" y="1101384"/>
            <a:ext cx="8493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E0C6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多项式环与整数环中整除相关概念和方法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E0C6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对照（多项式与整数）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E0C6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C0BE-1BEC-4BB3-987A-F741322C5218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22997" y="6046573"/>
            <a:ext cx="962498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商环（主理想环）</a:t>
            </a:r>
            <a:r>
              <a:rPr lang="en-US" altLang="zh-CN" b="1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r>
              <a:rPr lang="zh-CN" altLang="en-US" b="1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多项式环</a:t>
            </a:r>
            <a:r>
              <a:rPr lang="en-US" altLang="zh-CN" b="1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zh-CN" altLang="en-US" b="1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主理想          </a:t>
            </a:r>
            <a:r>
              <a:rPr lang="en-US" altLang="zh-CN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</a:t>
            </a:r>
            <a:r>
              <a:rPr lang="zh-CN" altLang="en-US" b="1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整数环</a:t>
            </a:r>
            <a:r>
              <a:rPr lang="en-US" altLang="zh-CN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zh-CN" alt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主理想，例</a:t>
            </a:r>
            <a:r>
              <a:rPr lang="en-US" altLang="zh-CN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Zn=Z/</a:t>
            </a:r>
            <a:r>
              <a:rPr lang="en-US" altLang="zh-CN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nZ</a:t>
            </a:r>
            <a:r>
              <a:rPr lang="zh-CN" alt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zh-CN" alt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为素数，</a:t>
            </a:r>
            <a:r>
              <a:rPr lang="en-US" altLang="zh-CN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Zn</a:t>
            </a:r>
            <a:r>
              <a:rPr lang="zh-CN" alt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为域）</a:t>
            </a:r>
            <a:r>
              <a:rPr lang="en-US" altLang="zh-CN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78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21077"/>
            <a:ext cx="12000651" cy="810287"/>
            <a:chOff x="-14288" y="2034511"/>
            <a:chExt cx="8923434" cy="81028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4288" y="2672750"/>
              <a:ext cx="3247811" cy="6950"/>
            </a:xfrm>
            <a:prstGeom prst="line">
              <a:avLst/>
            </a:prstGeom>
            <a:ln w="19050">
              <a:solidFill>
                <a:srgbClr val="7E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-14287" y="2211085"/>
              <a:ext cx="88735" cy="465141"/>
            </a:xfrm>
            <a:prstGeom prst="rect">
              <a:avLst/>
            </a:prstGeom>
            <a:solidFill>
              <a:srgbClr val="7E0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14288" y="2211085"/>
              <a:ext cx="8296283" cy="472705"/>
            </a:xfrm>
            <a:prstGeom prst="rect">
              <a:avLst/>
            </a:prstGeom>
            <a:solidFill>
              <a:srgbClr val="B87AAF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163459" y="2091267"/>
              <a:ext cx="681563" cy="753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1992" y="2034511"/>
              <a:ext cx="627154" cy="81028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0" y="2211085"/>
              <a:ext cx="3179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E0C6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一元多项式环</a:t>
              </a:r>
            </a:p>
          </p:txBody>
        </p:sp>
      </p:grp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629729" y="1130059"/>
            <a:ext cx="4420066" cy="528979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域上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一元多项式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微软雅黑" panose="020B0503020204020204" pitchFamily="34" charset="-122"/>
              <a:buChar char="−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一元多项式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微软雅黑" panose="020B0503020204020204" pitchFamily="34" charset="-122"/>
              <a:buChar char="−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加法、乘法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微软雅黑" panose="020B0503020204020204" pitchFamily="34" charset="-122"/>
              <a:buChar char="−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交换环上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的一元多项式环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4.3.1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一元多项式的整除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微软雅黑" panose="020B0503020204020204" pitchFamily="34" charset="-122"/>
              <a:buChar char="−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公因式、公倍式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微软雅黑" panose="020B0503020204020204" pitchFamily="34" charset="-122"/>
              <a:buChar char="−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带余除法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微软雅黑" panose="020B0503020204020204" pitchFamily="34" charset="-122"/>
              <a:buChar char="−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多项式的辗转相除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1656-83DA-40FC-8167-4282F662F66D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1" name="内容占位符 14"/>
          <p:cNvSpPr txBox="1">
            <a:spLocks/>
          </p:cNvSpPr>
          <p:nvPr/>
        </p:nvSpPr>
        <p:spPr>
          <a:xfrm>
            <a:off x="5803091" y="1130059"/>
            <a:ext cx="5128520" cy="52897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4.3.2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一元多项式环的理想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微软雅黑" panose="020B0503020204020204" pitchFamily="34" charset="-122"/>
              <a:buChar char="−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多项式生成的主理想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微软雅黑" panose="020B0503020204020204" pitchFamily="34" charset="-122"/>
              <a:buChar char="−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理想的性质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微软雅黑" panose="020B0503020204020204" pitchFamily="34" charset="-122"/>
              <a:buChar char="−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一元多项式环是主理想环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4.3.3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唯一分解定理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4.3.4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不可约性检验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4.3.5 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同余与商环</a:t>
            </a:r>
            <a:endParaRPr lang="en-US" altLang="zh-CN" sz="1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微软雅黑" panose="020B0503020204020204" pitchFamily="34" charset="-122"/>
              <a:buChar char="−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关于不可约多项式生成的主理想的商环是域（有限域构造）</a:t>
            </a:r>
          </a:p>
          <a:p>
            <a:pPr marL="914400" lvl="2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5445211" y="866266"/>
            <a:ext cx="8238" cy="5748718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64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21077"/>
            <a:ext cx="12000651" cy="810287"/>
            <a:chOff x="-14288" y="2034511"/>
            <a:chExt cx="8923434" cy="81028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4288" y="2672750"/>
              <a:ext cx="3247811" cy="6950"/>
            </a:xfrm>
            <a:prstGeom prst="line">
              <a:avLst/>
            </a:prstGeom>
            <a:ln w="19050">
              <a:solidFill>
                <a:srgbClr val="7E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-14287" y="2211085"/>
              <a:ext cx="88735" cy="465141"/>
            </a:xfrm>
            <a:prstGeom prst="rect">
              <a:avLst/>
            </a:prstGeom>
            <a:solidFill>
              <a:srgbClr val="7E0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14288" y="2211085"/>
              <a:ext cx="8296283" cy="472705"/>
            </a:xfrm>
            <a:prstGeom prst="rect">
              <a:avLst/>
            </a:prstGeom>
            <a:solidFill>
              <a:srgbClr val="B87AAF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163459" y="2091267"/>
              <a:ext cx="681563" cy="753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1992" y="2034511"/>
              <a:ext cx="627154" cy="81028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0" y="2211085"/>
              <a:ext cx="3179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>
                  <a:solidFill>
                    <a:srgbClr val="7E0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有限域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E0C6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初步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E0C6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7E1656-83DA-40FC-8167-4282F662F6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内容占位符 14"/>
          <p:cNvSpPr txBox="1">
            <a:spLocks/>
          </p:cNvSpPr>
          <p:nvPr/>
        </p:nvSpPr>
        <p:spPr>
          <a:xfrm>
            <a:off x="768451" y="1130058"/>
            <a:ext cx="5253023" cy="52897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4.4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有限域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有限域定义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有限域结构（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p^n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有限域逆元的求解（欧几里得算法）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有限域加法、乘法计算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微软雅黑" panose="020B0503020204020204" pitchFamily="34" charset="-122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多项式表示（加法）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微软雅黑" panose="020B0503020204020204" pitchFamily="34" charset="-122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生成元表示（乘法）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微软雅黑" panose="020B0503020204020204" pitchFamily="34" charset="-122"/>
              <a:buChar char="–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微软雅黑" panose="020B0503020204020204" pitchFamily="34" charset="-122"/>
              <a:buChar char="−"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373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21077"/>
            <a:ext cx="12000651" cy="810287"/>
            <a:chOff x="-14288" y="2034511"/>
            <a:chExt cx="8923434" cy="81028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4288" y="2672750"/>
              <a:ext cx="3247811" cy="6950"/>
            </a:xfrm>
            <a:prstGeom prst="line">
              <a:avLst/>
            </a:prstGeom>
            <a:ln w="19050">
              <a:solidFill>
                <a:srgbClr val="7E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-14287" y="2211085"/>
              <a:ext cx="88735" cy="465141"/>
            </a:xfrm>
            <a:prstGeom prst="rect">
              <a:avLst/>
            </a:prstGeom>
            <a:solidFill>
              <a:srgbClr val="7E0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14288" y="2211085"/>
              <a:ext cx="8296283" cy="472705"/>
            </a:xfrm>
            <a:prstGeom prst="rect">
              <a:avLst/>
            </a:prstGeom>
            <a:solidFill>
              <a:srgbClr val="B87AAF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163459" y="2091267"/>
              <a:ext cx="681563" cy="753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1992" y="2034511"/>
              <a:ext cx="627154" cy="81028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0" y="2211085"/>
              <a:ext cx="6900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zh-CN" altLang="en-US" sz="2400" b="1" dirty="0" smtClean="0">
                  <a:solidFill>
                    <a:srgbClr val="7E0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相关内容回顾</a:t>
              </a:r>
              <a:endParaRPr lang="zh-CN" altLang="en-US" sz="2400" b="1" dirty="0">
                <a:solidFill>
                  <a:srgbClr val="7E0C6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6265343" y="1151182"/>
            <a:ext cx="5088457" cy="526866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4.1.3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循环群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微软雅黑" panose="020B0503020204020204" pitchFamily="34" charset="-122"/>
              <a:buChar char="−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定义：存在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，使得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G=&lt;a&gt;;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微软雅黑" panose="020B0503020204020204" pitchFamily="34" charset="-122"/>
              <a:buChar char="−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无限循环群同构于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，有限循环群同构于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Z_m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微软雅黑" panose="020B0503020204020204" pitchFamily="34" charset="-122"/>
              <a:buChar char="−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无限，生成元为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a^{-1}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有限，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|G|=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，则生成元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a^k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k,m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)=1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微软雅黑" panose="020B0503020204020204" pitchFamily="34" charset="-122"/>
              <a:buChar char="−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原根与次数等概念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微软雅黑" panose="020B0503020204020204" pitchFamily="34" charset="-122"/>
              <a:buChar char="−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1656-83DA-40FC-8167-4282F662F6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内容占位符 14"/>
          <p:cNvSpPr txBox="1">
            <a:spLocks/>
          </p:cNvSpPr>
          <p:nvPr/>
        </p:nvSpPr>
        <p:spPr>
          <a:xfrm>
            <a:off x="768451" y="1130058"/>
            <a:ext cx="5253023" cy="52897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有限域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有限域定义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有限域结构（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p^n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有限域逆元的求解（欧几里得算法）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有限域加法、乘法计算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微软雅黑" panose="020B0503020204020204" pitchFamily="34" charset="-122"/>
              <a:buChar char="–"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多项式表示（加法）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微软雅黑" panose="020B0503020204020204" pitchFamily="34" charset="-122"/>
              <a:buChar char="–"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生成元表示（乘法）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微软雅黑" panose="020B0503020204020204" pitchFamily="34" charset="-122"/>
              <a:buChar char="–"/>
            </a:pP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微软雅黑" panose="020B0503020204020204" pitchFamily="34" charset="-122"/>
              <a:buChar char="−"/>
            </a:pP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zh-CN" altLang="en-US" sz="1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zh-CN" sz="2400" b="1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169691" y="1311491"/>
            <a:ext cx="0" cy="5119453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46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21077"/>
            <a:ext cx="12000651" cy="810287"/>
            <a:chOff x="-14288" y="2034511"/>
            <a:chExt cx="8923434" cy="81028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4288" y="2672750"/>
              <a:ext cx="3247811" cy="6950"/>
            </a:xfrm>
            <a:prstGeom prst="line">
              <a:avLst/>
            </a:prstGeom>
            <a:ln w="19050">
              <a:solidFill>
                <a:srgbClr val="7E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-14287" y="2211085"/>
              <a:ext cx="88735" cy="465141"/>
            </a:xfrm>
            <a:prstGeom prst="rect">
              <a:avLst/>
            </a:prstGeom>
            <a:solidFill>
              <a:srgbClr val="7E0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14288" y="2211085"/>
              <a:ext cx="8296283" cy="472705"/>
            </a:xfrm>
            <a:prstGeom prst="rect">
              <a:avLst/>
            </a:prstGeom>
            <a:solidFill>
              <a:srgbClr val="B87AAF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163459" y="2091267"/>
              <a:ext cx="681563" cy="753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1992" y="2034511"/>
              <a:ext cx="627154" cy="81028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0" y="2211085"/>
              <a:ext cx="3179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E0C6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相关内容回顾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E0C6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6250075" y="1135464"/>
            <a:ext cx="5103725" cy="528438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有限域的定义：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阶数有限的域，称为有限域（或伽罗华域（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Galois Field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）），记为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GF(p)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，或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GF(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p^n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7E1656-83DA-40FC-8167-4282F662F6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内容占位符 14"/>
          <p:cNvSpPr txBox="1">
            <a:spLocks/>
          </p:cNvSpPr>
          <p:nvPr/>
        </p:nvSpPr>
        <p:spPr>
          <a:xfrm>
            <a:off x="768451" y="1130058"/>
            <a:ext cx="5253023" cy="52897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4.4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有限域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有限域定义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有限域结构（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4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p^n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有限域逆元的求解（欧几里得算法）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有限域加法、乘法计算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微软雅黑" panose="020B0503020204020204" pitchFamily="34" charset="-122"/>
              <a:buChar char="–"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多项式表示（加法）</a:t>
            </a: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微软雅黑" panose="020B0503020204020204" pitchFamily="34" charset="-122"/>
              <a:buChar char="–"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生成元表示（乘法）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微软雅黑" panose="020B0503020204020204" pitchFamily="34" charset="-122"/>
              <a:buChar char="–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微软雅黑" panose="020B0503020204020204" pitchFamily="34" charset="-122"/>
              <a:buChar char="−"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169691" y="1311491"/>
            <a:ext cx="0" cy="5119453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0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21077"/>
            <a:ext cx="12000651" cy="810287"/>
            <a:chOff x="-14288" y="2034511"/>
            <a:chExt cx="8923434" cy="81028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4288" y="2672750"/>
              <a:ext cx="3247811" cy="6950"/>
            </a:xfrm>
            <a:prstGeom prst="line">
              <a:avLst/>
            </a:prstGeom>
            <a:ln w="19050">
              <a:solidFill>
                <a:srgbClr val="7E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-14287" y="2211085"/>
              <a:ext cx="88735" cy="465141"/>
            </a:xfrm>
            <a:prstGeom prst="rect">
              <a:avLst/>
            </a:prstGeom>
            <a:solidFill>
              <a:srgbClr val="7E0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14288" y="2211085"/>
              <a:ext cx="8296283" cy="472705"/>
            </a:xfrm>
            <a:prstGeom prst="rect">
              <a:avLst/>
            </a:prstGeom>
            <a:solidFill>
              <a:srgbClr val="B87AAF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163459" y="2091267"/>
              <a:ext cx="681563" cy="753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1992" y="2034511"/>
              <a:ext cx="627154" cy="81028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0" y="2211085"/>
              <a:ext cx="3179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E0C6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相关内容回顾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E0C6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6250075" y="1135464"/>
            <a:ext cx="5103725" cy="528438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有限域结构性质：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微软雅黑" panose="020B0503020204020204" pitchFamily="34" charset="-122"/>
              <a:buChar char="–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4.4.1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任意素数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和正整数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，必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阶数为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p^n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的有限域；同构意义下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唯一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微软雅黑" panose="020B0503020204020204" pitchFamily="34" charset="-122"/>
              <a:buChar char="–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4.4.2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有限域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元素个数必为素数或素数幂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问题：存在阶数为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的有限域？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7E1656-83DA-40FC-8167-4282F662F6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内容占位符 14"/>
          <p:cNvSpPr txBox="1">
            <a:spLocks/>
          </p:cNvSpPr>
          <p:nvPr/>
        </p:nvSpPr>
        <p:spPr>
          <a:xfrm>
            <a:off x="768451" y="1130058"/>
            <a:ext cx="5253023" cy="52897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4.4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有限域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有限域定义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有限域结构（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p^n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有限域逆元的求解（欧几里得算法）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有限域加法、乘法计算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微软雅黑" panose="020B0503020204020204" pitchFamily="34" charset="-122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多项式表示（加法）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微软雅黑" panose="020B0503020204020204" pitchFamily="34" charset="-122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生成元表示（乘法）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微软雅黑" panose="020B0503020204020204" pitchFamily="34" charset="-122"/>
              <a:buChar char="–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微软雅黑" panose="020B0503020204020204" pitchFamily="34" charset="-122"/>
              <a:buChar char="−"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169691" y="1311491"/>
            <a:ext cx="0" cy="5119453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28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21077"/>
            <a:ext cx="12000651" cy="810287"/>
            <a:chOff x="-14288" y="2034511"/>
            <a:chExt cx="8923434" cy="81028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4288" y="2672750"/>
              <a:ext cx="3247811" cy="6950"/>
            </a:xfrm>
            <a:prstGeom prst="line">
              <a:avLst/>
            </a:prstGeom>
            <a:ln w="19050">
              <a:solidFill>
                <a:srgbClr val="7E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-14287" y="2211085"/>
              <a:ext cx="88735" cy="465141"/>
            </a:xfrm>
            <a:prstGeom prst="rect">
              <a:avLst/>
            </a:prstGeom>
            <a:solidFill>
              <a:srgbClr val="7E0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14288" y="2211085"/>
              <a:ext cx="8296283" cy="472705"/>
            </a:xfrm>
            <a:prstGeom prst="rect">
              <a:avLst/>
            </a:prstGeom>
            <a:solidFill>
              <a:srgbClr val="B87AAF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163459" y="2091267"/>
              <a:ext cx="681563" cy="753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1992" y="2034511"/>
              <a:ext cx="627154" cy="81028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0" y="2211085"/>
              <a:ext cx="3179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E0C6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相关内容回顾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E0C6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6250075" y="1175656"/>
            <a:ext cx="5103725" cy="524419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用扩展的欧几里得算法，求多项式的乘法逆元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7E1656-83DA-40FC-8167-4282F662F6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内容占位符 14"/>
          <p:cNvSpPr txBox="1">
            <a:spLocks/>
          </p:cNvSpPr>
          <p:nvPr/>
        </p:nvSpPr>
        <p:spPr>
          <a:xfrm>
            <a:off x="768451" y="1130058"/>
            <a:ext cx="5253023" cy="52897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4.4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有限域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有限域定义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有限域结构（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p^n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有限域逆元的求解（欧几里得算法）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有限域加法、乘法计算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微软雅黑" panose="020B0503020204020204" pitchFamily="34" charset="-122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多项式表示（加法）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微软雅黑" panose="020B0503020204020204" pitchFamily="34" charset="-122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生成元表示（乘法）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微软雅黑" panose="020B0503020204020204" pitchFamily="34" charset="-122"/>
              <a:buChar char="–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微软雅黑" panose="020B0503020204020204" pitchFamily="34" charset="-122"/>
              <a:buChar char="−"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169691" y="1311491"/>
            <a:ext cx="0" cy="5119453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08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21077"/>
            <a:ext cx="12000651" cy="810287"/>
            <a:chOff x="-14288" y="2034511"/>
            <a:chExt cx="8923434" cy="81028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4288" y="2672750"/>
              <a:ext cx="3247811" cy="6950"/>
            </a:xfrm>
            <a:prstGeom prst="line">
              <a:avLst/>
            </a:prstGeom>
            <a:ln w="19050">
              <a:solidFill>
                <a:srgbClr val="7E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-14287" y="2211085"/>
              <a:ext cx="88735" cy="465141"/>
            </a:xfrm>
            <a:prstGeom prst="rect">
              <a:avLst/>
            </a:prstGeom>
            <a:solidFill>
              <a:srgbClr val="7E0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14288" y="2211085"/>
              <a:ext cx="8296283" cy="472705"/>
            </a:xfrm>
            <a:prstGeom prst="rect">
              <a:avLst/>
            </a:prstGeom>
            <a:solidFill>
              <a:srgbClr val="B87AAF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163459" y="2091267"/>
              <a:ext cx="681563" cy="753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1992" y="2034511"/>
              <a:ext cx="627154" cy="81028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0" y="2211085"/>
              <a:ext cx="3179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E0C6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相关内容回顾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E0C6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6250075" y="1135464"/>
            <a:ext cx="5103725" cy="528438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多项式表示：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加法简单，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乘法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生成元表示：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加法，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乘法简单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微软雅黑" panose="020B0503020204020204" pitchFamily="34" charset="-122"/>
              <a:buChar char="–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GF( 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非零元有乘法逆元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微软雅黑" panose="020B0503020204020204" pitchFamily="34" charset="-122"/>
              <a:buChar char="–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GF( )-{0}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必是乘法群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微软雅黑" panose="020B0503020204020204" pitchFamily="34" charset="-122"/>
              <a:buChar char="–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GF( )-{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是循环群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微软雅黑" panose="020B0503020204020204" pitchFamily="34" charset="-122"/>
              <a:buChar char="–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7E1656-83DA-40FC-8167-4282F662F6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内容占位符 14"/>
          <p:cNvSpPr txBox="1">
            <a:spLocks/>
          </p:cNvSpPr>
          <p:nvPr/>
        </p:nvSpPr>
        <p:spPr>
          <a:xfrm>
            <a:off x="768451" y="1130058"/>
            <a:ext cx="5253023" cy="52897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4.4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有限域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有限域定义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有限域结构（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p^n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有限域逆元的求解（欧几里得算法）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有限域加法、乘法计算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微软雅黑" panose="020B0503020204020204" pitchFamily="34" charset="-122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多项式表示（加法）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微软雅黑" panose="020B0503020204020204" pitchFamily="34" charset="-122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生成元表示（乘法）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微软雅黑" panose="020B0503020204020204" pitchFamily="34" charset="-122"/>
              <a:buChar char="–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微软雅黑" panose="020B0503020204020204" pitchFamily="34" charset="-122"/>
              <a:buChar char="−"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169691" y="1311491"/>
            <a:ext cx="0" cy="5119453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89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21077"/>
            <a:ext cx="12000651" cy="810287"/>
            <a:chOff x="-14288" y="2034511"/>
            <a:chExt cx="8923434" cy="81028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4288" y="2672750"/>
              <a:ext cx="3247811" cy="6950"/>
            </a:xfrm>
            <a:prstGeom prst="line">
              <a:avLst/>
            </a:prstGeom>
            <a:ln w="19050">
              <a:solidFill>
                <a:srgbClr val="7E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-14287" y="2211085"/>
              <a:ext cx="88735" cy="465141"/>
            </a:xfrm>
            <a:prstGeom prst="rect">
              <a:avLst/>
            </a:prstGeom>
            <a:solidFill>
              <a:srgbClr val="7E0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-14288" y="2211085"/>
              <a:ext cx="8296283" cy="472705"/>
            </a:xfrm>
            <a:prstGeom prst="rect">
              <a:avLst/>
            </a:prstGeom>
            <a:solidFill>
              <a:srgbClr val="B87AAF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163459" y="2091267"/>
              <a:ext cx="681563" cy="753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1992" y="2034511"/>
              <a:ext cx="627154" cy="81028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0" y="2211085"/>
              <a:ext cx="3179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7E0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一元多项式环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14"/>
              <p:cNvSpPr>
                <a:spLocks noGrp="1"/>
              </p:cNvSpPr>
              <p:nvPr>
                <p:ph idx="1"/>
              </p:nvPr>
            </p:nvSpPr>
            <p:spPr>
              <a:xfrm>
                <a:off x="629728" y="1130059"/>
                <a:ext cx="8833449" cy="5289791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altLang="zh-CN" sz="13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4.2.4 </a:t>
                </a:r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一元多项式环</a:t>
                </a:r>
                <a:endPara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:r>
                  <a:rPr lang="zh-CN" altLang="en-US" sz="21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环</a:t>
                </a:r>
                <a14:m>
                  <m:oMath xmlns:m="http://schemas.openxmlformats.org/officeDocument/2006/math">
                    <m:r>
                      <a:rPr lang="en-US" altLang="zh-CN" sz="2100" b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100" b="1" i="1" dirty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100" b="1" dirty="0">
                        <a:latin typeface="Cambria Math" panose="02040503050406030204" pitchFamily="18" charset="0"/>
                      </a:rPr>
                      <m:t>,+,×)</m:t>
                    </m:r>
                  </m:oMath>
                </a14:m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上一元多项式全体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</a:p>
              <a:p>
                <a:pPr marL="0" indent="0" algn="ctr">
                  <a:lnSpc>
                    <a:spcPct val="14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为非负整数；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</a:p>
              <a:p>
                <a:pPr marL="0" indent="0">
                  <a:lnSpc>
                    <a:spcPct val="140000"/>
                  </a:lnSpc>
                  <a:buNone/>
                </a:pPr>
                <a:r>
                  <a:rPr lang="zh-CN" altLang="en-US" sz="2000" b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加法</a:t>
                </a:r>
                <a:r>
                  <a:rPr lang="zh-CN" altLang="en-US" sz="2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sz="2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sz="2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2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altLang="zh-CN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:r>
                  <a:rPr lang="zh-CN" altLang="en-US" sz="2000" b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乘法</a:t>
                </a:r>
                <a:r>
                  <a:rPr lang="zh-CN" altLang="en-US" sz="2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2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lnSpc>
                    <a:spcPct val="140000"/>
                  </a:lnSpc>
                  <a:buNone/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1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1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US" altLang="zh-CN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zh-CN" altLang="zh-CN" sz="1800" b="1" kern="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内容占位符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728" y="1130059"/>
                <a:ext cx="8833449" cy="5289791"/>
              </a:xfrm>
              <a:blipFill rotWithShape="0">
                <a:blip r:embed="rId3"/>
                <a:stretch>
                  <a:fillRect l="-17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1656-83DA-40FC-8167-4282F662F66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3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221077"/>
            <a:ext cx="12000651" cy="810287"/>
            <a:chOff x="-14288" y="2034511"/>
            <a:chExt cx="8923434" cy="810287"/>
          </a:xfrm>
        </p:grpSpPr>
        <p:cxnSp>
          <p:nvCxnSpPr>
            <p:cNvPr id="3" name="直接连接符 2"/>
            <p:cNvCxnSpPr/>
            <p:nvPr/>
          </p:nvCxnSpPr>
          <p:spPr>
            <a:xfrm flipV="1">
              <a:off x="-14288" y="2672750"/>
              <a:ext cx="3247811" cy="6950"/>
            </a:xfrm>
            <a:prstGeom prst="line">
              <a:avLst/>
            </a:prstGeom>
            <a:ln w="19050">
              <a:solidFill>
                <a:srgbClr val="7E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-14287" y="2211085"/>
              <a:ext cx="88735" cy="465141"/>
            </a:xfrm>
            <a:prstGeom prst="rect">
              <a:avLst/>
            </a:prstGeom>
            <a:solidFill>
              <a:srgbClr val="7E0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-14288" y="2211085"/>
              <a:ext cx="8296283" cy="472705"/>
            </a:xfrm>
            <a:prstGeom prst="rect">
              <a:avLst/>
            </a:prstGeom>
            <a:solidFill>
              <a:srgbClr val="B87AAF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8163459" y="2091267"/>
              <a:ext cx="681563" cy="753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1992" y="2034511"/>
              <a:ext cx="627154" cy="81028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0" y="2211085"/>
              <a:ext cx="3179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7E0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代数系统基础</a:t>
              </a:r>
            </a:p>
          </p:txBody>
        </p:sp>
      </p:grpSp>
      <p:sp>
        <p:nvSpPr>
          <p:cNvPr id="9" name="椭圆 8"/>
          <p:cNvSpPr/>
          <p:nvPr>
            <p:custDataLst>
              <p:tags r:id="rId1"/>
            </p:custDataLst>
          </p:nvPr>
        </p:nvSpPr>
        <p:spPr>
          <a:xfrm>
            <a:off x="5666749" y="3294999"/>
            <a:ext cx="796953" cy="1364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31750"/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>
            <p:custDataLst>
              <p:tags r:id="rId2"/>
            </p:custDataLst>
          </p:nvPr>
        </p:nvSpPr>
        <p:spPr>
          <a:xfrm>
            <a:off x="6622635" y="3294999"/>
            <a:ext cx="796953" cy="1364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31750"/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>
            <a:off x="4730576" y="3294999"/>
            <a:ext cx="796953" cy="1364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31750"/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grpSp>
        <p:nvGrpSpPr>
          <p:cNvPr id="12" name="组合 11"/>
          <p:cNvGrpSpPr/>
          <p:nvPr>
            <p:custDataLst>
              <p:tags r:id="rId4"/>
            </p:custDataLst>
          </p:nvPr>
        </p:nvGrpSpPr>
        <p:grpSpPr>
          <a:xfrm>
            <a:off x="4618891" y="1987450"/>
            <a:ext cx="1020325" cy="1349671"/>
            <a:chOff x="2611314" y="1802422"/>
            <a:chExt cx="852855" cy="1128144"/>
          </a:xfrm>
        </p:grpSpPr>
        <p:sp>
          <p:nvSpPr>
            <p:cNvPr id="13" name="圆角矩形 12"/>
            <p:cNvSpPr/>
            <p:nvPr/>
          </p:nvSpPr>
          <p:spPr>
            <a:xfrm>
              <a:off x="2691684" y="1872127"/>
              <a:ext cx="692115" cy="988735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rgbClr val="7E0C6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648941" y="1837294"/>
              <a:ext cx="777600" cy="1058400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rgbClr val="7E0C6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611314" y="1802422"/>
              <a:ext cx="852855" cy="1128144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rgbClr val="7E0C6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5"/>
            </p:custDataLst>
          </p:nvPr>
        </p:nvGrpSpPr>
        <p:grpSpPr>
          <a:xfrm>
            <a:off x="5555064" y="1987450"/>
            <a:ext cx="1020325" cy="1349671"/>
            <a:chOff x="2611314" y="1802422"/>
            <a:chExt cx="852855" cy="1128144"/>
          </a:xfrm>
        </p:grpSpPr>
        <p:sp>
          <p:nvSpPr>
            <p:cNvPr id="17" name="圆角矩形 16"/>
            <p:cNvSpPr/>
            <p:nvPr/>
          </p:nvSpPr>
          <p:spPr>
            <a:xfrm>
              <a:off x="2691684" y="1872127"/>
              <a:ext cx="692115" cy="988735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rgbClr val="7E0C6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648941" y="1837294"/>
              <a:ext cx="777600" cy="1058400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rgbClr val="7E0C6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611314" y="1802422"/>
              <a:ext cx="852855" cy="1128144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rgbClr val="7E0C6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6"/>
            </p:custDataLst>
          </p:nvPr>
        </p:nvGrpSpPr>
        <p:grpSpPr>
          <a:xfrm>
            <a:off x="6491237" y="1987450"/>
            <a:ext cx="1020325" cy="1349671"/>
            <a:chOff x="2611314" y="1802422"/>
            <a:chExt cx="852855" cy="1128144"/>
          </a:xfrm>
        </p:grpSpPr>
        <p:sp>
          <p:nvSpPr>
            <p:cNvPr id="21" name="圆角矩形 20"/>
            <p:cNvSpPr/>
            <p:nvPr/>
          </p:nvSpPr>
          <p:spPr>
            <a:xfrm>
              <a:off x="2691684" y="1872127"/>
              <a:ext cx="692115" cy="988735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rgbClr val="7E0C6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648941" y="1837294"/>
              <a:ext cx="777600" cy="1058400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rgbClr val="7E0C6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2611314" y="1802422"/>
              <a:ext cx="852855" cy="1128144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rgbClr val="7E0C6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7"/>
            </p:custDataLst>
          </p:nvPr>
        </p:nvSpPr>
        <p:spPr>
          <a:xfrm>
            <a:off x="4728944" y="2238841"/>
            <a:ext cx="800219" cy="8309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defRPr/>
            </a:pPr>
            <a:r>
              <a:rPr lang="zh-CN" altLang="en-US" sz="4800" dirty="0">
                <a:solidFill>
                  <a:srgbClr val="7E0C6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</a:p>
        </p:txBody>
      </p:sp>
      <p:sp>
        <p:nvSpPr>
          <p:cNvPr id="25" name="文本框 24"/>
          <p:cNvSpPr txBox="1"/>
          <p:nvPr>
            <p:custDataLst>
              <p:tags r:id="rId8"/>
            </p:custDataLst>
          </p:nvPr>
        </p:nvSpPr>
        <p:spPr>
          <a:xfrm>
            <a:off x="5799769" y="2162416"/>
            <a:ext cx="530915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defRPr/>
            </a:pPr>
            <a:r>
              <a:rPr lang="en-US" altLang="zh-CN" sz="5400" dirty="0" smtClean="0">
                <a:solidFill>
                  <a:srgbClr val="7E0C6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endParaRPr lang="zh-CN" altLang="en-US" sz="5400" dirty="0">
              <a:solidFill>
                <a:srgbClr val="7E0C6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9"/>
            </p:custDataLst>
          </p:nvPr>
        </p:nvSpPr>
        <p:spPr>
          <a:xfrm>
            <a:off x="6601290" y="2238841"/>
            <a:ext cx="800219" cy="8309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defRPr/>
            </a:pPr>
            <a:r>
              <a:rPr lang="zh-CN" altLang="en-US" sz="4800" dirty="0">
                <a:solidFill>
                  <a:srgbClr val="7E0C6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节</a:t>
            </a:r>
          </a:p>
        </p:txBody>
      </p:sp>
      <p:sp>
        <p:nvSpPr>
          <p:cNvPr id="27" name="文本框 26"/>
          <p:cNvSpPr txBox="1"/>
          <p:nvPr>
            <p:custDataLst>
              <p:tags r:id="rId10"/>
            </p:custDataLst>
          </p:nvPr>
        </p:nvSpPr>
        <p:spPr>
          <a:xfrm>
            <a:off x="4210035" y="3982433"/>
            <a:ext cx="3789517" cy="57246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>
            <p:custDataLst>
              <p:tags r:id="rId11"/>
            </p:custDataLst>
          </p:nvPr>
        </p:nvCxnSpPr>
        <p:spPr>
          <a:xfrm>
            <a:off x="3985846" y="3824653"/>
            <a:ext cx="4237892" cy="0"/>
          </a:xfrm>
          <a:prstGeom prst="line">
            <a:avLst/>
          </a:prstGeom>
          <a:noFill/>
          <a:ln w="12700" cap="flat" cmpd="sng" algn="ctr">
            <a:solidFill>
              <a:srgbClr val="7E0C6E"/>
            </a:solidFill>
            <a:prstDash val="solid"/>
            <a:miter lim="800000"/>
          </a:ln>
          <a:effectLst/>
        </p:spPr>
      </p:cxnSp>
      <p:cxnSp>
        <p:nvCxnSpPr>
          <p:cNvPr id="29" name="直接连接符 28"/>
          <p:cNvCxnSpPr/>
          <p:nvPr>
            <p:custDataLst>
              <p:tags r:id="rId12"/>
            </p:custDataLst>
          </p:nvPr>
        </p:nvCxnSpPr>
        <p:spPr>
          <a:xfrm>
            <a:off x="3985846" y="4712676"/>
            <a:ext cx="4237892" cy="0"/>
          </a:xfrm>
          <a:prstGeom prst="line">
            <a:avLst/>
          </a:prstGeom>
          <a:noFill/>
          <a:ln w="12700" cap="flat" cmpd="sng" algn="ctr">
            <a:solidFill>
              <a:srgbClr val="7E0C6E"/>
            </a:solidFill>
            <a:prstDash val="solid"/>
            <a:miter lim="800000"/>
          </a:ln>
          <a:effectLst/>
        </p:spPr>
      </p:cxn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1656-83DA-40FC-8167-4282F662F6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03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21077"/>
            <a:ext cx="12000651" cy="810287"/>
            <a:chOff x="-14288" y="2034511"/>
            <a:chExt cx="8923434" cy="81028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4288" y="2672750"/>
              <a:ext cx="3247811" cy="6950"/>
            </a:xfrm>
            <a:prstGeom prst="line">
              <a:avLst/>
            </a:prstGeom>
            <a:ln w="19050">
              <a:solidFill>
                <a:srgbClr val="7E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-14287" y="2211085"/>
              <a:ext cx="88735" cy="465141"/>
            </a:xfrm>
            <a:prstGeom prst="rect">
              <a:avLst/>
            </a:prstGeom>
            <a:solidFill>
              <a:srgbClr val="7E0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14288" y="2211085"/>
              <a:ext cx="8296283" cy="472705"/>
            </a:xfrm>
            <a:prstGeom prst="rect">
              <a:avLst/>
            </a:prstGeom>
            <a:solidFill>
              <a:srgbClr val="B87AAF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163459" y="2091267"/>
              <a:ext cx="681563" cy="753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1992" y="2034511"/>
              <a:ext cx="627154" cy="81028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0" y="2211085"/>
              <a:ext cx="3179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E0C6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一元多项式环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14"/>
              <p:cNvSpPr>
                <a:spLocks noGrp="1"/>
              </p:cNvSpPr>
              <p:nvPr>
                <p:ph idx="1"/>
              </p:nvPr>
            </p:nvSpPr>
            <p:spPr>
              <a:xfrm>
                <a:off x="572704" y="1237207"/>
                <a:ext cx="9052559" cy="4905252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4.3.5 </a:t>
                </a:r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一元多项式的同余与商环</a:t>
                </a:r>
                <a:endPara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4.3.4 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中的一个首一多项式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中的两个多项式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叫作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同余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|(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)−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),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记做</a:t>
                </a: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≡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)),</m:t>
                      </m:r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否则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叫作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不同余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记做</a:t>
                </a: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 ≢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)).</m:t>
                      </m:r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由多项式的欧几里得除法知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任一多项式都与其被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除的余式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同余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该余式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叫作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的最小余式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记为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内容占位符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704" y="1237207"/>
                <a:ext cx="9052559" cy="4905252"/>
              </a:xfrm>
              <a:blipFill rotWithShape="0">
                <a:blip r:embed="rId3"/>
                <a:stretch>
                  <a:fillRect l="-17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1656-83DA-40FC-8167-4282F662F66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303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21077"/>
            <a:ext cx="12000651" cy="810287"/>
            <a:chOff x="-14288" y="2034511"/>
            <a:chExt cx="8923434" cy="81028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4288" y="2672750"/>
              <a:ext cx="3247811" cy="6950"/>
            </a:xfrm>
            <a:prstGeom prst="line">
              <a:avLst/>
            </a:prstGeom>
            <a:ln w="19050">
              <a:solidFill>
                <a:srgbClr val="7E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-14287" y="2211085"/>
              <a:ext cx="88735" cy="465141"/>
            </a:xfrm>
            <a:prstGeom prst="rect">
              <a:avLst/>
            </a:prstGeom>
            <a:solidFill>
              <a:srgbClr val="7E0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14288" y="2211085"/>
              <a:ext cx="8296283" cy="472705"/>
            </a:xfrm>
            <a:prstGeom prst="rect">
              <a:avLst/>
            </a:prstGeom>
            <a:solidFill>
              <a:srgbClr val="B87AAF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163459" y="2091267"/>
              <a:ext cx="681563" cy="753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1992" y="2034511"/>
              <a:ext cx="627154" cy="81028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0" y="2211085"/>
              <a:ext cx="3179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E0C6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一元多项式环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14"/>
              <p:cNvSpPr>
                <a:spLocks noGrp="1"/>
              </p:cNvSpPr>
              <p:nvPr>
                <p:ph idx="1"/>
              </p:nvPr>
            </p:nvSpPr>
            <p:spPr>
              <a:xfrm>
                <a:off x="800101" y="1320981"/>
                <a:ext cx="9378616" cy="4905252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4.3.5 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是由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生成的理想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/((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)))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称一元多项式环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的商环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该商环中的运算法则定义为：对任意</a:t>
                </a: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]}∈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]/((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)))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]}∈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]/((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)))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</a:t>
                </a: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=[(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))]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=[(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))]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定理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4.3.9 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)∈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且为不可约多项式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则商环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/((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)))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对定义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4.3.5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中定义的“加法”和“乘法”运算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构成一个域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5" name="内容占位符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101" y="1320981"/>
                <a:ext cx="9378616" cy="4905252"/>
              </a:xfrm>
              <a:blipFill rotWithShape="0">
                <a:blip r:embed="rId3"/>
                <a:stretch>
                  <a:fillRect l="-6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1656-83DA-40FC-8167-4282F662F66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124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21077"/>
            <a:ext cx="12000651" cy="810287"/>
            <a:chOff x="-14288" y="2034511"/>
            <a:chExt cx="8923434" cy="81028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4288" y="2672750"/>
              <a:ext cx="3247811" cy="6950"/>
            </a:xfrm>
            <a:prstGeom prst="line">
              <a:avLst/>
            </a:prstGeom>
            <a:ln w="19050">
              <a:solidFill>
                <a:srgbClr val="7E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-14287" y="2211085"/>
              <a:ext cx="88735" cy="465141"/>
            </a:xfrm>
            <a:prstGeom prst="rect">
              <a:avLst/>
            </a:prstGeom>
            <a:solidFill>
              <a:srgbClr val="7E0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-14288" y="2211085"/>
              <a:ext cx="8296283" cy="472705"/>
            </a:xfrm>
            <a:prstGeom prst="rect">
              <a:avLst/>
            </a:prstGeom>
            <a:solidFill>
              <a:srgbClr val="B87AAF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163459" y="2091267"/>
              <a:ext cx="681563" cy="753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1992" y="2034511"/>
              <a:ext cx="627154" cy="81028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0" y="2211085"/>
              <a:ext cx="3179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7E0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代数系统基础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14"/>
              <p:cNvSpPr>
                <a:spLocks noGrp="1"/>
              </p:cNvSpPr>
              <p:nvPr>
                <p:ph idx="1"/>
              </p:nvPr>
            </p:nvSpPr>
            <p:spPr>
              <a:xfrm>
                <a:off x="801038" y="870356"/>
                <a:ext cx="10515600" cy="5884405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sz="32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4.4.1 </a:t>
                </a:r>
                <a:r>
                  <a:rPr lang="zh-CN" altLang="en-US" sz="32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一元多项式环的概念</a:t>
                </a:r>
                <a:endParaRPr lang="en-US" altLang="zh-CN" sz="3200" b="1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</a:t>
                </a:r>
                <a:r>
                  <a:rPr lang="zh-CN" altLang="en-US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定义</a:t>
                </a:r>
                <a:r>
                  <a:rPr lang="en-US" altLang="zh-CN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4.4.1 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,+,×)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为域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其零元为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bar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e>
                    </m:ba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幺元为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bar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e>
                    </m:ba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是一个变元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是非负整数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.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下面形式的表达式</a:t>
                </a:r>
              </a:p>
              <a:p>
                <a:pPr marL="0" indent="0" algn="ctr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+…+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（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n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为非负整数；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）</a:t>
                </a:r>
              </a:p>
              <a:p>
                <a:pPr marL="0" indent="0"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上的一个变元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的一元多项式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.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域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上一个变元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的多项式的全体记作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定义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𝑲</m:t>
                    </m:r>
                    <m:r>
                      <a:rPr lang="en-US" altLang="zh-CN" sz="20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[</m:t>
                    </m:r>
                    <m:r>
                      <a:rPr lang="en-US" altLang="zh-CN" sz="20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0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]</m:t>
                    </m:r>
                  </m:oMath>
                </a14:m>
                <a:r>
                  <a:rPr lang="zh-CN" altLang="en-US" sz="2000" b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内加法、乘法：</a:t>
                </a:r>
                <a:endParaRPr lang="en-US" altLang="zh-CN" sz="2000" b="1" dirty="0">
                  <a:solidFill>
                    <a:srgbClr val="002060"/>
                  </a:solidFill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</a:t>
                </a:r>
                <a:r>
                  <a:rPr lang="zh-CN" altLang="en-US" sz="18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设两个多项式的次数相同，如果不同，则用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bar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e>
                    </m:bar>
                  </m:oMath>
                </a14:m>
                <a:r>
                  <a:rPr lang="zh-CN" altLang="en-US" sz="18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作为系数补齐次数较低的多项式，使得两个多项式的次数相同</a:t>
                </a:r>
                <a:r>
                  <a:rPr lang="en-US" altLang="zh-CN" sz="18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18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        </a:t>
                </a:r>
                <a:r>
                  <a:rPr lang="zh-CN" altLang="en-US" sz="1800" b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加法</a:t>
                </a:r>
                <a:r>
                  <a:rPr lang="zh-CN" altLang="en-US" sz="18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 设</a:t>
                </a:r>
                <a:endParaRPr lang="en-US" altLang="zh-CN" sz="18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+…+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𝑔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+…+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1800" kern="1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则定义</a:t>
                </a:r>
                <a:endParaRPr lang="en-US" altLang="zh-CN" sz="1800" kern="1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𝑔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+…+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800" kern="1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1800" kern="1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1800" i="1" kern="10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800" i="1" kern="100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800" i="1" kern="100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kern="100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800" kern="1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800" i="1" kern="10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1800" i="1" kern="100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800" i="1" kern="100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kern="100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800" kern="1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的</a:t>
                </a:r>
                <a:r>
                  <a:rPr lang="zh-CN" altLang="en-US" sz="1800" b="1" kern="1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和</a:t>
                </a:r>
                <a:r>
                  <a:rPr lang="en-US" altLang="zh-CN" sz="1800" kern="1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.</a:t>
                </a:r>
                <a:endParaRPr lang="zh-CN" altLang="zh-CN" sz="1800" kern="1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内容占位符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1038" y="870356"/>
                <a:ext cx="10515600" cy="5884405"/>
              </a:xfrm>
              <a:blipFill>
                <a:blip r:embed="rId3"/>
                <a:stretch>
                  <a:fillRect l="-1449" t="-2487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1656-83DA-40FC-8167-4282F662F66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247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21077"/>
            <a:ext cx="12000651" cy="810287"/>
            <a:chOff x="-14288" y="2034511"/>
            <a:chExt cx="8923434" cy="81028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4288" y="2672750"/>
              <a:ext cx="3247811" cy="6950"/>
            </a:xfrm>
            <a:prstGeom prst="line">
              <a:avLst/>
            </a:prstGeom>
            <a:ln w="19050">
              <a:solidFill>
                <a:srgbClr val="7E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-14287" y="2211085"/>
              <a:ext cx="88735" cy="465141"/>
            </a:xfrm>
            <a:prstGeom prst="rect">
              <a:avLst/>
            </a:prstGeom>
            <a:solidFill>
              <a:srgbClr val="7E0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-14288" y="2211085"/>
              <a:ext cx="8296283" cy="472705"/>
            </a:xfrm>
            <a:prstGeom prst="rect">
              <a:avLst/>
            </a:prstGeom>
            <a:solidFill>
              <a:srgbClr val="B87AAF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163459" y="2091267"/>
              <a:ext cx="681563" cy="753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1992" y="2034511"/>
              <a:ext cx="627154" cy="81028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0" y="2211085"/>
              <a:ext cx="3179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7E0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代数系统基础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14"/>
              <p:cNvSpPr>
                <a:spLocks noGrp="1"/>
              </p:cNvSpPr>
              <p:nvPr>
                <p:ph idx="1"/>
              </p:nvPr>
            </p:nvSpPr>
            <p:spPr>
              <a:xfrm>
                <a:off x="781875" y="1493029"/>
                <a:ext cx="10515600" cy="36777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18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乘法</a:t>
                </a:r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设</a:t>
                </a: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+…+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</a:t>
                </a: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+…+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令</a:t>
                </a:r>
                <a:endParaRPr lang="en-US" altLang="zh-CN" sz="1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+…+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=0,1,2,…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endParaRPr lang="zh-CN" altLang="en-US" sz="1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+…+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1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积</a:t>
                </a:r>
                <a:r>
                  <a:rPr lang="en-US" altLang="zh-CN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5" name="内容占位符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1875" y="1493029"/>
                <a:ext cx="10515600" cy="3677739"/>
              </a:xfrm>
              <a:blipFill>
                <a:blip r:embed="rId3"/>
                <a:stretch>
                  <a:fillRect l="-464" t="-1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1656-83DA-40FC-8167-4282F662F66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804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21077"/>
            <a:ext cx="12000651" cy="810287"/>
            <a:chOff x="-14288" y="2034511"/>
            <a:chExt cx="8923434" cy="81028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4288" y="2672750"/>
              <a:ext cx="3247811" cy="6950"/>
            </a:xfrm>
            <a:prstGeom prst="line">
              <a:avLst/>
            </a:prstGeom>
            <a:ln w="19050">
              <a:solidFill>
                <a:srgbClr val="7E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-14287" y="2211085"/>
              <a:ext cx="88735" cy="465141"/>
            </a:xfrm>
            <a:prstGeom prst="rect">
              <a:avLst/>
            </a:prstGeom>
            <a:solidFill>
              <a:srgbClr val="7E0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-14288" y="2211085"/>
              <a:ext cx="8296283" cy="472705"/>
            </a:xfrm>
            <a:prstGeom prst="rect">
              <a:avLst/>
            </a:prstGeom>
            <a:solidFill>
              <a:srgbClr val="B87AAF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163459" y="2091267"/>
              <a:ext cx="681563" cy="753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1992" y="2034511"/>
              <a:ext cx="627154" cy="81028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0" y="2211085"/>
              <a:ext cx="3179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7E0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代数系统基础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1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0981"/>
                <a:ext cx="10515600" cy="49052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</a:t>
                </a:r>
                <a:r>
                  <a:rPr lang="zh-CN" altLang="en-US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定义</a:t>
                </a:r>
                <a:r>
                  <a:rPr lang="en-US" altLang="zh-CN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4.4.2 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连同上面定义的加法与乘法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称为域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上的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一元多项式环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.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其零元为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bar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e>
                    </m:bar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幺元为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. </a:t>
                </a:r>
              </a:p>
              <a:p>
                <a:pPr marL="0" indent="0">
                  <a:buNone/>
                </a:pPr>
                <a:endParaRPr lang="en-US" altLang="zh-CN" sz="2000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例</a:t>
                </a:r>
                <a:r>
                  <a:rPr lang="en-US" altLang="zh-CN" sz="20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</a:t>
                </a:r>
                <a:r>
                  <a:rPr lang="zh-CN" altLang="en-US" sz="18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sz="1800" i="1" baseline="-25000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2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[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]</m:t>
                    </m:r>
                  </m:oMath>
                </a14:m>
                <a:r>
                  <a:rPr lang="zh-CN" altLang="en-US" sz="18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上的两个多项式：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baseline="3000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6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baseline="3000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baseline="3000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2 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+1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baseline="3000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7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+1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</m:oMath>
                </a14:m>
                <a:r>
                  <a:rPr lang="zh-CN" altLang="en-US" sz="18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则</a:t>
                </a: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)+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baseline="30000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7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baseline="30000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6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baseline="30000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baseline="30000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+1=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baseline="30000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7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baseline="30000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6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baseline="30000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baseline="30000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sz="1800" dirty="0">
                    <a:latin typeface="Cambria Math" panose="020405030504060302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baseline="30000" dirty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13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baseline="30000" dirty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11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baseline="30000" dirty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9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baseline="30000" dirty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baseline="30000" dirty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7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baseline="30000" dirty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baseline="30000" dirty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baseline="30000" dirty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baseline="30000" dirty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baseline="30000" dirty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en-US" altLang="zh-CN" sz="1800" i="1" dirty="0">
                  <a:latin typeface="Cambria Math" panose="020405030504060302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1800" dirty="0">
                    <a:latin typeface="Cambria Math" panose="020405030504060302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baseline="3000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13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baseline="3000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11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baseline="3000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9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baseline="3000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8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baseline="3000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6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baseline="3000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baseline="3000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baseline="30000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altLang="zh-CN" sz="1800" dirty="0">
                    <a:latin typeface="Cambria Math" panose="020405030504060302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zh-CN" altLang="en-US" sz="18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内容占位符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0981"/>
                <a:ext cx="10515600" cy="4905252"/>
              </a:xfrm>
              <a:blipFill>
                <a:blip r:embed="rId3"/>
                <a:stretch>
                  <a:fillRect l="-638" t="-2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1656-83DA-40FC-8167-4282F662F66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603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21077"/>
            <a:ext cx="12000651" cy="810287"/>
            <a:chOff x="-14288" y="2034511"/>
            <a:chExt cx="8923434" cy="81028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4288" y="2672750"/>
              <a:ext cx="3247811" cy="6950"/>
            </a:xfrm>
            <a:prstGeom prst="line">
              <a:avLst/>
            </a:prstGeom>
            <a:ln w="19050">
              <a:solidFill>
                <a:srgbClr val="7E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-14287" y="2211085"/>
              <a:ext cx="88735" cy="465141"/>
            </a:xfrm>
            <a:prstGeom prst="rect">
              <a:avLst/>
            </a:prstGeom>
            <a:solidFill>
              <a:srgbClr val="7E0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-14288" y="2211085"/>
              <a:ext cx="8296283" cy="472705"/>
            </a:xfrm>
            <a:prstGeom prst="rect">
              <a:avLst/>
            </a:prstGeom>
            <a:solidFill>
              <a:srgbClr val="B87AAF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163459" y="2091267"/>
              <a:ext cx="681563" cy="753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1992" y="2034511"/>
              <a:ext cx="627154" cy="81028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0" y="2211085"/>
              <a:ext cx="3179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7E0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代数系统基础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1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0981"/>
                <a:ext cx="10515600" cy="4905252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sz="32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4.4.2 </a:t>
                </a:r>
                <a:r>
                  <a:rPr lang="zh-CN" altLang="en-US" sz="32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一元多项式的整除</a:t>
                </a:r>
                <a:endParaRPr lang="en-US" altLang="zh-CN" sz="1000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zh-CN" altLang="en-US" sz="20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</a:t>
                </a:r>
                <a:r>
                  <a:rPr lang="zh-CN" altLang="en-US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定义</a:t>
                </a:r>
                <a:r>
                  <a:rPr lang="en-US" altLang="zh-CN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4.4.3 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,+,×)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为域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给定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∈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],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bar>
                      <m:barPr>
                        <m:pos m:val="top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ba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.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若存在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)∈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使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 =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整除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记作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)|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的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因式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的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倍式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.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不能整除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则记作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</a:t>
                </a:r>
                <a:r>
                  <a:rPr lang="zh-CN" altLang="en-US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定义</a:t>
                </a:r>
                <a:r>
                  <a:rPr lang="en-US" altLang="zh-CN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4.4.4 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不全为零多项式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)∈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bar>
                      <m:barPr>
                        <m:pos m:val="top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ba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)|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)|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的一个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公因式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.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还满足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(1)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是首一多项式（即最高次项系数为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bar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e>
                    </m:ba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的多项式）；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(2)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),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的任意公因式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都有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)|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的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最大公因式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记作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).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如果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)=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bar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e>
                    </m:ba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互素</a:t>
                </a:r>
                <a:r>
                  <a:rPr lang="en-US" altLang="zh-CN" sz="2000" i="1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zh-CN" altLang="en-US" sz="2000" i="1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内容占位符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0981"/>
                <a:ext cx="10515600" cy="4905252"/>
              </a:xfrm>
              <a:blipFill>
                <a:blip r:embed="rId5"/>
                <a:stretch>
                  <a:fillRect l="-1507" t="-2985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494865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1656-83DA-40FC-8167-4282F662F66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003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21077"/>
            <a:ext cx="12000651" cy="810287"/>
            <a:chOff x="-14288" y="2034511"/>
            <a:chExt cx="8923434" cy="81028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4288" y="2672750"/>
              <a:ext cx="3247811" cy="6950"/>
            </a:xfrm>
            <a:prstGeom prst="line">
              <a:avLst/>
            </a:prstGeom>
            <a:ln w="19050">
              <a:solidFill>
                <a:srgbClr val="7E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-14287" y="2211085"/>
              <a:ext cx="88735" cy="465141"/>
            </a:xfrm>
            <a:prstGeom prst="rect">
              <a:avLst/>
            </a:prstGeom>
            <a:solidFill>
              <a:srgbClr val="7E0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-14288" y="2211085"/>
              <a:ext cx="8296283" cy="472705"/>
            </a:xfrm>
            <a:prstGeom prst="rect">
              <a:avLst/>
            </a:prstGeom>
            <a:solidFill>
              <a:srgbClr val="B87AAF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163459" y="2091267"/>
              <a:ext cx="681563" cy="753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1992" y="2034511"/>
              <a:ext cx="627154" cy="81028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0" y="2211085"/>
              <a:ext cx="3179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7E0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代数系统基础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14"/>
              <p:cNvSpPr>
                <a:spLocks noGrp="1"/>
              </p:cNvSpPr>
              <p:nvPr>
                <p:ph idx="1"/>
              </p:nvPr>
            </p:nvSpPr>
            <p:spPr>
              <a:xfrm>
                <a:off x="808703" y="1151182"/>
                <a:ext cx="10515600" cy="490525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</a:t>
                </a:r>
                <a:r>
                  <a:rPr lang="zh-CN" altLang="en-US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定义</a:t>
                </a:r>
                <a:r>
                  <a:rPr lang="en-US" altLang="zh-CN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4.4.5 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内的一个多项式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𝑑𝑒𝑔𝑝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≥1,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内的因式仅有零次多项式及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𝑎𝑝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这里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altLang="zh-CN" sz="2000" i="1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ba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内的一个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不可约多项式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否则称其为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可约多项式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</a:t>
                </a:r>
                <a:r>
                  <a:rPr lang="zh-CN" altLang="en-US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定义</a:t>
                </a:r>
                <a:r>
                  <a:rPr lang="en-US" altLang="zh-CN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4.4.6 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内的一个多项式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如果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bar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e>
                    </m:ba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满足：</a:t>
                </a: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sup>
                    </m:sSup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重因式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</a:t>
                </a:r>
                <a:r>
                  <a:rPr lang="zh-CN" altLang="en-US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定理</a:t>
                </a:r>
                <a:r>
                  <a:rPr lang="en-US" altLang="zh-CN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4.4.1 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)∈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)≠0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则存在唯一的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)∈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],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使</a:t>
                </a: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)=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)+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),</m:t>
                      </m:r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bar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e>
                    </m:ba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deg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⁡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)&lt;</m:t>
                    </m:r>
                    <m:r>
                      <m:rPr>
                        <m:sty m:val="p"/>
                      </m:rPr>
                      <a:rPr lang="en-US" altLang="zh-CN" sz="20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deg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⁡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).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分别称为用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去除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所得的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商式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和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余式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.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" name="内容占位符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8703" y="1151182"/>
                <a:ext cx="10515600" cy="4905252"/>
              </a:xfrm>
              <a:blipFill>
                <a:blip r:embed="rId3"/>
                <a:stretch>
                  <a:fillRect l="-638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1656-83DA-40FC-8167-4282F662F66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58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21077"/>
            <a:ext cx="12000651" cy="810287"/>
            <a:chOff x="-14288" y="2034511"/>
            <a:chExt cx="8923434" cy="81028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4288" y="2672750"/>
              <a:ext cx="3247811" cy="6950"/>
            </a:xfrm>
            <a:prstGeom prst="line">
              <a:avLst/>
            </a:prstGeom>
            <a:ln w="19050">
              <a:solidFill>
                <a:srgbClr val="7E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-14287" y="2211085"/>
              <a:ext cx="88735" cy="465141"/>
            </a:xfrm>
            <a:prstGeom prst="rect">
              <a:avLst/>
            </a:prstGeom>
            <a:solidFill>
              <a:srgbClr val="7E0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-14288" y="2211085"/>
              <a:ext cx="8296283" cy="472705"/>
            </a:xfrm>
            <a:prstGeom prst="rect">
              <a:avLst/>
            </a:prstGeom>
            <a:solidFill>
              <a:srgbClr val="B87AAF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163459" y="2091267"/>
              <a:ext cx="681563" cy="753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1992" y="2034511"/>
              <a:ext cx="627154" cy="81028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0" y="2211085"/>
              <a:ext cx="3179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7E0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代数系统基础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1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0174"/>
                <a:ext cx="10515600" cy="5428043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CN" sz="32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4.4.3 </a:t>
                </a:r>
                <a:r>
                  <a:rPr lang="zh-CN" altLang="en-US" sz="32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一元多项式环的理想</a:t>
                </a:r>
                <a:endParaRPr lang="en-US" altLang="zh-CN" sz="700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20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</a:t>
                </a:r>
                <a:r>
                  <a:rPr lang="zh-CN" altLang="en-US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定理</a:t>
                </a:r>
                <a:r>
                  <a:rPr lang="en-US" altLang="zh-CN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4.4.2 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的一个非空子集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.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如果下面条件满足：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(1)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)∈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)−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)∈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；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(2)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)∈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则对任意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)∈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)∈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</m:oMath>
                </a14:m>
                <a:endParaRPr lang="en-US" altLang="zh-CN" sz="2000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由定理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4.3.10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知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构成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的一个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理想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.{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bar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e>
                    </m:ba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}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显然都是理想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称为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平凡理想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其他理想称为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非平凡理想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. {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bar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e>
                    </m:ba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}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又称为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零理想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</a:t>
                </a:r>
                <a:r>
                  <a:rPr lang="zh-CN" altLang="en-US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定理</a:t>
                </a:r>
                <a:r>
                  <a:rPr lang="en-US" altLang="zh-CN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4.4.3 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)∈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由定理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4.3.11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知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)))={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)|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)∈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]},</m:t>
                      </m:r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是由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生成的主理想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主理想的简单性质：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(1)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)))⊆((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𝑔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)≠</m:t>
                    </m:r>
                    <m:bar>
                      <m:barPr>
                        <m:pos m:val="top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ba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(2)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f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))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𝑐𝑓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bar>
                      <m:barPr>
                        <m:pos m:val="top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ba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.</a:t>
                </a:r>
              </a:p>
              <a:p>
                <a:pPr marL="0" indent="0">
                  <a:buNone/>
                </a:pPr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" name="内容占位符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0174"/>
                <a:ext cx="10515600" cy="5428043"/>
              </a:xfrm>
              <a:blipFill>
                <a:blip r:embed="rId3"/>
                <a:stretch>
                  <a:fillRect l="-1507" t="-2694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1656-83DA-40FC-8167-4282F662F66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908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21077"/>
            <a:ext cx="12000651" cy="810287"/>
            <a:chOff x="-14288" y="2034511"/>
            <a:chExt cx="8923434" cy="81028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4288" y="2672750"/>
              <a:ext cx="3247811" cy="6950"/>
            </a:xfrm>
            <a:prstGeom prst="line">
              <a:avLst/>
            </a:prstGeom>
            <a:ln w="19050">
              <a:solidFill>
                <a:srgbClr val="7E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-14287" y="2211085"/>
              <a:ext cx="88735" cy="465141"/>
            </a:xfrm>
            <a:prstGeom prst="rect">
              <a:avLst/>
            </a:prstGeom>
            <a:solidFill>
              <a:srgbClr val="7E0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-14288" y="2211085"/>
              <a:ext cx="8296283" cy="472705"/>
            </a:xfrm>
            <a:prstGeom prst="rect">
              <a:avLst/>
            </a:prstGeom>
            <a:solidFill>
              <a:srgbClr val="B87AAF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163459" y="2091267"/>
              <a:ext cx="681563" cy="753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1992" y="2034511"/>
              <a:ext cx="627154" cy="81028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0" y="2211085"/>
              <a:ext cx="3179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7E0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代数系统基础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14"/>
              <p:cNvSpPr>
                <a:spLocks noGrp="1"/>
              </p:cNvSpPr>
              <p:nvPr>
                <p:ph idx="1"/>
              </p:nvPr>
            </p:nvSpPr>
            <p:spPr>
              <a:xfrm>
                <a:off x="641624" y="1309675"/>
                <a:ext cx="11024349" cy="431783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zh-CN" altLang="en-US" sz="20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</a:t>
                </a:r>
                <a:r>
                  <a:rPr lang="zh-CN" altLang="en-US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定理</a:t>
                </a:r>
                <a:r>
                  <a:rPr lang="en-US" altLang="zh-CN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4.4.4 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域上的一元多项式环是主理想整环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即设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的一个非零理想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则存在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内的首一多项式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使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𝐼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)))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0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</a:t>
                </a:r>
                <a:r>
                  <a:rPr lang="zh-CN" altLang="en-US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定义</a:t>
                </a:r>
                <a:r>
                  <a:rPr lang="en-US" altLang="zh-CN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4.4.7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(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理想的交与和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) 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的理想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仍为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的理想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的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交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；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(2)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{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𝑔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)|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)∈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也是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的一个理想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的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和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zh-CN" altLang="en-US" sz="20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 </a:t>
                </a:r>
                <a:r>
                  <a:rPr lang="zh-CN" altLang="en-US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定理</a:t>
                </a:r>
                <a:r>
                  <a:rPr lang="en-US" altLang="zh-CN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4.4.5 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域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上的一元多项式环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中二理想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)))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的和等于由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的最大公因子生成的理想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5" name="内容占位符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624" y="1309675"/>
                <a:ext cx="11024349" cy="4317836"/>
              </a:xfrm>
              <a:blipFill rotWithShape="0">
                <a:blip r:embed="rId3"/>
                <a:stretch>
                  <a:fillRect l="-553" r="-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1656-83DA-40FC-8167-4282F662F66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407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21077"/>
            <a:ext cx="12000651" cy="810287"/>
            <a:chOff x="-14288" y="2034511"/>
            <a:chExt cx="8923434" cy="81028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4288" y="2672750"/>
              <a:ext cx="3247811" cy="6950"/>
            </a:xfrm>
            <a:prstGeom prst="line">
              <a:avLst/>
            </a:prstGeom>
            <a:ln w="19050">
              <a:solidFill>
                <a:srgbClr val="7E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-14287" y="2211085"/>
              <a:ext cx="88735" cy="465141"/>
            </a:xfrm>
            <a:prstGeom prst="rect">
              <a:avLst/>
            </a:prstGeom>
            <a:solidFill>
              <a:srgbClr val="7E0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-14288" y="2211085"/>
              <a:ext cx="8296283" cy="472705"/>
            </a:xfrm>
            <a:prstGeom prst="rect">
              <a:avLst/>
            </a:prstGeom>
            <a:solidFill>
              <a:srgbClr val="B87AAF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163459" y="2091267"/>
              <a:ext cx="681563" cy="753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1992" y="2034511"/>
              <a:ext cx="627154" cy="81028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0" y="2211085"/>
              <a:ext cx="3179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7E0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代数系统基础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1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0981"/>
                <a:ext cx="10515600" cy="4905252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zh-CN" altLang="en-US" sz="20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</a:t>
                </a:r>
                <a:r>
                  <a:rPr lang="zh-CN" altLang="en-US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推论</a:t>
                </a:r>
                <a:r>
                  <a:rPr lang="en-US" altLang="zh-CN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 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是域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𝐾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上的一元多项式环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中二多项式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的最大公因子为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则存在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)∈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)+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.</m:t>
                    </m:r>
                  </m:oMath>
                </a14:m>
                <a:endParaRPr lang="en-US" altLang="zh-CN" sz="2000" b="1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0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</a:t>
                </a:r>
                <a:r>
                  <a:rPr lang="zh-CN" altLang="en-US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推论</a:t>
                </a:r>
                <a:r>
                  <a:rPr lang="en-US" altLang="zh-CN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0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内两个不全为零的多项式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则下列命题等价：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(1)	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互素；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(2)	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存在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𝑢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使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𝑢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bar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e>
                    </m:ba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；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(3)	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+(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en-US" altLang="zh-CN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0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</a:t>
                </a:r>
                <a:r>
                  <a:rPr lang="zh-CN" altLang="en-US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推论</a:t>
                </a:r>
                <a:r>
                  <a:rPr lang="en-US" altLang="zh-CN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3</a:t>
                </a:r>
                <a:r>
                  <a:rPr lang="en-US" altLang="zh-CN" sz="20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并且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)≠</m:t>
                    </m:r>
                    <m:bar>
                      <m:barPr>
                        <m:pos m:val="top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ba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)|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))=</m:t>
                    </m:r>
                    <m:bar>
                      <m:barPr>
                        <m:pos m:val="top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bar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e>
                    </m:ba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)|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" name="内容占位符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0981"/>
                <a:ext cx="10515600" cy="4905252"/>
              </a:xfrm>
              <a:blipFill>
                <a:blip r:embed="rId4"/>
                <a:stretch>
                  <a:fillRect l="-638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067101"/>
              </p:ext>
            </p:extLst>
          </p:nvPr>
        </p:nvGraphicFramePr>
        <p:xfrm>
          <a:off x="9812502" y="3935001"/>
          <a:ext cx="206157" cy="309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" name="Equation" r:id="rId5" imgW="126720" imgH="190440" progId="Equation.DSMT4">
                  <p:embed/>
                </p:oleObj>
              </mc:Choice>
              <mc:Fallback>
                <p:oleObj name="Equation" r:id="rId5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12502" y="3935001"/>
                        <a:ext cx="206157" cy="309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1656-83DA-40FC-8167-4282F662F66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05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21077"/>
            <a:ext cx="12000651" cy="810287"/>
            <a:chOff x="-14288" y="2034511"/>
            <a:chExt cx="8923434" cy="81028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4288" y="2672750"/>
              <a:ext cx="3247811" cy="6950"/>
            </a:xfrm>
            <a:prstGeom prst="line">
              <a:avLst/>
            </a:prstGeom>
            <a:ln w="19050">
              <a:solidFill>
                <a:srgbClr val="7E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-14287" y="2211085"/>
              <a:ext cx="88735" cy="465141"/>
            </a:xfrm>
            <a:prstGeom prst="rect">
              <a:avLst/>
            </a:prstGeom>
            <a:solidFill>
              <a:srgbClr val="7E0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14288" y="2211085"/>
              <a:ext cx="8296283" cy="472705"/>
            </a:xfrm>
            <a:prstGeom prst="rect">
              <a:avLst/>
            </a:prstGeom>
            <a:solidFill>
              <a:srgbClr val="B87AAF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163459" y="2091267"/>
              <a:ext cx="681563" cy="753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1992" y="2034511"/>
              <a:ext cx="627154" cy="81028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0" y="2211085"/>
              <a:ext cx="3179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rgbClr val="7E0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群概念的演进</a:t>
              </a:r>
              <a:endParaRPr lang="zh-CN" altLang="en-US" sz="2400" b="1" dirty="0">
                <a:solidFill>
                  <a:srgbClr val="7E0C6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1656-83DA-40FC-8167-4282F662F6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253" y="1157987"/>
            <a:ext cx="10278169" cy="528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1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21077"/>
            <a:ext cx="12000651" cy="810287"/>
            <a:chOff x="-14288" y="2034511"/>
            <a:chExt cx="8923434" cy="81028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4288" y="2672750"/>
              <a:ext cx="3247811" cy="6950"/>
            </a:xfrm>
            <a:prstGeom prst="line">
              <a:avLst/>
            </a:prstGeom>
            <a:ln w="19050">
              <a:solidFill>
                <a:srgbClr val="7E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-14287" y="2211085"/>
              <a:ext cx="88735" cy="465141"/>
            </a:xfrm>
            <a:prstGeom prst="rect">
              <a:avLst/>
            </a:prstGeom>
            <a:solidFill>
              <a:srgbClr val="7E0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-14288" y="2211085"/>
              <a:ext cx="8296283" cy="472705"/>
            </a:xfrm>
            <a:prstGeom prst="rect">
              <a:avLst/>
            </a:prstGeom>
            <a:solidFill>
              <a:srgbClr val="B87AAF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163459" y="2091267"/>
              <a:ext cx="681563" cy="753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1992" y="2034511"/>
              <a:ext cx="627154" cy="81028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0" y="2211085"/>
              <a:ext cx="3179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7E0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代数系统基础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1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0981"/>
                <a:ext cx="10515600" cy="4905252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sz="32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4.4.4 </a:t>
                </a:r>
                <a:r>
                  <a:rPr lang="zh-CN" altLang="en-US" sz="32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一元多项式的同余与商环</a:t>
                </a:r>
                <a:endParaRPr lang="en-US" altLang="zh-CN" sz="800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0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</a:t>
                </a:r>
                <a:r>
                  <a:rPr lang="zh-CN" altLang="en-US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定义</a:t>
                </a:r>
                <a:r>
                  <a:rPr lang="en-US" altLang="zh-CN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4.4.8 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给定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中的一个首一多项式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中的两个多项式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叫作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同余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|(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)−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),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记做</a:t>
                </a: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≡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)),</m:t>
                      </m:r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否则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叫作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不同余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.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记做</a:t>
                </a: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)≢(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)).</m:t>
                      </m:r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 由多项式的欧几里得除法知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任一多项式都与其被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除的余式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同余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该余式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叫作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的最小余式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记为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" name="内容占位符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0981"/>
                <a:ext cx="10515600" cy="4905252"/>
              </a:xfrm>
              <a:blipFill>
                <a:blip r:embed="rId3"/>
                <a:stretch>
                  <a:fillRect l="-1507" t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1656-83DA-40FC-8167-4282F662F66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185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21077"/>
            <a:ext cx="12000651" cy="810287"/>
            <a:chOff x="-14288" y="2034511"/>
            <a:chExt cx="8923434" cy="81028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4288" y="2672750"/>
              <a:ext cx="3247811" cy="6950"/>
            </a:xfrm>
            <a:prstGeom prst="line">
              <a:avLst/>
            </a:prstGeom>
            <a:ln w="19050">
              <a:solidFill>
                <a:srgbClr val="7E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-14287" y="2211085"/>
              <a:ext cx="88735" cy="465141"/>
            </a:xfrm>
            <a:prstGeom prst="rect">
              <a:avLst/>
            </a:prstGeom>
            <a:solidFill>
              <a:srgbClr val="7E0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-14288" y="2211085"/>
              <a:ext cx="8296283" cy="472705"/>
            </a:xfrm>
            <a:prstGeom prst="rect">
              <a:avLst/>
            </a:prstGeom>
            <a:solidFill>
              <a:srgbClr val="B87AAF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163459" y="2091267"/>
              <a:ext cx="681563" cy="753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1992" y="2034511"/>
              <a:ext cx="627154" cy="81028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0" y="2211085"/>
              <a:ext cx="3179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7E0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代数系统基础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14"/>
              <p:cNvSpPr>
                <a:spLocks noGrp="1"/>
              </p:cNvSpPr>
              <p:nvPr>
                <p:ph idx="1"/>
              </p:nvPr>
            </p:nvSpPr>
            <p:spPr>
              <a:xfrm>
                <a:off x="800100" y="1320981"/>
                <a:ext cx="10515600" cy="490525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0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</a:t>
                </a:r>
                <a:r>
                  <a:rPr lang="zh-CN" altLang="en-US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定义</a:t>
                </a:r>
                <a:r>
                  <a:rPr lang="en-US" altLang="zh-CN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4.4.9 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是由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生成的理想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/((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)))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称一元多项式环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的商环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.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该商环中的运算法则定义为：对任意</a:t>
                </a: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]}∈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]/((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</a:t>
                </a: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]}∈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]/((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</a:t>
                </a:r>
                <a:endParaRPr lang="zh-CN" altLang="en-US" sz="2000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有</a:t>
                </a: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=[(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))]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</a:t>
                </a: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=[(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))]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</a:t>
                </a:r>
                <a:r>
                  <a:rPr lang="zh-CN" altLang="en-US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定理</a:t>
                </a:r>
                <a:r>
                  <a:rPr lang="en-US" altLang="zh-CN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4.4.6 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)∈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且为不可约多项式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则商环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/((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)))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对定义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4.4.9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中定义的“加法”和“乘法”运算构成一个域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5" name="内容占位符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100" y="1320981"/>
                <a:ext cx="10515600" cy="4905252"/>
              </a:xfrm>
              <a:blipFill>
                <a:blip r:embed="rId3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1656-83DA-40FC-8167-4282F662F66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039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21077"/>
            <a:ext cx="12000651" cy="810287"/>
            <a:chOff x="-14288" y="2034511"/>
            <a:chExt cx="8923434" cy="81028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4288" y="2672750"/>
              <a:ext cx="3247811" cy="6950"/>
            </a:xfrm>
            <a:prstGeom prst="line">
              <a:avLst/>
            </a:prstGeom>
            <a:ln w="19050">
              <a:solidFill>
                <a:srgbClr val="7E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-14287" y="2211085"/>
              <a:ext cx="88735" cy="465141"/>
            </a:xfrm>
            <a:prstGeom prst="rect">
              <a:avLst/>
            </a:prstGeom>
            <a:solidFill>
              <a:srgbClr val="7E0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-14288" y="2211085"/>
              <a:ext cx="8296283" cy="472705"/>
            </a:xfrm>
            <a:prstGeom prst="rect">
              <a:avLst/>
            </a:prstGeom>
            <a:solidFill>
              <a:srgbClr val="B87AAF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163459" y="2091267"/>
              <a:ext cx="681563" cy="753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1992" y="2034511"/>
              <a:ext cx="627154" cy="81028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0" y="2211085"/>
              <a:ext cx="3179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7E0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代数系统基础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14"/>
              <p:cNvSpPr>
                <a:spLocks noGrp="1"/>
              </p:cNvSpPr>
              <p:nvPr>
                <p:ph idx="1"/>
              </p:nvPr>
            </p:nvSpPr>
            <p:spPr>
              <a:xfrm>
                <a:off x="808704" y="1088120"/>
                <a:ext cx="10515600" cy="522419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32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4.4.5  </a:t>
                </a:r>
                <a:r>
                  <a:rPr lang="zh-CN" altLang="en-US" sz="32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域上一元多项式唯一分解定理</a:t>
                </a:r>
                <a:endParaRPr lang="en-US" altLang="zh-CN" sz="700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</a:t>
                </a:r>
                <a:r>
                  <a:rPr lang="zh-CN" altLang="en-US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引理</a:t>
                </a:r>
                <a:r>
                  <a:rPr lang="en-US" altLang="zh-CN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3.4.1 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内不可约多项式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.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  <m:nary>
                      <m:naryPr>
                        <m:chr m:val="∏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整除某个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1200"/>
                  </a:spcBef>
                  <a:buNone/>
                </a:pPr>
                <a:r>
                  <a:rPr lang="zh-CN" altLang="en-US" sz="20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</a:t>
                </a:r>
                <a:r>
                  <a:rPr lang="zh-CN" altLang="en-US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定理</a:t>
                </a:r>
                <a:r>
                  <a:rPr lang="en-US" altLang="zh-CN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4.4.7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(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因式分解唯一定理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) 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是一个域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给定多项式</a:t>
                </a: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+…+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bar>
                      <m:barPr>
                        <m:pos m:val="top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ba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),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可以分解为</a:t>
                </a: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))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/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))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…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  <m:sup/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))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000" b="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000" i="1" baseline="-25000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＞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=1,2,…,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),…,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000" i="1" baseline="-25000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内首项系数为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bar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e>
                    </m:bar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且两两不同的不可约多项式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.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而且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除了不可约多项式的排列次序外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上面的分解式是由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唯一决定的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.</a:t>
                </a:r>
              </a:p>
              <a:p>
                <a:pPr marL="0" indent="0">
                  <a:buNone/>
                </a:pPr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" name="内容占位符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8704" y="1088120"/>
                <a:ext cx="10515600" cy="5224190"/>
              </a:xfrm>
              <a:blipFill>
                <a:blip r:embed="rId3"/>
                <a:stretch>
                  <a:fillRect l="-1507" r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1656-83DA-40FC-8167-4282F662F66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386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21077"/>
            <a:ext cx="12000651" cy="810287"/>
            <a:chOff x="-14288" y="2034511"/>
            <a:chExt cx="8923434" cy="81028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4288" y="2672750"/>
              <a:ext cx="3247811" cy="6950"/>
            </a:xfrm>
            <a:prstGeom prst="line">
              <a:avLst/>
            </a:prstGeom>
            <a:ln w="19050">
              <a:solidFill>
                <a:srgbClr val="7E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-14287" y="2211085"/>
              <a:ext cx="88735" cy="465141"/>
            </a:xfrm>
            <a:prstGeom prst="rect">
              <a:avLst/>
            </a:prstGeom>
            <a:solidFill>
              <a:srgbClr val="7E0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-14288" y="2211085"/>
              <a:ext cx="8296283" cy="472705"/>
            </a:xfrm>
            <a:prstGeom prst="rect">
              <a:avLst/>
            </a:prstGeom>
            <a:solidFill>
              <a:srgbClr val="B87AAF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163459" y="2091267"/>
              <a:ext cx="681563" cy="753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1992" y="2034511"/>
              <a:ext cx="627154" cy="81028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0" y="2211085"/>
              <a:ext cx="3179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7E0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代数系统基础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1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0981"/>
                <a:ext cx="10515600" cy="4905252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800"/>
                  </a:spcAft>
                  <a:buNone/>
                </a:pPr>
                <a:r>
                  <a:rPr lang="en-US" altLang="zh-CN" sz="32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4.4.6  </a:t>
                </a:r>
                <a:r>
                  <a:rPr lang="zh-CN" altLang="en-US" sz="32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多项式不可约性检验</a:t>
                </a:r>
                <a:endParaRPr lang="en-US" altLang="zh-CN" sz="3200" b="1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20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</a:t>
                </a:r>
                <a:r>
                  <a:rPr lang="zh-CN" altLang="en-US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定理</a:t>
                </a:r>
                <a:r>
                  <a:rPr lang="en-US" altLang="zh-CN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4.4.8 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设多项式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属于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则有</a:t>
                </a:r>
                <a:endParaRPr lang="en-US" altLang="zh-CN" sz="2000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deg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deg</m:t>
                                </m:r>
                              </m:fNam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𝑞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(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en-US" sz="20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        推论</a:t>
                </a:r>
                <a:r>
                  <a:rPr lang="en-US" altLang="zh-CN" sz="20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1</a:t>
                </a:r>
                <a:r>
                  <a:rPr lang="en-US" altLang="zh-CN" sz="2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 </a:t>
                </a:r>
                <a:r>
                  <a:rPr lang="zh-CN" altLang="en-US" sz="2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每个线性多项式是不可约的，因为不存在次数介于</a:t>
                </a:r>
                <a:r>
                  <a:rPr lang="en-US" altLang="zh-CN" sz="2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1</a:t>
                </a:r>
                <a:r>
                  <a:rPr lang="zh-CN" altLang="en-US" sz="2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和</a:t>
                </a:r>
                <a:r>
                  <a:rPr lang="en-US" altLang="zh-CN" sz="2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0</a:t>
                </a:r>
                <a:r>
                  <a:rPr lang="zh-CN" altLang="en-US" sz="2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之间的多项式；</a:t>
                </a:r>
              </a:p>
              <a:p>
                <a:pPr marL="0" indent="0"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        </a:t>
                </a:r>
                <a:r>
                  <a:rPr lang="zh-CN" altLang="en-US" sz="20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推论</a:t>
                </a:r>
                <a:r>
                  <a:rPr lang="en-US" altLang="zh-CN" sz="20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2</a:t>
                </a:r>
                <a:r>
                  <a:rPr lang="en-US" altLang="zh-CN" sz="2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 </a:t>
                </a:r>
                <a:r>
                  <a:rPr lang="zh-CN" altLang="en-US" sz="2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如果一个二次多项式可以真分解，则它必定是两个线性因子的乘积；</a:t>
                </a:r>
              </a:p>
              <a:p>
                <a:pPr marL="0" indent="0"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        </a:t>
                </a:r>
                <a:r>
                  <a:rPr lang="zh-CN" altLang="en-US" sz="20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推论</a:t>
                </a:r>
                <a:r>
                  <a:rPr lang="en-US" altLang="zh-CN" sz="20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3</a:t>
                </a:r>
                <a:r>
                  <a:rPr lang="en-US" altLang="zh-CN" sz="2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 </a:t>
                </a:r>
                <a:r>
                  <a:rPr lang="zh-CN" altLang="en-US" sz="2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如果一个三次多项式可以真分解，则它必定至少有一个线性因子；</a:t>
                </a:r>
              </a:p>
              <a:p>
                <a:pPr marL="0" indent="0"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        </a:t>
                </a:r>
                <a:r>
                  <a:rPr lang="zh-CN" altLang="en-US" sz="20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推论</a:t>
                </a:r>
                <a:r>
                  <a:rPr lang="en-US" altLang="zh-CN" sz="20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4</a:t>
                </a:r>
                <a:r>
                  <a:rPr lang="en-US" altLang="zh-CN" sz="2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 </a:t>
                </a:r>
                <a:r>
                  <a:rPr lang="zh-CN" altLang="en-US" sz="2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如果一个四次或更高次多项式可以真分解，则它可能没有线性因子；</a:t>
                </a:r>
              </a:p>
              <a:p>
                <a:pPr marL="0" indent="0"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        </a:t>
                </a:r>
                <a:r>
                  <a:rPr lang="zh-CN" altLang="en-US" sz="20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推论</a:t>
                </a:r>
                <a:r>
                  <a:rPr lang="en-US" altLang="zh-CN" sz="20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5 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上的多项式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有一个线性因子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0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，当且仅当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)=</m:t>
                    </m:r>
                    <m:bar>
                      <m:barPr>
                        <m:pos m:val="top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ba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（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ba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是</a:t>
                </a:r>
                <a:r>
                  <a:rPr lang="en-US" altLang="zh-CN" sz="2000" i="1" dirty="0">
                    <a:latin typeface="Cambria Math" panose="020405030504060302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的零元）</a:t>
                </a:r>
                <a:r>
                  <a:rPr lang="en-US" altLang="zh-CN" sz="2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						</a:t>
                </a:r>
                <a:endParaRPr lang="en-US" altLang="zh-CN" sz="2000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" name="内容占位符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0981"/>
                <a:ext cx="10515600" cy="4905252"/>
              </a:xfrm>
              <a:blipFill>
                <a:blip r:embed="rId3"/>
                <a:stretch>
                  <a:fillRect l="-1507" t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1656-83DA-40FC-8167-4282F662F66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108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221077"/>
            <a:ext cx="12000651" cy="810287"/>
            <a:chOff x="-14288" y="2034511"/>
            <a:chExt cx="8923434" cy="810287"/>
          </a:xfrm>
        </p:grpSpPr>
        <p:cxnSp>
          <p:nvCxnSpPr>
            <p:cNvPr id="3" name="直接连接符 2"/>
            <p:cNvCxnSpPr/>
            <p:nvPr/>
          </p:nvCxnSpPr>
          <p:spPr>
            <a:xfrm flipV="1">
              <a:off x="-14288" y="2672750"/>
              <a:ext cx="3247811" cy="6950"/>
            </a:xfrm>
            <a:prstGeom prst="line">
              <a:avLst/>
            </a:prstGeom>
            <a:ln w="19050">
              <a:solidFill>
                <a:srgbClr val="7E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-14287" y="2211085"/>
              <a:ext cx="88735" cy="465141"/>
            </a:xfrm>
            <a:prstGeom prst="rect">
              <a:avLst/>
            </a:prstGeom>
            <a:solidFill>
              <a:srgbClr val="7E0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-14288" y="2211085"/>
              <a:ext cx="8296283" cy="472705"/>
            </a:xfrm>
            <a:prstGeom prst="rect">
              <a:avLst/>
            </a:prstGeom>
            <a:solidFill>
              <a:srgbClr val="B87AAF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8163459" y="2091267"/>
              <a:ext cx="681563" cy="753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1992" y="2034511"/>
              <a:ext cx="627154" cy="81028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0" y="2211085"/>
              <a:ext cx="3179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E0C6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代数系统基础</a:t>
              </a:r>
            </a:p>
          </p:txBody>
        </p:sp>
      </p:grpSp>
      <p:sp>
        <p:nvSpPr>
          <p:cNvPr id="9" name="椭圆 8"/>
          <p:cNvSpPr/>
          <p:nvPr>
            <p:custDataLst>
              <p:tags r:id="rId1"/>
            </p:custDataLst>
          </p:nvPr>
        </p:nvSpPr>
        <p:spPr>
          <a:xfrm>
            <a:off x="5666749" y="3294999"/>
            <a:ext cx="796953" cy="1364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31750"/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>
            <p:custDataLst>
              <p:tags r:id="rId2"/>
            </p:custDataLst>
          </p:nvPr>
        </p:nvSpPr>
        <p:spPr>
          <a:xfrm>
            <a:off x="6622635" y="3294999"/>
            <a:ext cx="796953" cy="1364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31750"/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>
            <a:off x="4730576" y="3294999"/>
            <a:ext cx="796953" cy="1364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31750"/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2" name="组合 11"/>
          <p:cNvGrpSpPr/>
          <p:nvPr>
            <p:custDataLst>
              <p:tags r:id="rId4"/>
            </p:custDataLst>
          </p:nvPr>
        </p:nvGrpSpPr>
        <p:grpSpPr>
          <a:xfrm>
            <a:off x="4618891" y="1987450"/>
            <a:ext cx="1020325" cy="1349671"/>
            <a:chOff x="2611314" y="1802422"/>
            <a:chExt cx="852855" cy="1128144"/>
          </a:xfrm>
        </p:grpSpPr>
        <p:sp>
          <p:nvSpPr>
            <p:cNvPr id="13" name="圆角矩形 12"/>
            <p:cNvSpPr/>
            <p:nvPr/>
          </p:nvSpPr>
          <p:spPr>
            <a:xfrm>
              <a:off x="2691684" y="1872127"/>
              <a:ext cx="692115" cy="988735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rgbClr val="7E0C6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648941" y="1837294"/>
              <a:ext cx="777600" cy="1058400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rgbClr val="7E0C6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611314" y="1802422"/>
              <a:ext cx="852855" cy="1128144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rgbClr val="7E0C6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5"/>
            </p:custDataLst>
          </p:nvPr>
        </p:nvGrpSpPr>
        <p:grpSpPr>
          <a:xfrm>
            <a:off x="5555064" y="1987450"/>
            <a:ext cx="1020325" cy="1349671"/>
            <a:chOff x="2611314" y="1802422"/>
            <a:chExt cx="852855" cy="1128144"/>
          </a:xfrm>
        </p:grpSpPr>
        <p:sp>
          <p:nvSpPr>
            <p:cNvPr id="17" name="圆角矩形 16"/>
            <p:cNvSpPr/>
            <p:nvPr/>
          </p:nvSpPr>
          <p:spPr>
            <a:xfrm>
              <a:off x="2691684" y="1872127"/>
              <a:ext cx="692115" cy="988735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rgbClr val="7E0C6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648941" y="1837294"/>
              <a:ext cx="777600" cy="1058400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rgbClr val="7E0C6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611314" y="1802422"/>
              <a:ext cx="852855" cy="1128144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rgbClr val="7E0C6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6"/>
            </p:custDataLst>
          </p:nvPr>
        </p:nvGrpSpPr>
        <p:grpSpPr>
          <a:xfrm>
            <a:off x="6491237" y="1987450"/>
            <a:ext cx="1020325" cy="1349671"/>
            <a:chOff x="2611314" y="1802422"/>
            <a:chExt cx="852855" cy="1128144"/>
          </a:xfrm>
        </p:grpSpPr>
        <p:sp>
          <p:nvSpPr>
            <p:cNvPr id="21" name="圆角矩形 20"/>
            <p:cNvSpPr/>
            <p:nvPr/>
          </p:nvSpPr>
          <p:spPr>
            <a:xfrm>
              <a:off x="2691684" y="1872127"/>
              <a:ext cx="692115" cy="988735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rgbClr val="7E0C6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648941" y="1837294"/>
              <a:ext cx="777600" cy="1058400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rgbClr val="7E0C6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2611314" y="1802422"/>
              <a:ext cx="852855" cy="1128144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rgbClr val="7E0C6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7"/>
            </p:custDataLst>
          </p:nvPr>
        </p:nvSpPr>
        <p:spPr>
          <a:xfrm>
            <a:off x="4728944" y="2238841"/>
            <a:ext cx="800219" cy="8309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7E0C6E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第</a:t>
            </a:r>
          </a:p>
        </p:txBody>
      </p:sp>
      <p:sp>
        <p:nvSpPr>
          <p:cNvPr id="25" name="文本框 24"/>
          <p:cNvSpPr txBox="1"/>
          <p:nvPr>
            <p:custDataLst>
              <p:tags r:id="rId8"/>
            </p:custDataLst>
          </p:nvPr>
        </p:nvSpPr>
        <p:spPr>
          <a:xfrm>
            <a:off x="5799769" y="2162416"/>
            <a:ext cx="530915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dirty="0">
                <a:solidFill>
                  <a:srgbClr val="7E0C6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5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7E0C6E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26" name="文本框 25"/>
          <p:cNvSpPr txBox="1"/>
          <p:nvPr>
            <p:custDataLst>
              <p:tags r:id="rId9"/>
            </p:custDataLst>
          </p:nvPr>
        </p:nvSpPr>
        <p:spPr>
          <a:xfrm>
            <a:off x="6601290" y="2238841"/>
            <a:ext cx="800219" cy="8309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7E0C6E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节</a:t>
            </a:r>
          </a:p>
        </p:txBody>
      </p:sp>
      <p:sp>
        <p:nvSpPr>
          <p:cNvPr id="27" name="文本框 26"/>
          <p:cNvSpPr txBox="1"/>
          <p:nvPr>
            <p:custDataLst>
              <p:tags r:id="rId10"/>
            </p:custDataLst>
          </p:nvPr>
        </p:nvSpPr>
        <p:spPr>
          <a:xfrm>
            <a:off x="4210035" y="3982433"/>
            <a:ext cx="3789517" cy="57246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noProof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有限域理论初步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8" name="直接连接符 27"/>
          <p:cNvCxnSpPr/>
          <p:nvPr>
            <p:custDataLst>
              <p:tags r:id="rId11"/>
            </p:custDataLst>
          </p:nvPr>
        </p:nvCxnSpPr>
        <p:spPr>
          <a:xfrm>
            <a:off x="3985846" y="3824653"/>
            <a:ext cx="4237892" cy="0"/>
          </a:xfrm>
          <a:prstGeom prst="line">
            <a:avLst/>
          </a:prstGeom>
          <a:noFill/>
          <a:ln w="12700" cap="flat" cmpd="sng" algn="ctr">
            <a:solidFill>
              <a:srgbClr val="7E0C6E"/>
            </a:solidFill>
            <a:prstDash val="solid"/>
            <a:miter lim="800000"/>
          </a:ln>
          <a:effectLst/>
        </p:spPr>
      </p:cxnSp>
      <p:cxnSp>
        <p:nvCxnSpPr>
          <p:cNvPr id="29" name="直接连接符 28"/>
          <p:cNvCxnSpPr/>
          <p:nvPr>
            <p:custDataLst>
              <p:tags r:id="rId12"/>
            </p:custDataLst>
          </p:nvPr>
        </p:nvCxnSpPr>
        <p:spPr>
          <a:xfrm>
            <a:off x="3985846" y="4712676"/>
            <a:ext cx="4237892" cy="0"/>
          </a:xfrm>
          <a:prstGeom prst="line">
            <a:avLst/>
          </a:prstGeom>
          <a:noFill/>
          <a:ln w="12700" cap="flat" cmpd="sng" algn="ctr">
            <a:solidFill>
              <a:srgbClr val="7E0C6E"/>
            </a:solidFill>
            <a:prstDash val="solid"/>
            <a:miter lim="800000"/>
          </a:ln>
          <a:effectLst/>
        </p:spPr>
      </p:cxn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1656-83DA-40FC-8167-4282F662F66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515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21077"/>
            <a:ext cx="12000651" cy="810287"/>
            <a:chOff x="-14288" y="2034511"/>
            <a:chExt cx="8923434" cy="81028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4288" y="2672750"/>
              <a:ext cx="3247811" cy="6950"/>
            </a:xfrm>
            <a:prstGeom prst="line">
              <a:avLst/>
            </a:prstGeom>
            <a:ln w="19050">
              <a:solidFill>
                <a:srgbClr val="7E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-14287" y="2211085"/>
              <a:ext cx="88735" cy="465141"/>
            </a:xfrm>
            <a:prstGeom prst="rect">
              <a:avLst/>
            </a:prstGeom>
            <a:solidFill>
              <a:srgbClr val="7E0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-14288" y="2211085"/>
              <a:ext cx="8296283" cy="472705"/>
            </a:xfrm>
            <a:prstGeom prst="rect">
              <a:avLst/>
            </a:prstGeom>
            <a:solidFill>
              <a:srgbClr val="B87AAF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163459" y="2091267"/>
              <a:ext cx="681563" cy="753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1992" y="2034511"/>
              <a:ext cx="627154" cy="81028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0" y="2211085"/>
              <a:ext cx="3179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7E0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代数系统基础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14"/>
              <p:cNvSpPr>
                <a:spLocks noGrp="1"/>
              </p:cNvSpPr>
              <p:nvPr>
                <p:ph idx="1"/>
              </p:nvPr>
            </p:nvSpPr>
            <p:spPr>
              <a:xfrm>
                <a:off x="794657" y="1493029"/>
                <a:ext cx="10515600" cy="3712573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800"/>
                  </a:spcAft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</a:t>
                </a:r>
                <a:r>
                  <a:rPr lang="zh-CN" altLang="en-US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定义</a:t>
                </a:r>
                <a:r>
                  <a:rPr lang="en-US" altLang="zh-CN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4.5.1 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阶数有限的域称为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有限域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或者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伽罗华域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(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Galois Field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).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zh-CN" altLang="en-US" sz="20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</a:t>
                </a:r>
                <a:r>
                  <a:rPr lang="zh-CN" altLang="en-US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定理</a:t>
                </a:r>
                <a:r>
                  <a:rPr lang="en-US" altLang="zh-CN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4.5.1 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对于任一素数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和任一正整数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必然存在阶为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000" i="1" baseline="30000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的有限域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并且在同构意义下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这样的有限域是唯一的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zh-CN" altLang="en-US" sz="20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</a:t>
                </a:r>
                <a:r>
                  <a:rPr lang="zh-CN" altLang="en-US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定理</a:t>
                </a:r>
                <a:r>
                  <a:rPr lang="en-US" altLang="zh-CN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4.5.2 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有限域中元素的个数必为素数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或者素数的正整数幂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 </a:t>
                </a:r>
                <a:r>
                  <a:rPr lang="zh-CN" altLang="en-US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定义</a:t>
                </a:r>
                <a:r>
                  <a:rPr lang="en-US" altLang="zh-CN" sz="24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4.5.2 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有限域</a:t>
                </a:r>
                <a:r>
                  <a:rPr lang="en-US" altLang="zh-CN" sz="20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F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所包含的最小子域称为</a:t>
                </a:r>
                <a:r>
                  <a:rPr lang="en-US" altLang="zh-CN" sz="2000" b="1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的素域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en-US" altLang="zh-CN" sz="2000" b="1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的素域的阶称为</a:t>
                </a:r>
                <a:r>
                  <a:rPr lang="en-US" altLang="zh-CN" sz="2000" b="1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的特征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设</a:t>
                </a:r>
                <a:r>
                  <a:rPr lang="en-US" altLang="zh-CN" sz="2000" i="1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是素数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有限域</a:t>
                </a:r>
                <a:r>
                  <a:rPr lang="en-US" altLang="zh-CN" sz="20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F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的阶为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000" i="1" baseline="30000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则</a:t>
                </a:r>
                <a:r>
                  <a:rPr lang="en-US" altLang="zh-CN" sz="2000" b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F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的素域的阶为</a:t>
                </a:r>
                <a:r>
                  <a:rPr lang="en-US" altLang="zh-CN" sz="2000" i="1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en-US" altLang="zh-CN" sz="2000" b="1" dirty="0"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是其素域的扩域</a:t>
                </a:r>
                <a:r>
                  <a:rPr lang="en-US" altLang="zh-CN" sz="20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.</a:t>
                </a:r>
                <a:endParaRPr lang="zh-CN" altLang="en-US" sz="2000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" name="内容占位符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4657" y="1493029"/>
                <a:ext cx="10515600" cy="3712573"/>
              </a:xfrm>
              <a:blipFill>
                <a:blip r:embed="rId3"/>
                <a:stretch>
                  <a:fillRect l="-580" t="-2791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1656-83DA-40FC-8167-4282F662F66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03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221077"/>
            <a:ext cx="12000651" cy="810287"/>
            <a:chOff x="-14288" y="2034511"/>
            <a:chExt cx="8923434" cy="810287"/>
          </a:xfrm>
        </p:grpSpPr>
        <p:cxnSp>
          <p:nvCxnSpPr>
            <p:cNvPr id="3" name="直接连接符 2"/>
            <p:cNvCxnSpPr/>
            <p:nvPr/>
          </p:nvCxnSpPr>
          <p:spPr>
            <a:xfrm flipV="1">
              <a:off x="-14288" y="2672750"/>
              <a:ext cx="3247811" cy="6950"/>
            </a:xfrm>
            <a:prstGeom prst="line">
              <a:avLst/>
            </a:prstGeom>
            <a:ln w="19050">
              <a:solidFill>
                <a:srgbClr val="7E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-14287" y="2211085"/>
              <a:ext cx="88735" cy="465141"/>
            </a:xfrm>
            <a:prstGeom prst="rect">
              <a:avLst/>
            </a:prstGeom>
            <a:solidFill>
              <a:srgbClr val="7E0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-14288" y="2211085"/>
              <a:ext cx="8296283" cy="472705"/>
            </a:xfrm>
            <a:prstGeom prst="rect">
              <a:avLst/>
            </a:prstGeom>
            <a:solidFill>
              <a:srgbClr val="B87AAF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163459" y="2091267"/>
              <a:ext cx="681563" cy="753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1992" y="2034511"/>
              <a:ext cx="627154" cy="81028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0" y="2211085"/>
              <a:ext cx="3179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7E0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代数系统基础</a:t>
              </a:r>
            </a:p>
          </p:txBody>
        </p:sp>
      </p:grpSp>
      <p:sp>
        <p:nvSpPr>
          <p:cNvPr id="9" name="椭圆 8"/>
          <p:cNvSpPr/>
          <p:nvPr>
            <p:custDataLst>
              <p:tags r:id="rId1"/>
            </p:custDataLst>
          </p:nvPr>
        </p:nvSpPr>
        <p:spPr>
          <a:xfrm>
            <a:off x="5666749" y="3294999"/>
            <a:ext cx="796953" cy="1364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31750"/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>
            <p:custDataLst>
              <p:tags r:id="rId2"/>
            </p:custDataLst>
          </p:nvPr>
        </p:nvSpPr>
        <p:spPr>
          <a:xfrm>
            <a:off x="6622635" y="3294999"/>
            <a:ext cx="796953" cy="1364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31750"/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>
            <a:off x="4730576" y="3294999"/>
            <a:ext cx="796953" cy="1364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31750"/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2" name="组合 11"/>
          <p:cNvGrpSpPr/>
          <p:nvPr>
            <p:custDataLst>
              <p:tags r:id="rId4"/>
            </p:custDataLst>
          </p:nvPr>
        </p:nvGrpSpPr>
        <p:grpSpPr>
          <a:xfrm>
            <a:off x="4618891" y="1987450"/>
            <a:ext cx="1020325" cy="1349671"/>
            <a:chOff x="2611314" y="1802422"/>
            <a:chExt cx="852855" cy="1128144"/>
          </a:xfrm>
        </p:grpSpPr>
        <p:sp>
          <p:nvSpPr>
            <p:cNvPr id="13" name="圆角矩形 12"/>
            <p:cNvSpPr/>
            <p:nvPr/>
          </p:nvSpPr>
          <p:spPr>
            <a:xfrm>
              <a:off x="2691684" y="1872127"/>
              <a:ext cx="692115" cy="988735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rgbClr val="7E0C6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648941" y="1837294"/>
              <a:ext cx="777600" cy="1058400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rgbClr val="7E0C6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611314" y="1802422"/>
              <a:ext cx="852855" cy="1128144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rgbClr val="7E0C6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5"/>
            </p:custDataLst>
          </p:nvPr>
        </p:nvGrpSpPr>
        <p:grpSpPr>
          <a:xfrm>
            <a:off x="5555064" y="1987450"/>
            <a:ext cx="1020325" cy="1349671"/>
            <a:chOff x="2611314" y="1802422"/>
            <a:chExt cx="852855" cy="1128144"/>
          </a:xfrm>
        </p:grpSpPr>
        <p:sp>
          <p:nvSpPr>
            <p:cNvPr id="17" name="圆角矩形 16"/>
            <p:cNvSpPr/>
            <p:nvPr/>
          </p:nvSpPr>
          <p:spPr>
            <a:xfrm>
              <a:off x="2691684" y="1872127"/>
              <a:ext cx="692115" cy="988735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rgbClr val="7E0C6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648941" y="1837294"/>
              <a:ext cx="777600" cy="1058400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rgbClr val="7E0C6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611314" y="1802422"/>
              <a:ext cx="852855" cy="1128144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rgbClr val="7E0C6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6"/>
            </p:custDataLst>
          </p:nvPr>
        </p:nvGrpSpPr>
        <p:grpSpPr>
          <a:xfrm>
            <a:off x="6491237" y="1987450"/>
            <a:ext cx="1020325" cy="1349671"/>
            <a:chOff x="2611314" y="1802422"/>
            <a:chExt cx="852855" cy="1128144"/>
          </a:xfrm>
        </p:grpSpPr>
        <p:sp>
          <p:nvSpPr>
            <p:cNvPr id="21" name="圆角矩形 20"/>
            <p:cNvSpPr/>
            <p:nvPr/>
          </p:nvSpPr>
          <p:spPr>
            <a:xfrm>
              <a:off x="2691684" y="1872127"/>
              <a:ext cx="692115" cy="988735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rgbClr val="7E0C6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648941" y="1837294"/>
              <a:ext cx="777600" cy="1058400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rgbClr val="7E0C6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2611314" y="1802422"/>
              <a:ext cx="852855" cy="1128144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rgbClr val="7E0C6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7"/>
            </p:custDataLst>
          </p:nvPr>
        </p:nvSpPr>
        <p:spPr>
          <a:xfrm>
            <a:off x="4728944" y="2238841"/>
            <a:ext cx="800219" cy="8309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7E0C6E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第</a:t>
            </a:r>
          </a:p>
        </p:txBody>
      </p:sp>
      <p:sp>
        <p:nvSpPr>
          <p:cNvPr id="25" name="文本框 24"/>
          <p:cNvSpPr txBox="1"/>
          <p:nvPr>
            <p:custDataLst>
              <p:tags r:id="rId8"/>
            </p:custDataLst>
          </p:nvPr>
        </p:nvSpPr>
        <p:spPr>
          <a:xfrm>
            <a:off x="5799769" y="2162416"/>
            <a:ext cx="530915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noProof="0" dirty="0">
                <a:solidFill>
                  <a:srgbClr val="7E0C6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7E0C6E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26" name="文本框 25"/>
          <p:cNvSpPr txBox="1"/>
          <p:nvPr>
            <p:custDataLst>
              <p:tags r:id="rId9"/>
            </p:custDataLst>
          </p:nvPr>
        </p:nvSpPr>
        <p:spPr>
          <a:xfrm>
            <a:off x="6601290" y="2238841"/>
            <a:ext cx="800219" cy="8309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dirty="0">
                <a:solidFill>
                  <a:srgbClr val="7E0C6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节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7E0C6E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27" name="文本框 26"/>
          <p:cNvSpPr txBox="1"/>
          <p:nvPr>
            <p:custDataLst>
              <p:tags r:id="rId10"/>
            </p:custDataLst>
          </p:nvPr>
        </p:nvSpPr>
        <p:spPr>
          <a:xfrm>
            <a:off x="4210035" y="3982433"/>
            <a:ext cx="3789517" cy="57246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环和域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>
            <p:custDataLst>
              <p:tags r:id="rId11"/>
            </p:custDataLst>
          </p:nvPr>
        </p:nvCxnSpPr>
        <p:spPr>
          <a:xfrm>
            <a:off x="3985846" y="3824653"/>
            <a:ext cx="4237892" cy="0"/>
          </a:xfrm>
          <a:prstGeom prst="line">
            <a:avLst/>
          </a:prstGeom>
          <a:noFill/>
          <a:ln w="12700" cap="flat" cmpd="sng" algn="ctr">
            <a:solidFill>
              <a:srgbClr val="7E0C6E"/>
            </a:solidFill>
            <a:prstDash val="solid"/>
            <a:miter lim="800000"/>
          </a:ln>
          <a:effectLst/>
        </p:spPr>
      </p:cxnSp>
      <p:cxnSp>
        <p:nvCxnSpPr>
          <p:cNvPr id="29" name="直接连接符 28"/>
          <p:cNvCxnSpPr/>
          <p:nvPr>
            <p:custDataLst>
              <p:tags r:id="rId12"/>
            </p:custDataLst>
          </p:nvPr>
        </p:nvCxnSpPr>
        <p:spPr>
          <a:xfrm>
            <a:off x="3985846" y="4712676"/>
            <a:ext cx="4237892" cy="0"/>
          </a:xfrm>
          <a:prstGeom prst="line">
            <a:avLst/>
          </a:prstGeom>
          <a:noFill/>
          <a:ln w="12700" cap="flat" cmpd="sng" algn="ctr">
            <a:solidFill>
              <a:srgbClr val="7E0C6E"/>
            </a:solidFill>
            <a:prstDash val="solid"/>
            <a:miter lim="800000"/>
          </a:ln>
          <a:effectLst/>
        </p:spPr>
      </p:cxn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1656-83DA-40FC-8167-4282F662F6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90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21077"/>
            <a:ext cx="12000651" cy="810287"/>
            <a:chOff x="-14288" y="2034511"/>
            <a:chExt cx="8923434" cy="81028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4288" y="2672750"/>
              <a:ext cx="3247811" cy="6950"/>
            </a:xfrm>
            <a:prstGeom prst="line">
              <a:avLst/>
            </a:prstGeom>
            <a:ln w="19050">
              <a:solidFill>
                <a:srgbClr val="7E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-14287" y="2211085"/>
              <a:ext cx="88735" cy="465141"/>
            </a:xfrm>
            <a:prstGeom prst="rect">
              <a:avLst/>
            </a:prstGeom>
            <a:solidFill>
              <a:srgbClr val="7E0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14288" y="2211085"/>
              <a:ext cx="8296283" cy="472705"/>
            </a:xfrm>
            <a:prstGeom prst="rect">
              <a:avLst/>
            </a:prstGeom>
            <a:solidFill>
              <a:srgbClr val="B87AAF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163459" y="2091267"/>
              <a:ext cx="681563" cy="753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1992" y="2034511"/>
              <a:ext cx="627154" cy="81028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0" y="2211085"/>
              <a:ext cx="3179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E0C6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群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E0C6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与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E0C6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环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E0C6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aphicFrame>
        <p:nvGraphicFramePr>
          <p:cNvPr id="12" name="表格 7">
            <a:extLst>
              <a:ext uri="{FF2B5EF4-FFF2-40B4-BE49-F238E27FC236}">
                <a16:creationId xmlns:a16="http://schemas.microsoft.com/office/drawing/2014/main" xmlns="" id="{A1B89751-5822-47EB-8392-AF3B26B3F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144356"/>
              </p:ext>
            </p:extLst>
          </p:nvPr>
        </p:nvGraphicFramePr>
        <p:xfrm>
          <a:off x="1010654" y="2005260"/>
          <a:ext cx="10146572" cy="4074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6932">
                  <a:extLst>
                    <a:ext uri="{9D8B030D-6E8A-4147-A177-3AD203B41FA5}">
                      <a16:colId xmlns:a16="http://schemas.microsoft.com/office/drawing/2014/main" xmlns="" val="2022663342"/>
                    </a:ext>
                  </a:extLst>
                </a:gridCol>
                <a:gridCol w="2852877">
                  <a:extLst>
                    <a:ext uri="{9D8B030D-6E8A-4147-A177-3AD203B41FA5}">
                      <a16:colId xmlns:a16="http://schemas.microsoft.com/office/drawing/2014/main" xmlns="" val="3295322787"/>
                    </a:ext>
                  </a:extLst>
                </a:gridCol>
                <a:gridCol w="4256763">
                  <a:extLst>
                    <a:ext uri="{9D8B030D-6E8A-4147-A177-3AD203B41FA5}">
                      <a16:colId xmlns:a16="http://schemas.microsoft.com/office/drawing/2014/main" xmlns="" val="4155025796"/>
                    </a:ext>
                  </a:extLst>
                </a:gridCol>
              </a:tblGrid>
              <a:tr h="41018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对比项</a:t>
                      </a:r>
                      <a:endParaRPr 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dirty="0">
                          <a:solidFill>
                            <a:srgbClr val="7E0C6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群</a:t>
                      </a:r>
                      <a:r>
                        <a:rPr lang="zh-CN" altLang="zh-CN" sz="2000" b="1" i="0" u="none" strike="noStrike" dirty="0">
                          <a:solidFill>
                            <a:srgbClr val="7E0C6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&lt;S,o</a:t>
                      </a:r>
                      <a:r>
                        <a:rPr lang="zh-CN" altLang="zh-CN" sz="2000" b="1" i="0" u="none" strike="noStrike" baseline="-25000" dirty="0">
                          <a:solidFill>
                            <a:srgbClr val="7E0C6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zh-CN" sz="2000" b="1" i="0" u="none" strike="noStrike" dirty="0">
                          <a:solidFill>
                            <a:srgbClr val="7E0C6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</a:t>
                      </a:r>
                      <a:r>
                        <a:rPr lang="zh-CN" altLang="zh-CN" sz="2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&lt;S,o</a:t>
                      </a:r>
                      <a:r>
                        <a:rPr lang="zh-CN" altLang="zh-CN" sz="2000" b="1" i="0" u="none" strike="noStrike" baseline="-250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zh-CN" sz="2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,o</a:t>
                      </a:r>
                      <a:r>
                        <a:rPr lang="en-US" altLang="zh-CN" sz="2000" b="1" i="0" u="none" strike="noStrike" baseline="-250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zh-CN" sz="2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30601602"/>
                  </a:ext>
                </a:extLst>
              </a:tr>
              <a:tr h="5223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集合的包含关系</a:t>
                      </a:r>
                      <a:endParaRPr 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7E0C6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子群</a:t>
                      </a:r>
                      <a:endParaRPr lang="zh-CN" sz="2000" b="1" i="0" u="none" strike="noStrike" dirty="0">
                        <a:solidFill>
                          <a:srgbClr val="7E0C6E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子环</a:t>
                      </a:r>
                      <a:endParaRPr lang="zh-CN" sz="2000" b="1" i="0" u="none" strike="noStrike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992395806"/>
                  </a:ext>
                </a:extLst>
              </a:tr>
              <a:tr h="5223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集合间的映射</a:t>
                      </a:r>
                      <a:endParaRPr 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7E0C6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群同态、群同构</a:t>
                      </a:r>
                      <a:endParaRPr lang="zh-CN" sz="2000" b="1" i="0" u="none" strike="noStrike" dirty="0">
                        <a:solidFill>
                          <a:srgbClr val="7E0C6E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环同态、环同构</a:t>
                      </a:r>
                      <a:endParaRPr lang="zh-CN" sz="2000" b="1" i="0" u="none" strike="noStrike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999966368"/>
                  </a:ext>
                </a:extLst>
              </a:tr>
              <a:tr h="5223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非零元的加法阶</a:t>
                      </a:r>
                      <a:endParaRPr 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7E0C6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元素的阶</a:t>
                      </a:r>
                      <a:endParaRPr lang="zh-CN" sz="2000" b="1" i="0" u="none" strike="noStrike" dirty="0">
                        <a:solidFill>
                          <a:srgbClr val="7E0C6E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特征</a:t>
                      </a:r>
                      <a:endParaRPr lang="zh-CN" sz="2000" b="1" i="0" u="none" strike="noStrike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083434584"/>
                  </a:ext>
                </a:extLst>
              </a:tr>
              <a:tr h="5223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对集合的同余划分</a:t>
                      </a:r>
                      <a:endParaRPr 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7E0C6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7E0C6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正规子群 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7E0C6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sz="2000" b="1" i="0" u="none" strike="noStrike" dirty="0">
                        <a:solidFill>
                          <a:srgbClr val="7E0C6E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理想 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zh-CN" sz="2000" b="1" i="0" u="none" strike="noStrike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332729702"/>
                  </a:ext>
                </a:extLst>
              </a:tr>
              <a:tr h="525036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子集的构成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7E0C6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平凡子群</a:t>
                      </a:r>
                      <a:endParaRPr lang="zh-CN" sz="2000" b="1" i="0" u="none" strike="noStrike" dirty="0">
                        <a:solidFill>
                          <a:srgbClr val="7E0C6E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平凡理想（零理想，单位理想）</a:t>
                      </a:r>
                      <a:endParaRPr lang="zh-CN" sz="2000" b="1" i="0" u="none" strike="noStrike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135807291"/>
                  </a:ext>
                </a:extLst>
              </a:tr>
              <a:tr h="525036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子集与元素的运算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7E0C6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左陪集，右陪集</a:t>
                      </a:r>
                      <a:endParaRPr lang="zh-CN" sz="2000" b="1" i="0" u="none" strike="noStrike" dirty="0">
                        <a:solidFill>
                          <a:srgbClr val="7E0C6E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左理想，右理想</a:t>
                      </a:r>
                      <a:endParaRPr lang="zh-CN" sz="2000" b="1" i="0" u="none" strike="noStrike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38105876"/>
                  </a:ext>
                </a:extLst>
              </a:tr>
              <a:tr h="525036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抽象构造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7E0C6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7E0C6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商群 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7E0C6E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G/H</a:t>
                      </a:r>
                      <a:endParaRPr lang="zh-CN" sz="2000" b="1" i="0" u="none" strike="noStrike" dirty="0">
                        <a:solidFill>
                          <a:srgbClr val="7E0C6E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商环 </a:t>
                      </a:r>
                      <a:r>
                        <a:rPr lang="en-US" altLang="zh-CN" sz="20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R/I</a:t>
                      </a:r>
                      <a:endParaRPr lang="zh-CN" sz="2000" b="1" i="0" u="none" strike="noStrike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49385794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BB86220-3927-4085-84B5-D75D901249CB}"/>
              </a:ext>
            </a:extLst>
          </p:cNvPr>
          <p:cNvSpPr txBox="1"/>
          <p:nvPr/>
        </p:nvSpPr>
        <p:spPr>
          <a:xfrm>
            <a:off x="3449411" y="1360039"/>
            <a:ext cx="4535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群与环之间概念的对比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C0BE-1BEC-4BB3-987A-F741322C521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14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21077"/>
            <a:ext cx="12000651" cy="810287"/>
            <a:chOff x="-14288" y="2034511"/>
            <a:chExt cx="8923434" cy="81028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4288" y="2672750"/>
              <a:ext cx="3247811" cy="6950"/>
            </a:xfrm>
            <a:prstGeom prst="line">
              <a:avLst/>
            </a:prstGeom>
            <a:ln w="19050">
              <a:solidFill>
                <a:srgbClr val="7E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-14287" y="2211085"/>
              <a:ext cx="88735" cy="465141"/>
            </a:xfrm>
            <a:prstGeom prst="rect">
              <a:avLst/>
            </a:prstGeom>
            <a:solidFill>
              <a:srgbClr val="7E0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-14288" y="2211085"/>
              <a:ext cx="8296283" cy="472705"/>
            </a:xfrm>
            <a:prstGeom prst="rect">
              <a:avLst/>
            </a:prstGeom>
            <a:solidFill>
              <a:srgbClr val="B87AAF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163459" y="2091267"/>
              <a:ext cx="681563" cy="753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1992" y="2034511"/>
              <a:ext cx="627154" cy="81028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0" y="2211085"/>
              <a:ext cx="3179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7E0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环概念演进</a:t>
              </a:r>
              <a:endParaRPr lang="zh-CN" altLang="en-US" sz="2400" b="1" dirty="0">
                <a:solidFill>
                  <a:srgbClr val="7E0C6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2" name="表格 7">
            <a:extLst>
              <a:ext uri="{FF2B5EF4-FFF2-40B4-BE49-F238E27FC236}">
                <a16:creationId xmlns:a16="http://schemas.microsoft.com/office/drawing/2014/main" xmlns="" id="{A1B89751-5822-47EB-8392-AF3B26B3F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508415"/>
              </p:ext>
            </p:extLst>
          </p:nvPr>
        </p:nvGraphicFramePr>
        <p:xfrm>
          <a:off x="470127" y="1935957"/>
          <a:ext cx="11320820" cy="43365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6257">
                  <a:extLst>
                    <a:ext uri="{9D8B030D-6E8A-4147-A177-3AD203B41FA5}">
                      <a16:colId xmlns:a16="http://schemas.microsoft.com/office/drawing/2014/main" xmlns="" val="2022663342"/>
                    </a:ext>
                  </a:extLst>
                </a:gridCol>
                <a:gridCol w="1050276">
                  <a:extLst>
                    <a:ext uri="{9D8B030D-6E8A-4147-A177-3AD203B41FA5}">
                      <a16:colId xmlns:a16="http://schemas.microsoft.com/office/drawing/2014/main" xmlns="" val="3295322787"/>
                    </a:ext>
                  </a:extLst>
                </a:gridCol>
                <a:gridCol w="6769885">
                  <a:extLst>
                    <a:ext uri="{9D8B030D-6E8A-4147-A177-3AD203B41FA5}">
                      <a16:colId xmlns:a16="http://schemas.microsoft.com/office/drawing/2014/main" xmlns="" val="311440506"/>
                    </a:ext>
                  </a:extLst>
                </a:gridCol>
                <a:gridCol w="1154402">
                  <a:extLst>
                    <a:ext uri="{9D8B030D-6E8A-4147-A177-3AD203B41FA5}">
                      <a16:colId xmlns:a16="http://schemas.microsoft.com/office/drawing/2014/main" xmlns="" val="2924313241"/>
                    </a:ext>
                  </a:extLst>
                </a:gridCol>
              </a:tblGrid>
              <a:tr h="384705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&lt;S,o</a:t>
                      </a:r>
                      <a:r>
                        <a:rPr lang="zh-CN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,o</a:t>
                      </a:r>
                      <a:r>
                        <a:rPr lang="zh-CN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&lt;S,o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endParaRPr 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&lt;S,o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endParaRPr 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,o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30601602"/>
                  </a:ext>
                </a:extLst>
              </a:tr>
              <a:tr h="48990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交换群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半群</a:t>
                      </a:r>
                      <a:endParaRPr 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分配律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992395806"/>
                  </a:ext>
                </a:extLst>
              </a:tr>
              <a:tr h="48990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交换环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交换群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交换</a:t>
                      </a:r>
                      <a:r>
                        <a:rPr 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半群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分配律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999966368"/>
                  </a:ext>
                </a:extLst>
              </a:tr>
              <a:tr h="48990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有单位元的环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交换群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独</a:t>
                      </a:r>
                      <a:r>
                        <a:rPr 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异点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分配律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083434584"/>
                  </a:ext>
                </a:extLst>
              </a:tr>
              <a:tr h="48990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有单位元的交换环</a:t>
                      </a:r>
                    </a:p>
                  </a:txBody>
                  <a:tcPr marL="4763" marR="4763" marT="476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交换群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交换</a:t>
                      </a:r>
                      <a:r>
                        <a:rPr 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独异点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分配律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332729702"/>
                  </a:ext>
                </a:extLst>
              </a:tr>
              <a:tr h="492422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无零因子环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交换群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无零因子半群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分配律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135807291"/>
                  </a:ext>
                </a:extLst>
              </a:tr>
              <a:tr h="492422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整环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交换群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无零因子交换独异点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分配律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38105876"/>
                  </a:ext>
                </a:extLst>
              </a:tr>
              <a:tr h="51492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除环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交换群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有非零元，且非零元有逆元的独异点，或 </a:t>
                      </a:r>
                      <a:r>
                        <a:rPr lang="zh-CN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\{0}</a:t>
                      </a:r>
                      <a:r>
                        <a:rPr lang="zh-CN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,o</a:t>
                      </a:r>
                      <a:r>
                        <a:rPr lang="zh-CN" altLang="zh-CN" sz="2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分配律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916304829"/>
                  </a:ext>
                </a:extLst>
              </a:tr>
              <a:tr h="492422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交换群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\{0}</a:t>
                      </a:r>
                      <a:r>
                        <a:rPr lang="zh-CN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,o</a:t>
                      </a:r>
                      <a:r>
                        <a:rPr lang="zh-CN" altLang="zh-CN" sz="2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为交换群</a:t>
                      </a:r>
                      <a:endParaRPr lang="zh-CN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分配律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352558577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67ECBA7-4AFA-4C57-A540-D7E283012262}"/>
              </a:ext>
            </a:extLst>
          </p:cNvPr>
          <p:cNvSpPr txBox="1"/>
          <p:nvPr/>
        </p:nvSpPr>
        <p:spPr>
          <a:xfrm>
            <a:off x="3657600" y="1292192"/>
            <a:ext cx="458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环概念之间的“递进”关系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1656-83DA-40FC-8167-4282F662F6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74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21077"/>
            <a:ext cx="12000651" cy="810287"/>
            <a:chOff x="-14288" y="2034511"/>
            <a:chExt cx="8923434" cy="81028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4288" y="2672750"/>
              <a:ext cx="3247811" cy="6950"/>
            </a:xfrm>
            <a:prstGeom prst="line">
              <a:avLst/>
            </a:prstGeom>
            <a:ln w="19050">
              <a:solidFill>
                <a:srgbClr val="7E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-14287" y="2211085"/>
              <a:ext cx="88735" cy="465141"/>
            </a:xfrm>
            <a:prstGeom prst="rect">
              <a:avLst/>
            </a:prstGeom>
            <a:solidFill>
              <a:srgbClr val="7E0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14288" y="2211085"/>
              <a:ext cx="8296283" cy="472705"/>
            </a:xfrm>
            <a:prstGeom prst="rect">
              <a:avLst/>
            </a:prstGeom>
            <a:solidFill>
              <a:srgbClr val="B87AAF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163459" y="2091267"/>
              <a:ext cx="681563" cy="753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1992" y="2034511"/>
              <a:ext cx="627154" cy="81028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0" y="2211085"/>
              <a:ext cx="3179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E0C6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群 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E0C6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—&gt; 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E0C6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环 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E0C6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— &gt; 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E0C6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域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E0C6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8" y="951276"/>
            <a:ext cx="9929932" cy="5809121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1656-83DA-40FC-8167-4282F662F6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2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221077"/>
            <a:ext cx="12000651" cy="810287"/>
            <a:chOff x="-14288" y="2034511"/>
            <a:chExt cx="8923434" cy="810287"/>
          </a:xfrm>
        </p:grpSpPr>
        <p:cxnSp>
          <p:nvCxnSpPr>
            <p:cNvPr id="3" name="直接连接符 2"/>
            <p:cNvCxnSpPr/>
            <p:nvPr/>
          </p:nvCxnSpPr>
          <p:spPr>
            <a:xfrm flipV="1">
              <a:off x="-14288" y="2672750"/>
              <a:ext cx="3247811" cy="6950"/>
            </a:xfrm>
            <a:prstGeom prst="line">
              <a:avLst/>
            </a:prstGeom>
            <a:ln w="19050">
              <a:solidFill>
                <a:srgbClr val="7E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-14287" y="2211085"/>
              <a:ext cx="88735" cy="465141"/>
            </a:xfrm>
            <a:prstGeom prst="rect">
              <a:avLst/>
            </a:prstGeom>
            <a:solidFill>
              <a:srgbClr val="7E0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-14288" y="2211085"/>
              <a:ext cx="8296283" cy="472705"/>
            </a:xfrm>
            <a:prstGeom prst="rect">
              <a:avLst/>
            </a:prstGeom>
            <a:solidFill>
              <a:srgbClr val="B87AAF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8163459" y="2091267"/>
              <a:ext cx="681563" cy="753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1992" y="2034511"/>
              <a:ext cx="627154" cy="81028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0" y="2211085"/>
              <a:ext cx="3179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7E0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代数系统基础</a:t>
              </a:r>
            </a:p>
          </p:txBody>
        </p:sp>
      </p:grpSp>
      <p:sp>
        <p:nvSpPr>
          <p:cNvPr id="9" name="椭圆 8"/>
          <p:cNvSpPr/>
          <p:nvPr>
            <p:custDataLst>
              <p:tags r:id="rId1"/>
            </p:custDataLst>
          </p:nvPr>
        </p:nvSpPr>
        <p:spPr>
          <a:xfrm>
            <a:off x="5666749" y="3294999"/>
            <a:ext cx="796953" cy="1364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31750"/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>
            <p:custDataLst>
              <p:tags r:id="rId2"/>
            </p:custDataLst>
          </p:nvPr>
        </p:nvSpPr>
        <p:spPr>
          <a:xfrm>
            <a:off x="6622635" y="3294999"/>
            <a:ext cx="796953" cy="1364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31750"/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>
            <a:off x="4730576" y="3294999"/>
            <a:ext cx="796953" cy="1364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31750"/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grpSp>
        <p:nvGrpSpPr>
          <p:cNvPr id="12" name="组合 11"/>
          <p:cNvGrpSpPr/>
          <p:nvPr>
            <p:custDataLst>
              <p:tags r:id="rId4"/>
            </p:custDataLst>
          </p:nvPr>
        </p:nvGrpSpPr>
        <p:grpSpPr>
          <a:xfrm>
            <a:off x="4618891" y="1987450"/>
            <a:ext cx="1020325" cy="1349671"/>
            <a:chOff x="2611314" y="1802422"/>
            <a:chExt cx="852855" cy="1128144"/>
          </a:xfrm>
        </p:grpSpPr>
        <p:sp>
          <p:nvSpPr>
            <p:cNvPr id="13" name="圆角矩形 12"/>
            <p:cNvSpPr/>
            <p:nvPr/>
          </p:nvSpPr>
          <p:spPr>
            <a:xfrm>
              <a:off x="2691684" y="1872127"/>
              <a:ext cx="692115" cy="988735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rgbClr val="7E0C6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648941" y="1837294"/>
              <a:ext cx="777600" cy="1058400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rgbClr val="7E0C6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611314" y="1802422"/>
              <a:ext cx="852855" cy="1128144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rgbClr val="7E0C6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5"/>
            </p:custDataLst>
          </p:nvPr>
        </p:nvGrpSpPr>
        <p:grpSpPr>
          <a:xfrm>
            <a:off x="5555064" y="1987450"/>
            <a:ext cx="1020325" cy="1349671"/>
            <a:chOff x="2611314" y="1802422"/>
            <a:chExt cx="852855" cy="1128144"/>
          </a:xfrm>
        </p:grpSpPr>
        <p:sp>
          <p:nvSpPr>
            <p:cNvPr id="17" name="圆角矩形 16"/>
            <p:cNvSpPr/>
            <p:nvPr/>
          </p:nvSpPr>
          <p:spPr>
            <a:xfrm>
              <a:off x="2691684" y="1872127"/>
              <a:ext cx="692115" cy="988735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rgbClr val="7E0C6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648941" y="1837294"/>
              <a:ext cx="777600" cy="1058400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rgbClr val="7E0C6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611314" y="1802422"/>
              <a:ext cx="852855" cy="1128144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rgbClr val="7E0C6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6"/>
            </p:custDataLst>
          </p:nvPr>
        </p:nvGrpSpPr>
        <p:grpSpPr>
          <a:xfrm>
            <a:off x="6491237" y="1987450"/>
            <a:ext cx="1020325" cy="1349671"/>
            <a:chOff x="2611314" y="1802422"/>
            <a:chExt cx="852855" cy="1128144"/>
          </a:xfrm>
        </p:grpSpPr>
        <p:sp>
          <p:nvSpPr>
            <p:cNvPr id="21" name="圆角矩形 20"/>
            <p:cNvSpPr/>
            <p:nvPr/>
          </p:nvSpPr>
          <p:spPr>
            <a:xfrm>
              <a:off x="2691684" y="1872127"/>
              <a:ext cx="692115" cy="988735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rgbClr val="7E0C6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648941" y="1837294"/>
              <a:ext cx="777600" cy="1058400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rgbClr val="7E0C6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2611314" y="1802422"/>
              <a:ext cx="852855" cy="1128144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rgbClr val="7E0C6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7"/>
            </p:custDataLst>
          </p:nvPr>
        </p:nvSpPr>
        <p:spPr>
          <a:xfrm>
            <a:off x="4728944" y="2238841"/>
            <a:ext cx="800219" cy="8309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defRPr/>
            </a:pPr>
            <a:r>
              <a:rPr lang="zh-CN" altLang="en-US" sz="4800" dirty="0">
                <a:solidFill>
                  <a:srgbClr val="7E0C6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</a:p>
        </p:txBody>
      </p:sp>
      <p:sp>
        <p:nvSpPr>
          <p:cNvPr id="25" name="文本框 24"/>
          <p:cNvSpPr txBox="1"/>
          <p:nvPr>
            <p:custDataLst>
              <p:tags r:id="rId8"/>
            </p:custDataLst>
          </p:nvPr>
        </p:nvSpPr>
        <p:spPr>
          <a:xfrm>
            <a:off x="5799769" y="2162416"/>
            <a:ext cx="530915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defRPr/>
            </a:pPr>
            <a:r>
              <a:rPr lang="en-US" altLang="zh-CN" sz="5400" dirty="0">
                <a:solidFill>
                  <a:srgbClr val="7E0C6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endParaRPr lang="zh-CN" altLang="en-US" sz="5400" dirty="0">
              <a:solidFill>
                <a:srgbClr val="7E0C6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9"/>
            </p:custDataLst>
          </p:nvPr>
        </p:nvSpPr>
        <p:spPr>
          <a:xfrm>
            <a:off x="6601290" y="2238841"/>
            <a:ext cx="800219" cy="8309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defRPr/>
            </a:pPr>
            <a:r>
              <a:rPr lang="zh-CN" altLang="en-US" sz="4800" dirty="0">
                <a:solidFill>
                  <a:srgbClr val="7E0C6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节</a:t>
            </a:r>
          </a:p>
        </p:txBody>
      </p:sp>
      <p:sp>
        <p:nvSpPr>
          <p:cNvPr id="27" name="文本框 26"/>
          <p:cNvSpPr txBox="1"/>
          <p:nvPr>
            <p:custDataLst>
              <p:tags r:id="rId10"/>
            </p:custDataLst>
          </p:nvPr>
        </p:nvSpPr>
        <p:spPr>
          <a:xfrm>
            <a:off x="4210035" y="3982433"/>
            <a:ext cx="3789517" cy="57246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一元多项式环</a:t>
            </a:r>
            <a:endParaRPr lang="en-US" altLang="zh-CN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>
            <p:custDataLst>
              <p:tags r:id="rId11"/>
            </p:custDataLst>
          </p:nvPr>
        </p:nvCxnSpPr>
        <p:spPr>
          <a:xfrm>
            <a:off x="3985846" y="3824653"/>
            <a:ext cx="4237892" cy="0"/>
          </a:xfrm>
          <a:prstGeom prst="line">
            <a:avLst/>
          </a:prstGeom>
          <a:noFill/>
          <a:ln w="12700" cap="flat" cmpd="sng" algn="ctr">
            <a:solidFill>
              <a:srgbClr val="7E0C6E"/>
            </a:solidFill>
            <a:prstDash val="solid"/>
            <a:miter lim="800000"/>
          </a:ln>
          <a:effectLst/>
        </p:spPr>
      </p:cxnSp>
      <p:cxnSp>
        <p:nvCxnSpPr>
          <p:cNvPr id="29" name="直接连接符 28"/>
          <p:cNvCxnSpPr/>
          <p:nvPr>
            <p:custDataLst>
              <p:tags r:id="rId12"/>
            </p:custDataLst>
          </p:nvPr>
        </p:nvCxnSpPr>
        <p:spPr>
          <a:xfrm>
            <a:off x="3985846" y="4712676"/>
            <a:ext cx="4237892" cy="0"/>
          </a:xfrm>
          <a:prstGeom prst="line">
            <a:avLst/>
          </a:prstGeom>
          <a:noFill/>
          <a:ln w="12700" cap="flat" cmpd="sng" algn="ctr">
            <a:solidFill>
              <a:srgbClr val="7E0C6E"/>
            </a:solidFill>
            <a:prstDash val="solid"/>
            <a:miter lim="800000"/>
          </a:ln>
          <a:effectLst/>
        </p:spPr>
      </p:cxn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1656-83DA-40FC-8167-4282F662F6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8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221077"/>
            <a:ext cx="12000651" cy="810287"/>
            <a:chOff x="-14288" y="2034511"/>
            <a:chExt cx="8923434" cy="81028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4288" y="2672750"/>
              <a:ext cx="3247811" cy="6950"/>
            </a:xfrm>
            <a:prstGeom prst="line">
              <a:avLst/>
            </a:prstGeom>
            <a:ln w="19050">
              <a:solidFill>
                <a:srgbClr val="7E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-14287" y="2211085"/>
              <a:ext cx="88735" cy="465141"/>
            </a:xfrm>
            <a:prstGeom prst="rect">
              <a:avLst/>
            </a:prstGeom>
            <a:solidFill>
              <a:srgbClr val="7E0C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14288" y="2211085"/>
              <a:ext cx="8296283" cy="472705"/>
            </a:xfrm>
            <a:prstGeom prst="rect">
              <a:avLst/>
            </a:prstGeom>
            <a:solidFill>
              <a:srgbClr val="B87AAF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163459" y="2091267"/>
              <a:ext cx="681563" cy="753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1992" y="2034511"/>
              <a:ext cx="627154" cy="810287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0" y="2211085"/>
              <a:ext cx="3179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7E0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一元多项式环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3F5B32BD-5A9F-4A61-A351-00D3A93EFA1F}"/>
              </a:ext>
            </a:extLst>
          </p:cNvPr>
          <p:cNvSpPr txBox="1"/>
          <p:nvPr/>
        </p:nvSpPr>
        <p:spPr>
          <a:xfrm>
            <a:off x="370703" y="1116072"/>
            <a:ext cx="970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一元多项式环在密码学中的重要用途</a:t>
            </a:r>
            <a:endParaRPr lang="zh-CN" altLang="en-US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162594" y="1737225"/>
                <a:ext cx="9994631" cy="4654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AES —— </a:t>
                </a:r>
                <a:r>
                  <a:rPr lang="zh-CN" altLang="en-US" sz="24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最常用的对称加密算法</a:t>
                </a:r>
                <a:endParaRPr lang="en-US" altLang="zh-CN" sz="2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20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- </a:t>
                </a:r>
                <a:r>
                  <a:rPr lang="zh-CN" altLang="en-US" sz="20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算法安全性来源之一 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en-US" sz="20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字节替换（</a:t>
                </a:r>
                <a:r>
                  <a:rPr lang="en-US" altLang="zh-CN" sz="20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zh-CN" altLang="en-US" sz="20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盒）</a:t>
                </a:r>
                <a:r>
                  <a:rPr lang="en-US" altLang="zh-CN" sz="20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 </a:t>
                </a:r>
                <a:r>
                  <a:rPr lang="zh-CN" altLang="en-US" sz="20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例如</a:t>
                </a:r>
                <a:r>
                  <a:rPr lang="en-US" altLang="zh-CN" sz="20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0x12 —&gt; 0xC9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CN" sz="20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- </a:t>
                </a:r>
                <a:r>
                  <a:rPr lang="zh-CN" altLang="en-US" sz="20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转换成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7</m:t>
                        </m:r>
                      </m:sup>
                    </m:sSup>
                    <m:r>
                      <a:rPr lang="en-US" altLang="zh-CN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6</m:t>
                        </m:r>
                      </m:sub>
                    </m:sSub>
                    <m:sSup>
                      <m:sSup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6</m:t>
                        </m:r>
                      </m:sup>
                    </m:sSup>
                    <m:r>
                      <a:rPr lang="en-US" altLang="zh-CN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</m:t>
                        </m:r>
                      </m:sup>
                    </m:sSup>
                    <m:r>
                      <a:rPr lang="en-US" altLang="zh-CN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sup>
                    </m:sSup>
                    <m:r>
                      <a:rPr lang="en-US" altLang="zh-CN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0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- </a:t>
                </a:r>
                <a:r>
                  <a:rPr lang="zh-CN" altLang="en-US" sz="20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字节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替换的数学原理：有限域</a:t>
                </a:r>
                <a:endParaRPr lang="en-US" altLang="zh-CN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如何构造有限域</a:t>
                </a:r>
                <a:endPara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20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- 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域上的一元多项式环</a:t>
                </a:r>
                <a:endPara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20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- </a:t>
                </a:r>
                <a:r>
                  <a:rPr lang="zh-CN" altLang="en-US" sz="20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不可约多项式</a:t>
                </a:r>
                <a:endPara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594" y="1737225"/>
                <a:ext cx="9994631" cy="4654479"/>
              </a:xfrm>
              <a:prstGeom prst="rect">
                <a:avLst/>
              </a:prstGeom>
              <a:blipFill>
                <a:blip r:embed="rId3"/>
                <a:stretch>
                  <a:fillRect l="-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C0BE-1BEC-4BB3-987A-F741322C521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8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Oval 4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TextBox 6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Straight Connector 6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Straight Connector 6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Oval 4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Oval 4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Oval 4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Group 4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Group 5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Group 5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TextBox 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Oval 4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TextBox 6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TextBox 6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TextBox 6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Straight Connector 6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Straight Connector 6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Oval 4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Oval 4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Oval 4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Group 4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Group 5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Oval 4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Group 5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TextBox 6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TextBox 6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TextBox 6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TextBox 6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Straight Connector 6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Straight Connector 6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Oval 4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Oval 4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Oval 4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Group 4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Group 4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Group 5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Group 5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TextBox 6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TextBox 6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TextBox 6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TextBox 6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Straight Connector 6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Straight Connector 6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Group 5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Group 5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TextBox 6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TextBox 6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2112521"/>
  <p:tag name="MH_LIBRARY" val="GRAPHIC"/>
  <p:tag name="MH_ORDER" val="TextBox 6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5719</TotalTime>
  <Words>2167</Words>
  <Application>Microsoft Office PowerPoint</Application>
  <PresentationFormat>宽屏</PresentationFormat>
  <Paragraphs>428</Paragraphs>
  <Slides>35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等线</vt:lpstr>
      <vt:lpstr>等线 Light</vt:lpstr>
      <vt:lpstr>方正姚体</vt:lpstr>
      <vt:lpstr>华文行楷</vt:lpstr>
      <vt:lpstr>楷体</vt:lpstr>
      <vt:lpstr>宋体</vt:lpstr>
      <vt:lpstr>微软雅黑</vt:lpstr>
      <vt:lpstr>Arial</vt:lpstr>
      <vt:lpstr>Cambria Math</vt:lpstr>
      <vt:lpstr>Times New Roman</vt:lpstr>
      <vt:lpstr>Office 主题​​</vt:lpstr>
      <vt:lpstr>1_Office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XDH</dc:creator>
  <cp:lastModifiedBy>dell</cp:lastModifiedBy>
  <cp:revision>927</cp:revision>
  <dcterms:created xsi:type="dcterms:W3CDTF">2018-03-07T08:44:14Z</dcterms:created>
  <dcterms:modified xsi:type="dcterms:W3CDTF">2021-06-23T00:05:20Z</dcterms:modified>
</cp:coreProperties>
</file>