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9" r:id="rId1"/>
  </p:sldMasterIdLst>
  <p:sldIdLst>
    <p:sldId id="256" r:id="rId2"/>
    <p:sldId id="257" r:id="rId3"/>
    <p:sldId id="258" r:id="rId4"/>
    <p:sldId id="259" r:id="rId5"/>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3"/>
  </p:normalViewPr>
  <p:slideViewPr>
    <p:cSldViewPr snapToGrid="0" snapToObjects="1">
      <p:cViewPr varScale="1">
        <p:scale>
          <a:sx n="53" d="100"/>
          <a:sy n="53" d="100"/>
        </p:scale>
        <p:origin x="821"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a:xfrm>
            <a:off x="1876424" y="5410201"/>
            <a:ext cx="5124886" cy="365125"/>
          </a:xfrm>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a:xfrm>
            <a:off x="9896911" y="5410199"/>
            <a:ext cx="771089" cy="365125"/>
          </a:xfrm>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48316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369891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2595061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135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336446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44791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4" name="Footer Placeholder 3"/>
          <p:cNvSpPr>
            <a:spLocks noGrp="1"/>
          </p:cNvSpPr>
          <p:nvPr>
            <p:ph type="ftr" sz="quarter" idx="11"/>
          </p:nvPr>
        </p:nvSpPr>
        <p:spPr/>
        <p:txBody>
          <a:bodyPr/>
          <a:lstStyle/>
          <a:p>
            <a:endParaRPr lang="en-US" sz="2400" b="0" strike="noStrike" spc="-1">
              <a:latin typeface="Times New Roman"/>
            </a:endParaRPr>
          </a:p>
        </p:txBody>
      </p:sp>
      <p:sp>
        <p:nvSpPr>
          <p:cNvPr id="5" name="Slide Number Placeholder 4"/>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2569466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38787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126258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52032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266345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384435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166850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126296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0834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428688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8540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78400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nSpc>
                <a:spcPct val="100000"/>
              </a:lnSpc>
            </a:pPr>
            <a:fld id="{AFD42E18-CF83-47B6-A7CA-C2394FF6775E}" type="datetime">
              <a:rPr lang="en-US" sz="1200" b="0" strike="noStrike" spc="-1" smtClean="0">
                <a:solidFill>
                  <a:srgbClr val="8B8B8B"/>
                </a:solidFill>
                <a:latin typeface="Calibri"/>
              </a:rPr>
              <a:t>3/18/2021</a:t>
            </a:fld>
            <a:endParaRPr lang="en-US" sz="1200" b="0" strike="noStrike" spc="-1">
              <a:latin typeface="Times New Roman"/>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lgn="r">
              <a:lnSpc>
                <a:spcPct val="100000"/>
              </a:lnSpc>
            </a:pPr>
            <a:fld id="{56E5FA5F-6C3E-4223-B71E-B33D755C5311}" type="slidenum">
              <a:rPr lang="en-US" sz="1200" b="0" strike="noStrike" spc="-1" smtClean="0">
                <a:solidFill>
                  <a:srgbClr val="8B8B8B"/>
                </a:solidFill>
                <a:latin typeface="Calibri"/>
              </a:rPr>
              <a:t>‹Nº›</a:t>
            </a:fld>
            <a:endParaRPr lang="en-US" sz="1200" b="0" strike="noStrike" spc="-1">
              <a:latin typeface="Times New Roman"/>
            </a:endParaRPr>
          </a:p>
        </p:txBody>
      </p:sp>
    </p:spTree>
    <p:extLst>
      <p:ext uri="{BB962C8B-B14F-4D97-AF65-F5344CB8AC3E}">
        <p14:creationId xmlns:p14="http://schemas.microsoft.com/office/powerpoint/2010/main" val="421321024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Shape 1"/>
          <p:cNvSpPr txBox="1"/>
          <p:nvPr/>
        </p:nvSpPr>
        <p:spPr>
          <a:xfrm>
            <a:off x="1523880" y="1122480"/>
            <a:ext cx="9143640" cy="2387160"/>
          </a:xfrm>
          <a:prstGeom prst="rect">
            <a:avLst/>
          </a:prstGeom>
          <a:noFill/>
          <a:ln>
            <a:noFill/>
          </a:ln>
        </p:spPr>
        <p:txBody>
          <a:bodyPr anchor="b"/>
          <a:lstStyle/>
          <a:p>
            <a:pPr algn="ctr">
              <a:lnSpc>
                <a:spcPct val="90000"/>
              </a:lnSpc>
            </a:pPr>
            <a:r>
              <a:rPr lang="en-US" sz="8000" b="0" strike="noStrike" spc="-1">
                <a:solidFill>
                  <a:srgbClr val="000000"/>
                </a:solidFill>
                <a:latin typeface="Calibri Light"/>
              </a:rPr>
              <a:t>Proyecto CS</a:t>
            </a:r>
            <a:endParaRPr lang="en-US" sz="8000" b="0" strike="noStrike" spc="-1">
              <a:solidFill>
                <a:srgbClr val="000000"/>
              </a:solidFill>
              <a:latin typeface="Calibri"/>
            </a:endParaRPr>
          </a:p>
        </p:txBody>
      </p:sp>
      <p:sp>
        <p:nvSpPr>
          <p:cNvPr id="41" name="TextShape 2"/>
          <p:cNvSpPr txBox="1"/>
          <p:nvPr/>
        </p:nvSpPr>
        <p:spPr>
          <a:xfrm>
            <a:off x="1523880" y="3602160"/>
            <a:ext cx="9143640" cy="1655280"/>
          </a:xfrm>
          <a:prstGeom prst="rect">
            <a:avLst/>
          </a:prstGeom>
          <a:noFill/>
          <a:ln>
            <a:noFill/>
          </a:ln>
        </p:spPr>
        <p:txBody>
          <a:bodyPr/>
          <a:lstStyle/>
          <a:p>
            <a:pPr algn="ctr"/>
            <a:r>
              <a:rPr lang="en-US" sz="3200" b="0" strike="noStrike" spc="-1" dirty="0">
                <a:latin typeface="Arial"/>
              </a:rPr>
              <a:t>Santiago Andrés Serrano Vacca - A01734988</a:t>
            </a:r>
          </a:p>
          <a:p>
            <a:pPr algn="ctr"/>
            <a:r>
              <a:rPr lang="en-US" sz="3200" spc="-1" dirty="0">
                <a:latin typeface="Arial"/>
              </a:rPr>
              <a:t>Iker Martinez Parra – A01770097</a:t>
            </a:r>
            <a:br>
              <a:rPr lang="en-US" sz="3200" spc="-1" dirty="0">
                <a:latin typeface="Arial"/>
              </a:rPr>
            </a:br>
            <a:r>
              <a:rPr lang="en-US" sz="3200" spc="-1" dirty="0">
                <a:latin typeface="Arial"/>
              </a:rPr>
              <a:t>Diana Laura </a:t>
            </a:r>
            <a:r>
              <a:rPr lang="en-US" sz="3200" spc="-1" dirty="0" err="1">
                <a:latin typeface="Arial"/>
              </a:rPr>
              <a:t>Hdz</a:t>
            </a:r>
            <a:r>
              <a:rPr lang="en-US" sz="3200" spc="-1" dirty="0">
                <a:latin typeface="Arial"/>
              </a:rPr>
              <a:t> Villarreal – A01570679</a:t>
            </a:r>
          </a:p>
          <a:p>
            <a:pPr algn="ctr"/>
            <a:r>
              <a:rPr lang="en-US" sz="3200" b="0" strike="noStrike" spc="-1" dirty="0">
                <a:latin typeface="Arial"/>
              </a:rPr>
              <a:t>Ricardo Andrés Cavazos </a:t>
            </a:r>
            <a:r>
              <a:rPr lang="en-US" sz="3200" b="0" strike="noStrike" spc="-1" dirty="0" err="1">
                <a:latin typeface="Arial"/>
              </a:rPr>
              <a:t>Cantú</a:t>
            </a:r>
            <a:r>
              <a:rPr lang="en-US" sz="3200" b="0" strike="noStrike" spc="-1" dirty="0">
                <a:latin typeface="Arial"/>
              </a:rPr>
              <a:t> – A01177189</a:t>
            </a:r>
          </a:p>
          <a:p>
            <a:pPr algn="ctr"/>
            <a:r>
              <a:rPr lang="en-US" sz="3200" b="0" strike="noStrike" spc="-1" dirty="0">
                <a:latin typeface="Arial"/>
              </a:rPr>
              <a:t>Matheo Pinzón Woloski – A01024477</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6" y="119754"/>
            <a:ext cx="9905998" cy="1478570"/>
          </a:xfrm>
        </p:spPr>
        <p:txBody>
          <a:bodyPr/>
          <a:lstStyle/>
          <a:p>
            <a:r>
              <a:rPr lang="es-ES" dirty="0"/>
              <a:t>Ejemplo de un sensor que se podría utilizar:</a:t>
            </a:r>
            <a:endParaRPr lang="en-US" dirty="0"/>
          </a:p>
        </p:txBody>
      </p:sp>
      <p:sp>
        <p:nvSpPr>
          <p:cNvPr id="3" name="Vertical Text Placeholder 2"/>
          <p:cNvSpPr>
            <a:spLocks noGrp="1"/>
          </p:cNvSpPr>
          <p:nvPr>
            <p:ph type="body" orient="vert" idx="1"/>
          </p:nvPr>
        </p:nvSpPr>
        <p:spPr>
          <a:xfrm rot="16200000">
            <a:off x="2600399" y="46755"/>
            <a:ext cx="1902475" cy="4635721"/>
          </a:xfrm>
        </p:spPr>
        <p:txBody>
          <a:bodyPr>
            <a:normAutofit lnSpcReduction="10000"/>
          </a:bodyPr>
          <a:lstStyle/>
          <a:p>
            <a:pPr marL="0" indent="0">
              <a:buNone/>
            </a:pPr>
            <a:r>
              <a:rPr lang="es-ES" dirty="0">
                <a:solidFill>
                  <a:schemeClr val="accent2">
                    <a:lumMod val="75000"/>
                  </a:schemeClr>
                </a:solidFill>
              </a:rPr>
              <a:t>Sensores de polvo</a:t>
            </a:r>
            <a:r>
              <a:rPr lang="es-ES" dirty="0"/>
              <a:t>, este tipo de sensores se utilizan para hacer un monitoreo de la calidad del aire.</a:t>
            </a:r>
            <a:br>
              <a:rPr lang="es-ES" dirty="0"/>
            </a:br>
            <a:endParaRPr lang="es-ES" dirty="0"/>
          </a:p>
          <a:p>
            <a:pPr marL="0" indent="0">
              <a:buNone/>
            </a:pPr>
            <a:endParaRPr lang="en-US" dirty="0"/>
          </a:p>
        </p:txBody>
      </p:sp>
      <p:pic>
        <p:nvPicPr>
          <p:cNvPr id="5" name="Picture 4"/>
          <p:cNvPicPr>
            <a:picLocks noChangeAspect="1"/>
          </p:cNvPicPr>
          <p:nvPr/>
        </p:nvPicPr>
        <p:blipFill>
          <a:blip r:embed="rId2"/>
          <a:stretch>
            <a:fillRect/>
          </a:stretch>
        </p:blipFill>
        <p:spPr>
          <a:xfrm>
            <a:off x="949758" y="2766395"/>
            <a:ext cx="1787236" cy="1787236"/>
          </a:xfrm>
          <a:prstGeom prst="rect">
            <a:avLst/>
          </a:prstGeom>
        </p:spPr>
      </p:pic>
      <p:sp>
        <p:nvSpPr>
          <p:cNvPr id="6" name="Vertical Text Placeholder 2"/>
          <p:cNvSpPr txBox="1">
            <a:spLocks/>
          </p:cNvSpPr>
          <p:nvPr/>
        </p:nvSpPr>
        <p:spPr>
          <a:xfrm rot="16200000">
            <a:off x="7629351" y="801244"/>
            <a:ext cx="2230369" cy="4521211"/>
          </a:xfrm>
          <a:prstGeom prst="rect">
            <a:avLst/>
          </a:prstGeom>
        </p:spPr>
        <p:txBody>
          <a:bodyPr vert="eaVert"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a:t>Su funcionamiento es mediante el uso de un par de </a:t>
            </a:r>
            <a:r>
              <a:rPr lang="es-ES" dirty="0">
                <a:solidFill>
                  <a:schemeClr val="accent2">
                    <a:lumMod val="75000"/>
                  </a:schemeClr>
                </a:solidFill>
              </a:rPr>
              <a:t>diodos</a:t>
            </a:r>
            <a:r>
              <a:rPr lang="es-ES" dirty="0"/>
              <a:t> y un </a:t>
            </a:r>
            <a:r>
              <a:rPr lang="es-ES" dirty="0">
                <a:solidFill>
                  <a:schemeClr val="accent2">
                    <a:lumMod val="75000"/>
                  </a:schemeClr>
                </a:solidFill>
              </a:rPr>
              <a:t>fototransistor infrarrojo</a:t>
            </a:r>
            <a:r>
              <a:rPr lang="es-ES" dirty="0"/>
              <a:t> para detectar la luz que es reflejada por las partículas de polvo, estos pueden utilizar los patrones de la energía reflejada para distinguir entre el polvo del lugar y el humo. </a:t>
            </a:r>
            <a:br>
              <a:rPr lang="es-ES" dirty="0"/>
            </a:br>
            <a:endParaRPr lang="es-ES" dirty="0"/>
          </a:p>
          <a:p>
            <a:pPr marL="0" indent="0">
              <a:buFont typeface="Arial" panose="020B0604020202020204" pitchFamily="34" charset="0"/>
              <a:buNone/>
            </a:pPr>
            <a:endParaRPr lang="en-US" dirty="0"/>
          </a:p>
        </p:txBody>
      </p:sp>
      <p:pic>
        <p:nvPicPr>
          <p:cNvPr id="7" name="Picture 6"/>
          <p:cNvPicPr>
            <a:picLocks noChangeAspect="1"/>
          </p:cNvPicPr>
          <p:nvPr/>
        </p:nvPicPr>
        <p:blipFill>
          <a:blip r:embed="rId3"/>
          <a:stretch>
            <a:fillRect/>
          </a:stretch>
        </p:blipFill>
        <p:spPr>
          <a:xfrm>
            <a:off x="7796192" y="4726374"/>
            <a:ext cx="1666941" cy="1666941"/>
          </a:xfrm>
          <a:prstGeom prst="rect">
            <a:avLst/>
          </a:prstGeom>
        </p:spPr>
      </p:pic>
      <p:pic>
        <p:nvPicPr>
          <p:cNvPr id="8" name="Picture 7"/>
          <p:cNvPicPr>
            <a:picLocks noChangeAspect="1"/>
          </p:cNvPicPr>
          <p:nvPr/>
        </p:nvPicPr>
        <p:blipFill>
          <a:blip r:embed="rId4"/>
          <a:stretch>
            <a:fillRect/>
          </a:stretch>
        </p:blipFill>
        <p:spPr>
          <a:xfrm>
            <a:off x="9556995" y="3892903"/>
            <a:ext cx="1666941" cy="1666941"/>
          </a:xfrm>
          <a:prstGeom prst="rect">
            <a:avLst/>
          </a:prstGeom>
        </p:spPr>
      </p:pic>
      <p:sp>
        <p:nvSpPr>
          <p:cNvPr id="9" name="Vertical Text Placeholder 2"/>
          <p:cNvSpPr txBox="1">
            <a:spLocks/>
          </p:cNvSpPr>
          <p:nvPr/>
        </p:nvSpPr>
        <p:spPr>
          <a:xfrm rot="16200000">
            <a:off x="4655491" y="3579671"/>
            <a:ext cx="1902475" cy="4635721"/>
          </a:xfrm>
          <a:prstGeom prst="rect">
            <a:avLst/>
          </a:prstGeom>
        </p:spPr>
        <p:txBody>
          <a:bodyPr vert="eaVert"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br>
              <a:rPr lang="es-ES" dirty="0"/>
            </a:br>
            <a:endParaRPr lang="es-ES" dirty="0"/>
          </a:p>
          <a:p>
            <a:pPr marL="0" indent="0">
              <a:buFont typeface="Arial" panose="020B0604020202020204" pitchFamily="34" charset="0"/>
              <a:buNone/>
            </a:pPr>
            <a:endParaRPr lang="en-US" dirty="0"/>
          </a:p>
        </p:txBody>
      </p:sp>
      <p:sp>
        <p:nvSpPr>
          <p:cNvPr id="10" name="Rectangle 9"/>
          <p:cNvSpPr/>
          <p:nvPr/>
        </p:nvSpPr>
        <p:spPr>
          <a:xfrm>
            <a:off x="1453157" y="5186494"/>
            <a:ext cx="3671419" cy="1477328"/>
          </a:xfrm>
          <a:prstGeom prst="rect">
            <a:avLst/>
          </a:prstGeom>
        </p:spPr>
        <p:txBody>
          <a:bodyPr wrap="square">
            <a:spAutoFit/>
          </a:bodyPr>
          <a:lstStyle/>
          <a:p>
            <a:r>
              <a:rPr lang="es-ES" dirty="0"/>
              <a:t>Se encuentran comúnmente en purificadores de aire, acondicionadores de aire y monitores, pero usualmente se utilizan como detectores de humo de cigarrillo.</a:t>
            </a:r>
            <a:endParaRPr lang="en-US" dirty="0"/>
          </a:p>
        </p:txBody>
      </p:sp>
    </p:spTree>
    <p:extLst>
      <p:ext uri="{BB962C8B-B14F-4D97-AF65-F5344CB8AC3E}">
        <p14:creationId xmlns:p14="http://schemas.microsoft.com/office/powerpoint/2010/main" val="201248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Referencias</a:t>
            </a:r>
            <a:endParaRPr lang="en-US" dirty="0"/>
          </a:p>
        </p:txBody>
      </p:sp>
      <p:sp>
        <p:nvSpPr>
          <p:cNvPr id="3" name="TextBox 2"/>
          <p:cNvSpPr txBox="1"/>
          <p:nvPr/>
        </p:nvSpPr>
        <p:spPr>
          <a:xfrm>
            <a:off x="1413164" y="2235200"/>
            <a:ext cx="7379854" cy="923330"/>
          </a:xfrm>
          <a:prstGeom prst="rect">
            <a:avLst/>
          </a:prstGeom>
          <a:noFill/>
        </p:spPr>
        <p:txBody>
          <a:bodyPr wrap="square" rtlCol="0">
            <a:spAutoFit/>
          </a:bodyPr>
          <a:lstStyle/>
          <a:p>
            <a:r>
              <a:rPr lang="es-ES" dirty="0"/>
              <a:t>* Desconocido. (2021). Sensores de calidad de aire. 18/03/2021, de </a:t>
            </a:r>
            <a:r>
              <a:rPr lang="es-ES" dirty="0" err="1"/>
              <a:t>Arrow</a:t>
            </a:r>
            <a:r>
              <a:rPr lang="es-ES" dirty="0"/>
              <a:t> Sitio web: https://www.arrow.com/es-mx/categories/sensors/air-quality-sensors</a:t>
            </a:r>
            <a:endParaRPr lang="en-US" dirty="0"/>
          </a:p>
        </p:txBody>
      </p:sp>
    </p:spTree>
    <p:extLst>
      <p:ext uri="{BB962C8B-B14F-4D97-AF65-F5344CB8AC3E}">
        <p14:creationId xmlns:p14="http://schemas.microsoft.com/office/powerpoint/2010/main" val="200196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66061-449A-4E43-B59A-6A4F367FB8D0}"/>
              </a:ext>
            </a:extLst>
          </p:cNvPr>
          <p:cNvSpPr>
            <a:spLocks noGrp="1"/>
          </p:cNvSpPr>
          <p:nvPr>
            <p:ph type="title"/>
          </p:nvPr>
        </p:nvSpPr>
        <p:spPr/>
        <p:txBody>
          <a:bodyPr/>
          <a:lstStyle/>
          <a:p>
            <a:r>
              <a:rPr lang="es-MX" dirty="0"/>
              <a:t>Conclusión</a:t>
            </a:r>
            <a:endParaRPr lang="en-US" dirty="0"/>
          </a:p>
        </p:txBody>
      </p:sp>
      <p:sp>
        <p:nvSpPr>
          <p:cNvPr id="3" name="Marcador de contenido 2">
            <a:extLst>
              <a:ext uri="{FF2B5EF4-FFF2-40B4-BE49-F238E27FC236}">
                <a16:creationId xmlns:a16="http://schemas.microsoft.com/office/drawing/2014/main" id="{3459D694-5812-400D-A464-A7040A37740D}"/>
              </a:ext>
            </a:extLst>
          </p:cNvPr>
          <p:cNvSpPr>
            <a:spLocks noGrp="1"/>
          </p:cNvSpPr>
          <p:nvPr>
            <p:ph idx="1"/>
          </p:nvPr>
        </p:nvSpPr>
        <p:spPr>
          <a:xfrm>
            <a:off x="1141413" y="1788687"/>
            <a:ext cx="9905999" cy="3541714"/>
          </a:xfrm>
        </p:spPr>
        <p:txBody>
          <a:bodyPr>
            <a:noAutofit/>
          </a:bodyPr>
          <a:lstStyle/>
          <a:p>
            <a:pPr marL="0" indent="0" algn="just">
              <a:buNone/>
            </a:pPr>
            <a:r>
              <a:rPr lang="es-ES" dirty="0"/>
              <a:t>A modo de conclusión, detectar la contaminación del aire por medio de un sensor de polvo permite tomar decisiones por el bien de una población. Previniendo enfermedades respiratorias relacionadas con la contaminación. Además de tener parámetros para tener una mejor planeación ambiental a futuro. Sin </a:t>
            </a:r>
            <a:r>
              <a:rPr lang="es-ES" dirty="0" err="1"/>
              <a:t>IoT</a:t>
            </a:r>
            <a:r>
              <a:rPr lang="es-ES" dirty="0"/>
              <a:t>, la captura, visualización y análisis de datos para la toma de decisiones sería muy lenta.</a:t>
            </a:r>
          </a:p>
          <a:p>
            <a:pPr marL="0" indent="0" algn="just">
              <a:buNone/>
            </a:pPr>
            <a:r>
              <a:rPr lang="es-ES" dirty="0"/>
              <a:t>El uso de Git y GitHub nos permitió tener documentos colaborativos junto con mayor control de versiones. Por lo que nuestra organización y entendimiento fue mayor.</a:t>
            </a:r>
            <a:endParaRPr lang="en-US" dirty="0"/>
          </a:p>
        </p:txBody>
      </p:sp>
    </p:spTree>
    <p:extLst>
      <p:ext uri="{BB962C8B-B14F-4D97-AF65-F5344CB8AC3E}">
        <p14:creationId xmlns:p14="http://schemas.microsoft.com/office/powerpoint/2010/main" val="2897461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268</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Calibri Light</vt:lpstr>
      <vt:lpstr>Times New Roman</vt:lpstr>
      <vt:lpstr>Tw Cen MT</vt:lpstr>
      <vt:lpstr>Circuit</vt:lpstr>
      <vt:lpstr>Presentación de PowerPoint</vt:lpstr>
      <vt:lpstr>Ejemplo de un sensor que se podría utilizar:</vt:lpstr>
      <vt:lpstr>Referencias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CS</dc:title>
  <dc:subject/>
  <dc:creator>Matheo Pinzón Woloski</dc:creator>
  <dc:description/>
  <cp:lastModifiedBy>Matheo Pinzón Woloski</cp:lastModifiedBy>
  <cp:revision>11</cp:revision>
  <dcterms:created xsi:type="dcterms:W3CDTF">2021-03-18T22:43:08Z</dcterms:created>
  <dcterms:modified xsi:type="dcterms:W3CDTF">2021-03-19T01:52:25Z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