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9" r:id="rId1"/>
  </p:sldMasterIdLst>
  <p:sldIdLst>
    <p:sldId id="256" r:id="rId2"/>
    <p:sldId id="260" r:id="rId3"/>
    <p:sldId id="263" r:id="rId4"/>
    <p:sldId id="257" r:id="rId5"/>
    <p:sldId id="261" r:id="rId6"/>
    <p:sldId id="262" r:id="rId7"/>
    <p:sldId id="259" r:id="rId8"/>
    <p:sldId id="258" r:id="rId9"/>
  </p:sldIdLst>
  <p:sldSz cx="12192000" cy="6858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E4452-960C-3161-841E-C113D4F31C9D}" v="82" dt="2021-03-19T02:45:39.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31"/>
    <p:restoredTop sz="94681"/>
  </p:normalViewPr>
  <p:slideViewPr>
    <p:cSldViewPr snapToGrid="0" snapToObjects="1">
      <p:cViewPr varScale="1">
        <p:scale>
          <a:sx n="107" d="100"/>
          <a:sy n="107" d="100"/>
        </p:scale>
        <p:origin x="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a:xfrm>
            <a:off x="1876424" y="5410201"/>
            <a:ext cx="5124886" cy="365125"/>
          </a:xfrm>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a:xfrm>
            <a:off x="9896911" y="5410199"/>
            <a:ext cx="771089" cy="365125"/>
          </a:xfrm>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8316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69891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595061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1354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36446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4791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569466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87870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26258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52032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66345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84435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66850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26296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834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3" name="Footer Placeholder 2"/>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28688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8540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78400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nSpc>
                <a:spcPct val="100000"/>
              </a:lnSpc>
            </a:pPr>
            <a:fld id="{AFD42E18-CF83-47B6-A7CA-C2394FF6775E}" type="datetime">
              <a:rPr lang="en-US" sz="1200" b="0" strike="noStrike" spc="-1" smtClean="0">
                <a:solidFill>
                  <a:srgbClr val="8B8B8B"/>
                </a:solidFill>
                <a:latin typeface="Calibri"/>
              </a:rPr>
              <a:t>3/18/21</a:t>
            </a:fld>
            <a:endParaRPr lang="en-US" sz="1200" b="0" strike="noStrike" spc="-1">
              <a:latin typeface="Times New Roman"/>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213210242"/>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mpresas.blogthinkbig.com/sensores-iot-para-medir-calidad-aire/" TargetMode="External"/><Relationship Id="rId2" Type="http://schemas.openxmlformats.org/officeDocument/2006/relationships/hyperlink" Target="https://www.arrow.com/es-mx/categories/sensors/air-quality-sensor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1523880" y="1122480"/>
            <a:ext cx="9143640" cy="2387160"/>
          </a:xfrm>
          <a:prstGeom prst="rect">
            <a:avLst/>
          </a:prstGeom>
          <a:noFill/>
          <a:ln>
            <a:noFill/>
          </a:ln>
        </p:spPr>
        <p:txBody>
          <a:bodyPr anchor="b"/>
          <a:lstStyle/>
          <a:p>
            <a:pPr algn="ctr">
              <a:lnSpc>
                <a:spcPct val="90000"/>
              </a:lnSpc>
            </a:pPr>
            <a:r>
              <a:rPr lang="en-US" sz="8000" b="0" strike="noStrike" spc="-1" dirty="0">
                <a:solidFill>
                  <a:srgbClr val="000000"/>
                </a:solidFill>
                <a:latin typeface="Algerian" pitchFamily="82" charset="77"/>
              </a:rPr>
              <a:t>Proyecto CS</a:t>
            </a:r>
          </a:p>
        </p:txBody>
      </p:sp>
      <p:sp>
        <p:nvSpPr>
          <p:cNvPr id="41" name="TextShape 2"/>
          <p:cNvSpPr txBox="1"/>
          <p:nvPr/>
        </p:nvSpPr>
        <p:spPr>
          <a:xfrm>
            <a:off x="2823522" y="4089042"/>
            <a:ext cx="6544355" cy="2133360"/>
          </a:xfrm>
          <a:prstGeom prst="rect">
            <a:avLst/>
          </a:prstGeom>
          <a:noFill/>
          <a:ln>
            <a:noFill/>
          </a:ln>
        </p:spPr>
        <p:txBody>
          <a:bodyPr/>
          <a:lstStyle/>
          <a:p>
            <a:pPr algn="ctr"/>
            <a:r>
              <a:rPr lang="en-US" sz="2400" b="0" strike="noStrike" spc="-1" dirty="0">
                <a:latin typeface="Arial"/>
              </a:rPr>
              <a:t>Santiago Andrés Serrano Vacca - A01734988</a:t>
            </a:r>
          </a:p>
          <a:p>
            <a:pPr algn="ctr"/>
            <a:r>
              <a:rPr lang="en-US" sz="2400" spc="-1" dirty="0">
                <a:latin typeface="Arial"/>
              </a:rPr>
              <a:t>Iker Martinez Parra – A01770097</a:t>
            </a:r>
            <a:br>
              <a:rPr lang="en-US" sz="2400" spc="-1" dirty="0">
                <a:latin typeface="Arial"/>
              </a:rPr>
            </a:br>
            <a:r>
              <a:rPr lang="en-US" sz="2400" spc="-1" dirty="0">
                <a:latin typeface="Arial"/>
              </a:rPr>
              <a:t>Diana Laura Hdz Villarreal – A01570679</a:t>
            </a:r>
          </a:p>
          <a:p>
            <a:pPr algn="ctr"/>
            <a:r>
              <a:rPr lang="en-US" sz="2400" b="0" strike="noStrike" spc="-1" dirty="0">
                <a:latin typeface="Arial"/>
              </a:rPr>
              <a:t>Ricardo Andrés Cavazos Cantú – A01177189</a:t>
            </a:r>
          </a:p>
          <a:p>
            <a:pPr algn="ctr"/>
            <a:r>
              <a:rPr lang="en-US" sz="2400" b="0" strike="noStrike" spc="-1" dirty="0">
                <a:latin typeface="Arial"/>
              </a:rPr>
              <a:t>Matheo Pinzón Woloski – A01024477</a:t>
            </a:r>
          </a:p>
        </p:txBody>
      </p:sp>
      <p:sp>
        <p:nvSpPr>
          <p:cNvPr id="2" name="TextBox 1">
            <a:extLst>
              <a:ext uri="{FF2B5EF4-FFF2-40B4-BE49-F238E27FC236}">
                <a16:creationId xmlns:a16="http://schemas.microsoft.com/office/drawing/2014/main" id="{BE30C886-5F80-854B-9209-696C7A241B89}"/>
              </a:ext>
            </a:extLst>
          </p:cNvPr>
          <p:cNvSpPr txBox="1"/>
          <p:nvPr/>
        </p:nvSpPr>
        <p:spPr>
          <a:xfrm>
            <a:off x="3199040" y="6478638"/>
            <a:ext cx="5793317" cy="646331"/>
          </a:xfrm>
          <a:prstGeom prst="rect">
            <a:avLst/>
          </a:prstGeom>
          <a:noFill/>
        </p:spPr>
        <p:txBody>
          <a:bodyPr wrap="none" rtlCol="0">
            <a:spAutoFit/>
          </a:bodyPr>
          <a:lstStyle/>
          <a:p>
            <a:r>
              <a:rPr lang="es-ES_tradnl" b="1"/>
              <a:t>Herramientas computacionales: el arte de la programación</a:t>
            </a:r>
          </a:p>
          <a:p>
            <a:endParaRPr lang="es-ES_tradnl"/>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6DC2-02CA-4B85-9C00-568FF286EB8C}"/>
              </a:ext>
            </a:extLst>
          </p:cNvPr>
          <p:cNvSpPr>
            <a:spLocks noGrp="1"/>
          </p:cNvSpPr>
          <p:nvPr>
            <p:ph type="title"/>
          </p:nvPr>
        </p:nvSpPr>
        <p:spPr>
          <a:xfrm>
            <a:off x="1141413" y="618518"/>
            <a:ext cx="9905998" cy="730425"/>
          </a:xfrm>
        </p:spPr>
        <p:txBody>
          <a:bodyPr/>
          <a:lstStyle/>
          <a:p>
            <a:r>
              <a:rPr lang="en-US" dirty="0" err="1"/>
              <a:t>Introducción</a:t>
            </a:r>
          </a:p>
        </p:txBody>
      </p:sp>
      <p:sp>
        <p:nvSpPr>
          <p:cNvPr id="5" name="TextBox 4">
            <a:extLst>
              <a:ext uri="{FF2B5EF4-FFF2-40B4-BE49-F238E27FC236}">
                <a16:creationId xmlns:a16="http://schemas.microsoft.com/office/drawing/2014/main" id="{E66A28A5-CB41-4C5E-A6BA-0186C5C8E998}"/>
              </a:ext>
            </a:extLst>
          </p:cNvPr>
          <p:cNvSpPr txBox="1"/>
          <p:nvPr/>
        </p:nvSpPr>
        <p:spPr>
          <a:xfrm>
            <a:off x="1191491" y="1648691"/>
            <a:ext cx="55833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Creemos</a:t>
            </a:r>
            <a:r>
              <a:rPr lang="en-US" dirty="0"/>
              <a:t> que es de vital </a:t>
            </a:r>
            <a:r>
              <a:rPr lang="en-US" dirty="0" err="1"/>
              <a:t>importancia</a:t>
            </a:r>
            <a:r>
              <a:rPr lang="en-US" dirty="0"/>
              <a:t> que las personas </a:t>
            </a:r>
            <a:r>
              <a:rPr lang="en-US" dirty="0" err="1"/>
              <a:t>conozcan</a:t>
            </a:r>
            <a:r>
              <a:rPr lang="en-US" dirty="0"/>
              <a:t> en </a:t>
            </a:r>
            <a:r>
              <a:rPr lang="en-US" dirty="0" err="1"/>
              <a:t>qué</a:t>
            </a:r>
            <a:r>
              <a:rPr lang="en-US" dirty="0"/>
              <a:t> </a:t>
            </a:r>
            <a:r>
              <a:rPr lang="en-US" dirty="0" err="1"/>
              <a:t>partes</a:t>
            </a:r>
            <a:r>
              <a:rPr lang="en-US" dirty="0"/>
              <a:t> de la ciudad, en </a:t>
            </a:r>
            <a:r>
              <a:rPr lang="en-US" dirty="0" err="1"/>
              <a:t>tiempo</a:t>
            </a:r>
            <a:r>
              <a:rPr lang="en-US" dirty="0"/>
              <a:t> real, hay una </a:t>
            </a:r>
            <a:r>
              <a:rPr lang="en-US" dirty="0" err="1"/>
              <a:t>mejor</a:t>
            </a:r>
            <a:r>
              <a:rPr lang="en-US" dirty="0"/>
              <a:t> o </a:t>
            </a:r>
            <a:r>
              <a:rPr lang="en-US" dirty="0" err="1"/>
              <a:t>peor</a:t>
            </a:r>
            <a:r>
              <a:rPr lang="en-US" dirty="0"/>
              <a:t> </a:t>
            </a:r>
            <a:r>
              <a:rPr lang="en-US" dirty="0" err="1"/>
              <a:t>calidad</a:t>
            </a:r>
            <a:r>
              <a:rPr lang="en-US" dirty="0"/>
              <a:t> del </a:t>
            </a:r>
            <a:r>
              <a:rPr lang="en-US" dirty="0" err="1"/>
              <a:t>aire</a:t>
            </a:r>
            <a:r>
              <a:rPr lang="en-US" dirty="0"/>
              <a:t>.</a:t>
            </a:r>
          </a:p>
        </p:txBody>
      </p:sp>
      <p:sp>
        <p:nvSpPr>
          <p:cNvPr id="6" name="TextBox 5">
            <a:extLst>
              <a:ext uri="{FF2B5EF4-FFF2-40B4-BE49-F238E27FC236}">
                <a16:creationId xmlns:a16="http://schemas.microsoft.com/office/drawing/2014/main" id="{0B9C7B90-D8E6-47EE-952D-EEF66C20C13F}"/>
              </a:ext>
            </a:extLst>
          </p:cNvPr>
          <p:cNvSpPr txBox="1"/>
          <p:nvPr/>
        </p:nvSpPr>
        <p:spPr>
          <a:xfrm>
            <a:off x="1191491" y="2646218"/>
            <a:ext cx="55279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Para </a:t>
            </a:r>
            <a:r>
              <a:rPr lang="en-US" dirty="0" err="1"/>
              <a:t>eso</a:t>
            </a:r>
            <a:r>
              <a:rPr lang="en-US" dirty="0"/>
              <a:t> </a:t>
            </a:r>
            <a:r>
              <a:rPr lang="en-US" dirty="0" err="1"/>
              <a:t>planteamos</a:t>
            </a:r>
            <a:r>
              <a:rPr lang="en-US" dirty="0"/>
              <a:t> </a:t>
            </a:r>
            <a:r>
              <a:rPr lang="en-US" dirty="0" err="1"/>
              <a:t>conectar</a:t>
            </a:r>
            <a:r>
              <a:rPr lang="en-US" dirty="0"/>
              <a:t> una gran </a:t>
            </a:r>
            <a:r>
              <a:rPr lang="en-US" dirty="0" err="1"/>
              <a:t>cantidad</a:t>
            </a:r>
            <a:r>
              <a:rPr lang="en-US" dirty="0"/>
              <a:t> de </a:t>
            </a:r>
            <a:r>
              <a:rPr lang="en-US" dirty="0" err="1"/>
              <a:t>dispositivos</a:t>
            </a:r>
            <a:r>
              <a:rPr lang="en-US" dirty="0"/>
              <a:t> </a:t>
            </a:r>
            <a:r>
              <a:rPr lang="en-US" dirty="0" err="1"/>
              <a:t>detectores</a:t>
            </a:r>
            <a:r>
              <a:rPr lang="en-US" dirty="0"/>
              <a:t> de </a:t>
            </a:r>
            <a:r>
              <a:rPr lang="en-US" dirty="0" err="1"/>
              <a:t>calidad</a:t>
            </a:r>
            <a:r>
              <a:rPr lang="en-US" dirty="0"/>
              <a:t> de </a:t>
            </a:r>
            <a:r>
              <a:rPr lang="en-US" dirty="0" err="1"/>
              <a:t>aire</a:t>
            </a:r>
            <a:r>
              <a:rPr lang="en-US" dirty="0"/>
              <a:t> </a:t>
            </a:r>
            <a:r>
              <a:rPr lang="en-US" dirty="0" err="1"/>
              <a:t>esparcidos</a:t>
            </a:r>
            <a:r>
              <a:rPr lang="en-US" dirty="0"/>
              <a:t> a lo largo de la </a:t>
            </a:r>
            <a:r>
              <a:rPr lang="en-US" dirty="0" err="1"/>
              <a:t>misma</a:t>
            </a:r>
            <a:r>
              <a:rPr lang="en-US" dirty="0"/>
              <a:t> a internet.</a:t>
            </a:r>
          </a:p>
        </p:txBody>
      </p:sp>
      <p:pic>
        <p:nvPicPr>
          <p:cNvPr id="7" name="Picture 7" descr="Diagram, engineering drawing&#10;&#10;Description automatically generated">
            <a:extLst>
              <a:ext uri="{FF2B5EF4-FFF2-40B4-BE49-F238E27FC236}">
                <a16:creationId xmlns:a16="http://schemas.microsoft.com/office/drawing/2014/main" id="{74D77457-56FC-4CE3-8C34-4FB9F3B96B74}"/>
              </a:ext>
            </a:extLst>
          </p:cNvPr>
          <p:cNvPicPr>
            <a:picLocks noChangeAspect="1"/>
          </p:cNvPicPr>
          <p:nvPr/>
        </p:nvPicPr>
        <p:blipFill>
          <a:blip r:embed="rId2"/>
          <a:stretch>
            <a:fillRect/>
          </a:stretch>
        </p:blipFill>
        <p:spPr>
          <a:xfrm>
            <a:off x="1191491" y="3350737"/>
            <a:ext cx="5001490" cy="2913582"/>
          </a:xfrm>
          <a:prstGeom prst="rect">
            <a:avLst/>
          </a:prstGeom>
        </p:spPr>
      </p:pic>
      <p:pic>
        <p:nvPicPr>
          <p:cNvPr id="8" name="Picture 8">
            <a:extLst>
              <a:ext uri="{FF2B5EF4-FFF2-40B4-BE49-F238E27FC236}">
                <a16:creationId xmlns:a16="http://schemas.microsoft.com/office/drawing/2014/main" id="{BCB734B9-BD65-4803-BC16-7D27C72429B8}"/>
              </a:ext>
            </a:extLst>
          </p:cNvPr>
          <p:cNvPicPr>
            <a:picLocks noChangeAspect="1"/>
          </p:cNvPicPr>
          <p:nvPr/>
        </p:nvPicPr>
        <p:blipFill>
          <a:blip r:embed="rId3"/>
          <a:stretch>
            <a:fillRect/>
          </a:stretch>
        </p:blipFill>
        <p:spPr>
          <a:xfrm>
            <a:off x="8739858" y="166255"/>
            <a:ext cx="2055192" cy="4378037"/>
          </a:xfrm>
          <a:prstGeom prst="rect">
            <a:avLst/>
          </a:prstGeom>
        </p:spPr>
      </p:pic>
      <p:cxnSp>
        <p:nvCxnSpPr>
          <p:cNvPr id="9" name="Straight Arrow Connector 8">
            <a:extLst>
              <a:ext uri="{FF2B5EF4-FFF2-40B4-BE49-F238E27FC236}">
                <a16:creationId xmlns:a16="http://schemas.microsoft.com/office/drawing/2014/main" id="{B028665A-2840-4303-AAAF-11CE4549BC16}"/>
              </a:ext>
            </a:extLst>
          </p:cNvPr>
          <p:cNvCxnSpPr/>
          <p:nvPr/>
        </p:nvCxnSpPr>
        <p:spPr>
          <a:xfrm flipV="1">
            <a:off x="6331527" y="4163291"/>
            <a:ext cx="2119745" cy="5957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832A9FC-8694-4CA3-B509-74492F1BA27D}"/>
              </a:ext>
            </a:extLst>
          </p:cNvPr>
          <p:cNvSpPr txBox="1"/>
          <p:nvPr/>
        </p:nvSpPr>
        <p:spPr>
          <a:xfrm>
            <a:off x="7384473" y="4668982"/>
            <a:ext cx="422563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Luego, crearíamos una aplicación que, utilizando los datos generados y subidos a internet por los sensores, muestre de manera gráfica e intuitiva en un mapa qué calles o partes de la ciudad tienen una mejor o peor calidad del aire.</a:t>
            </a:r>
          </a:p>
        </p:txBody>
      </p:sp>
    </p:spTree>
    <p:extLst>
      <p:ext uri="{BB962C8B-B14F-4D97-AF65-F5344CB8AC3E}">
        <p14:creationId xmlns:p14="http://schemas.microsoft.com/office/powerpoint/2010/main" val="37212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Efectos de la Calidad del aire</a:t>
            </a:r>
            <a:endParaRPr lang="en-US" dirty="0"/>
          </a:p>
        </p:txBody>
      </p:sp>
      <p:sp>
        <p:nvSpPr>
          <p:cNvPr id="5" name="Text Placeholder 4">
            <a:extLst>
              <a:ext uri="{FF2B5EF4-FFF2-40B4-BE49-F238E27FC236}">
                <a16:creationId xmlns:a16="http://schemas.microsoft.com/office/drawing/2014/main" id="{B7135544-2C3F-A946-BBC5-31438AD444BA}"/>
              </a:ext>
            </a:extLst>
          </p:cNvPr>
          <p:cNvSpPr>
            <a:spLocks noGrp="1"/>
          </p:cNvSpPr>
          <p:nvPr>
            <p:ph type="body" idx="1"/>
          </p:nvPr>
        </p:nvSpPr>
        <p:spPr>
          <a:xfrm rot="16200000">
            <a:off x="5593786" y="1021784"/>
            <a:ext cx="3038801" cy="3634120"/>
          </a:xfrm>
        </p:spPr>
        <p:txBody>
          <a:bodyPr>
            <a:normAutofit fontScale="85000" lnSpcReduction="20000"/>
          </a:bodyPr>
          <a:lstStyle/>
          <a:p>
            <a:pPr algn="just"/>
            <a:r>
              <a:rPr lang="es-ES_tradnl" dirty="0"/>
              <a:t>En humanos que ya contaban con problemas cardiovasculares o respiratorios, una exposición prolongada al aire contaminado puede resultar letal. Además  de esto los humanos sin condiciones medicas previas pueden adquirirlas debido a la exposición</a:t>
            </a:r>
          </a:p>
        </p:txBody>
      </p:sp>
      <p:pic>
        <p:nvPicPr>
          <p:cNvPr id="6" name="Picture 5" descr="Shape&#10;&#10;Description automatically generated with medium confidence">
            <a:extLst>
              <a:ext uri="{FF2B5EF4-FFF2-40B4-BE49-F238E27FC236}">
                <a16:creationId xmlns:a16="http://schemas.microsoft.com/office/drawing/2014/main" id="{311DD271-B6A2-9F43-A0B7-D90B9838A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344" y="4226365"/>
            <a:ext cx="1550101" cy="1587647"/>
          </a:xfrm>
          <a:prstGeom prst="rect">
            <a:avLst/>
          </a:prstGeom>
        </p:spPr>
      </p:pic>
      <p:sp>
        <p:nvSpPr>
          <p:cNvPr id="7" name="Text Placeholder 4">
            <a:extLst>
              <a:ext uri="{FF2B5EF4-FFF2-40B4-BE49-F238E27FC236}">
                <a16:creationId xmlns:a16="http://schemas.microsoft.com/office/drawing/2014/main" id="{3EEDA0E0-A28B-2848-A9E8-18A34AE68C68}"/>
              </a:ext>
            </a:extLst>
          </p:cNvPr>
          <p:cNvSpPr txBox="1">
            <a:spLocks/>
          </p:cNvSpPr>
          <p:nvPr/>
        </p:nvSpPr>
        <p:spPr>
          <a:xfrm rot="16200000">
            <a:off x="705361" y="948327"/>
            <a:ext cx="2912814" cy="3104138"/>
          </a:xfrm>
          <a:prstGeom prst="rect">
            <a:avLst/>
          </a:prstGeom>
        </p:spPr>
        <p:txBody>
          <a:bodyPr vert="eaVert"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s-ES_tradnl" dirty="0"/>
              <a:t>La mala calidad del aire puede resultar dañina para la población debido a los problemas respiratorios que genera, así como las irritaciones y los daños ambientales que vienen como consecuencia.</a:t>
            </a:r>
          </a:p>
        </p:txBody>
      </p:sp>
      <p:pic>
        <p:nvPicPr>
          <p:cNvPr id="9" name="Picture 8" descr="A picture containing smoke, train, steam, sky&#10;&#10;Description automatically generated">
            <a:extLst>
              <a:ext uri="{FF2B5EF4-FFF2-40B4-BE49-F238E27FC236}">
                <a16:creationId xmlns:a16="http://schemas.microsoft.com/office/drawing/2014/main" id="{A6D8B690-0A60-8C46-93EF-212052595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399" y="1515428"/>
            <a:ext cx="2562005" cy="1478570"/>
          </a:xfrm>
          <a:prstGeom prst="rect">
            <a:avLst/>
          </a:prstGeom>
        </p:spPr>
      </p:pic>
    </p:spTree>
    <p:extLst>
      <p:ext uri="{BB962C8B-B14F-4D97-AF65-F5344CB8AC3E}">
        <p14:creationId xmlns:p14="http://schemas.microsoft.com/office/powerpoint/2010/main" val="134045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Ejemplo de un sensor que se podría utilizar:</a:t>
            </a:r>
            <a:endParaRPr lang="en-US" dirty="0"/>
          </a:p>
        </p:txBody>
      </p:sp>
      <p:sp>
        <p:nvSpPr>
          <p:cNvPr id="3" name="Vertical Text Placeholder 2"/>
          <p:cNvSpPr>
            <a:spLocks noGrp="1"/>
          </p:cNvSpPr>
          <p:nvPr>
            <p:ph type="body" orient="vert" idx="1"/>
          </p:nvPr>
        </p:nvSpPr>
        <p:spPr>
          <a:xfrm rot="16200000">
            <a:off x="2600399" y="46755"/>
            <a:ext cx="1902475" cy="4635721"/>
          </a:xfrm>
        </p:spPr>
        <p:txBody>
          <a:bodyPr>
            <a:normAutofit lnSpcReduction="10000"/>
          </a:bodyPr>
          <a:lstStyle/>
          <a:p>
            <a:pPr marL="0" indent="0">
              <a:buNone/>
            </a:pPr>
            <a:r>
              <a:rPr lang="es-ES" dirty="0">
                <a:solidFill>
                  <a:schemeClr val="accent2">
                    <a:lumMod val="75000"/>
                  </a:schemeClr>
                </a:solidFill>
              </a:rPr>
              <a:t>Sensores de polvo</a:t>
            </a:r>
            <a:r>
              <a:rPr lang="es-ES" dirty="0"/>
              <a:t>, este tipo de sensores se utilizan para hacer un monitoreo de la calidad del aire.</a:t>
            </a:r>
            <a:br>
              <a:rPr lang="es-ES" dirty="0"/>
            </a:br>
            <a:endParaRPr lang="es-ES" dirty="0"/>
          </a:p>
          <a:p>
            <a:pPr marL="0" indent="0">
              <a:buNone/>
            </a:pPr>
            <a:endParaRPr lang="en-US" dirty="0"/>
          </a:p>
        </p:txBody>
      </p:sp>
      <p:pic>
        <p:nvPicPr>
          <p:cNvPr id="5" name="Picture 4"/>
          <p:cNvPicPr>
            <a:picLocks noChangeAspect="1"/>
          </p:cNvPicPr>
          <p:nvPr/>
        </p:nvPicPr>
        <p:blipFill>
          <a:blip r:embed="rId2"/>
          <a:stretch>
            <a:fillRect/>
          </a:stretch>
        </p:blipFill>
        <p:spPr>
          <a:xfrm>
            <a:off x="949758" y="2766395"/>
            <a:ext cx="1787236" cy="1787236"/>
          </a:xfrm>
          <a:prstGeom prst="rect">
            <a:avLst/>
          </a:prstGeom>
        </p:spPr>
      </p:pic>
      <p:sp>
        <p:nvSpPr>
          <p:cNvPr id="6" name="Vertical Text Placeholder 2"/>
          <p:cNvSpPr txBox="1">
            <a:spLocks/>
          </p:cNvSpPr>
          <p:nvPr/>
        </p:nvSpPr>
        <p:spPr>
          <a:xfrm rot="16200000">
            <a:off x="7629351" y="801244"/>
            <a:ext cx="2230369" cy="4521211"/>
          </a:xfrm>
          <a:prstGeom prst="rect">
            <a:avLst/>
          </a:prstGeom>
        </p:spPr>
        <p:txBody>
          <a:bodyPr vert="eaVert"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a:t>Su funcionamiento es mediante el uso de un par de </a:t>
            </a:r>
            <a:r>
              <a:rPr lang="es-ES" dirty="0">
                <a:solidFill>
                  <a:schemeClr val="accent2">
                    <a:lumMod val="75000"/>
                  </a:schemeClr>
                </a:solidFill>
              </a:rPr>
              <a:t>diodos</a:t>
            </a:r>
            <a:r>
              <a:rPr lang="es-ES" dirty="0"/>
              <a:t> y un </a:t>
            </a:r>
            <a:r>
              <a:rPr lang="es-ES" dirty="0">
                <a:solidFill>
                  <a:schemeClr val="accent2">
                    <a:lumMod val="75000"/>
                  </a:schemeClr>
                </a:solidFill>
              </a:rPr>
              <a:t>fototransistor infrarrojo</a:t>
            </a:r>
            <a:r>
              <a:rPr lang="es-ES" dirty="0"/>
              <a:t> para detectar la luz que es reflejada por las partículas de polvo, estos pueden utilizar los patrones de la energía reflejada para distinguir entre el polvo del lugar y el humo. </a:t>
            </a:r>
            <a:br>
              <a:rPr lang="es-ES" dirty="0"/>
            </a:br>
            <a:endParaRPr lang="es-ES" dirty="0"/>
          </a:p>
          <a:p>
            <a:pPr marL="0" indent="0">
              <a:buFont typeface="Arial" panose="020B0604020202020204" pitchFamily="34" charset="0"/>
              <a:buNone/>
            </a:pPr>
            <a:endParaRPr lang="en-US" dirty="0"/>
          </a:p>
        </p:txBody>
      </p:sp>
      <p:pic>
        <p:nvPicPr>
          <p:cNvPr id="7" name="Picture 6"/>
          <p:cNvPicPr>
            <a:picLocks noChangeAspect="1"/>
          </p:cNvPicPr>
          <p:nvPr/>
        </p:nvPicPr>
        <p:blipFill>
          <a:blip r:embed="rId3"/>
          <a:stretch>
            <a:fillRect/>
          </a:stretch>
        </p:blipFill>
        <p:spPr>
          <a:xfrm>
            <a:off x="7796192" y="4726374"/>
            <a:ext cx="1666941" cy="1666941"/>
          </a:xfrm>
          <a:prstGeom prst="rect">
            <a:avLst/>
          </a:prstGeom>
        </p:spPr>
      </p:pic>
      <p:pic>
        <p:nvPicPr>
          <p:cNvPr id="8" name="Picture 7"/>
          <p:cNvPicPr>
            <a:picLocks noChangeAspect="1"/>
          </p:cNvPicPr>
          <p:nvPr/>
        </p:nvPicPr>
        <p:blipFill>
          <a:blip r:embed="rId4"/>
          <a:stretch>
            <a:fillRect/>
          </a:stretch>
        </p:blipFill>
        <p:spPr>
          <a:xfrm>
            <a:off x="9556995" y="3892903"/>
            <a:ext cx="1666941" cy="1666941"/>
          </a:xfrm>
          <a:prstGeom prst="rect">
            <a:avLst/>
          </a:prstGeom>
        </p:spPr>
      </p:pic>
      <p:sp>
        <p:nvSpPr>
          <p:cNvPr id="9" name="Vertical Text Placeholder 2"/>
          <p:cNvSpPr txBox="1">
            <a:spLocks/>
          </p:cNvSpPr>
          <p:nvPr/>
        </p:nvSpPr>
        <p:spPr>
          <a:xfrm rot="16200000">
            <a:off x="4655491" y="3579671"/>
            <a:ext cx="1902475" cy="4635721"/>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br>
              <a:rPr lang="es-ES" dirty="0"/>
            </a:br>
            <a:endParaRPr lang="es-ES" dirty="0"/>
          </a:p>
          <a:p>
            <a:pPr marL="0" indent="0">
              <a:buFont typeface="Arial" panose="020B0604020202020204" pitchFamily="34" charset="0"/>
              <a:buNone/>
            </a:pPr>
            <a:endParaRPr lang="en-US" dirty="0"/>
          </a:p>
        </p:txBody>
      </p:sp>
      <p:sp>
        <p:nvSpPr>
          <p:cNvPr id="10" name="Rectangle 9"/>
          <p:cNvSpPr/>
          <p:nvPr/>
        </p:nvSpPr>
        <p:spPr>
          <a:xfrm>
            <a:off x="1453157" y="5186494"/>
            <a:ext cx="3671419" cy="1477328"/>
          </a:xfrm>
          <a:prstGeom prst="rect">
            <a:avLst/>
          </a:prstGeom>
        </p:spPr>
        <p:txBody>
          <a:bodyPr wrap="square">
            <a:spAutoFit/>
          </a:bodyPr>
          <a:lstStyle/>
          <a:p>
            <a:r>
              <a:rPr lang="es-ES" dirty="0"/>
              <a:t>Se encuentran comúnmente en purificadores de aire, acondicionadores de aire y monitores, pero usualmente se utilizan como detectores de humo de cigarrillo.</a:t>
            </a:r>
            <a:endParaRPr lang="en-US" dirty="0"/>
          </a:p>
        </p:txBody>
      </p:sp>
    </p:spTree>
    <p:extLst>
      <p:ext uri="{BB962C8B-B14F-4D97-AF65-F5344CB8AC3E}">
        <p14:creationId xmlns:p14="http://schemas.microsoft.com/office/powerpoint/2010/main" val="201248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Materiales y  cambio de estaciones a sensores Iot</a:t>
            </a:r>
            <a:endParaRPr lang="en-US" dirty="0"/>
          </a:p>
        </p:txBody>
      </p:sp>
      <p:sp>
        <p:nvSpPr>
          <p:cNvPr id="3" name="Vertical Text Placeholder 2"/>
          <p:cNvSpPr>
            <a:spLocks noGrp="1"/>
          </p:cNvSpPr>
          <p:nvPr>
            <p:ph type="body" orient="vert" idx="1"/>
          </p:nvPr>
        </p:nvSpPr>
        <p:spPr>
          <a:xfrm rot="16200000">
            <a:off x="3521327" y="-736144"/>
            <a:ext cx="2230371" cy="6899306"/>
          </a:xfrm>
        </p:spPr>
        <p:txBody>
          <a:bodyPr>
            <a:normAutofit lnSpcReduction="10000"/>
          </a:bodyPr>
          <a:lstStyle/>
          <a:p>
            <a:pPr marL="0" indent="0" algn="just">
              <a:buNone/>
            </a:pPr>
            <a:r>
              <a:rPr lang="es-ES" dirty="0"/>
              <a:t>El dióxido de nitrógeno (NO2), el ozono troposférico (O3), los óxidos de azufre (SOX) y el material particulado, más conocido como PM  son algunos de los contaminantes que afectan a la calidad del aire</a:t>
            </a:r>
            <a:br>
              <a:rPr lang="es-ES" dirty="0"/>
            </a:br>
            <a:endParaRPr lang="es-ES" dirty="0"/>
          </a:p>
          <a:p>
            <a:pPr marL="0" indent="0" algn="just">
              <a:buNone/>
            </a:pPr>
            <a:endParaRPr lang="en-US" dirty="0"/>
          </a:p>
        </p:txBody>
      </p:sp>
      <p:sp>
        <p:nvSpPr>
          <p:cNvPr id="6" name="Vertical Text Placeholder 2"/>
          <p:cNvSpPr txBox="1">
            <a:spLocks/>
          </p:cNvSpPr>
          <p:nvPr/>
        </p:nvSpPr>
        <p:spPr>
          <a:xfrm rot="16200000">
            <a:off x="7629351" y="801244"/>
            <a:ext cx="2230369" cy="4521211"/>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a:t>. </a:t>
            </a:r>
            <a:br>
              <a:rPr lang="es-ES" dirty="0"/>
            </a:br>
            <a:endParaRPr lang="es-ES" dirty="0"/>
          </a:p>
          <a:p>
            <a:pPr marL="0" indent="0">
              <a:buFont typeface="Arial" panose="020B0604020202020204" pitchFamily="34" charset="0"/>
              <a:buNone/>
            </a:pPr>
            <a:endParaRPr lang="en-US" dirty="0"/>
          </a:p>
        </p:txBody>
      </p:sp>
      <p:sp>
        <p:nvSpPr>
          <p:cNvPr id="9" name="Vertical Text Placeholder 2"/>
          <p:cNvSpPr txBox="1">
            <a:spLocks/>
          </p:cNvSpPr>
          <p:nvPr/>
        </p:nvSpPr>
        <p:spPr>
          <a:xfrm rot="16200000">
            <a:off x="6767940" y="1474591"/>
            <a:ext cx="1902475" cy="7307360"/>
          </a:xfrm>
          <a:prstGeom prst="rect">
            <a:avLst/>
          </a:prstGeom>
        </p:spPr>
        <p:txBody>
          <a:bodyPr vert="eaVert" lIns="91440" tIns="45720" rIns="91440" bIns="45720" rtlCol="0" anchor="t">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ES" dirty="0"/>
              <a:t>Se ha buscado ir de estaciones de mediciones fijas a sensores IoT, ya que las estaciones están limitadas a medir únicamente las concentraciones de ciertos puntos fijos en la ciudad</a:t>
            </a:r>
            <a:br>
              <a:rPr lang="es-ES" dirty="0"/>
            </a:br>
            <a:endParaRPr lang="es-ES" dirty="0"/>
          </a:p>
          <a:p>
            <a:pPr marL="0" indent="0" algn="just">
              <a:buFont typeface="Arial" panose="020B0604020202020204" pitchFamily="34" charset="0"/>
              <a:buNone/>
            </a:pPr>
            <a:endParaRPr lang="en-US" dirty="0"/>
          </a:p>
        </p:txBody>
      </p:sp>
      <p:pic>
        <p:nvPicPr>
          <p:cNvPr id="1026" name="Picture 2" descr="Contaminación del aire: estas son algunas de sus causas">
            <a:extLst>
              <a:ext uri="{FF2B5EF4-FFF2-40B4-BE49-F238E27FC236}">
                <a16:creationId xmlns:a16="http://schemas.microsoft.com/office/drawing/2014/main" id="{D300D097-D62D-8A4C-AB7A-DD0949838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77" y="2083717"/>
            <a:ext cx="3470551" cy="19191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trol de la calidad del Aire - Catsensors">
            <a:extLst>
              <a:ext uri="{FF2B5EF4-FFF2-40B4-BE49-F238E27FC236}">
                <a16:creationId xmlns:a16="http://schemas.microsoft.com/office/drawing/2014/main" id="{EADAA34D-9614-5542-BAAC-2CF3A8A7F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906" y="4177033"/>
            <a:ext cx="2412440" cy="1560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54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Relación con el covid-19</a:t>
            </a:r>
            <a:endParaRPr lang="en-US" dirty="0"/>
          </a:p>
        </p:txBody>
      </p:sp>
      <p:sp>
        <p:nvSpPr>
          <p:cNvPr id="3" name="Vertical Text Placeholder 2"/>
          <p:cNvSpPr>
            <a:spLocks noGrp="1"/>
          </p:cNvSpPr>
          <p:nvPr>
            <p:ph type="body" orient="vert" idx="1"/>
          </p:nvPr>
        </p:nvSpPr>
        <p:spPr>
          <a:xfrm rot="16200000">
            <a:off x="3519517" y="-591832"/>
            <a:ext cx="1478569" cy="7307361"/>
          </a:xfrm>
        </p:spPr>
        <p:txBody>
          <a:bodyPr>
            <a:normAutofit/>
          </a:bodyPr>
          <a:lstStyle/>
          <a:p>
            <a:pPr marL="0" indent="0" algn="just">
              <a:buNone/>
            </a:pPr>
            <a:r>
              <a:rPr lang="es-ES" dirty="0"/>
              <a:t>El control de la cantidad del aire se ha convertido un aspecto fundamental durante la pandemia.</a:t>
            </a:r>
            <a:endParaRPr lang="en-US" dirty="0"/>
          </a:p>
        </p:txBody>
      </p:sp>
      <p:sp>
        <p:nvSpPr>
          <p:cNvPr id="6" name="Vertical Text Placeholder 2"/>
          <p:cNvSpPr txBox="1">
            <a:spLocks/>
          </p:cNvSpPr>
          <p:nvPr/>
        </p:nvSpPr>
        <p:spPr>
          <a:xfrm rot="16200000">
            <a:off x="7629351" y="801244"/>
            <a:ext cx="2230369" cy="4521211"/>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a:t>. </a:t>
            </a:r>
            <a:br>
              <a:rPr lang="es-ES" dirty="0"/>
            </a:br>
            <a:endParaRPr lang="es-ES" dirty="0"/>
          </a:p>
          <a:p>
            <a:pPr marL="0" indent="0">
              <a:buFont typeface="Arial" panose="020B0604020202020204" pitchFamily="34" charset="0"/>
              <a:buNone/>
            </a:pPr>
            <a:endParaRPr lang="en-US" dirty="0"/>
          </a:p>
        </p:txBody>
      </p:sp>
      <p:sp>
        <p:nvSpPr>
          <p:cNvPr id="9" name="Vertical Text Placeholder 2"/>
          <p:cNvSpPr txBox="1">
            <a:spLocks/>
          </p:cNvSpPr>
          <p:nvPr/>
        </p:nvSpPr>
        <p:spPr>
          <a:xfrm rot="16200000">
            <a:off x="6819827" y="2012560"/>
            <a:ext cx="2185312" cy="7266058"/>
          </a:xfrm>
          <a:prstGeom prst="rect">
            <a:avLst/>
          </a:prstGeom>
        </p:spPr>
        <p:txBody>
          <a:bodyPr vert="eaVert"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0"/>
            <a:r>
              <a:rPr lang="es-ES" dirty="0"/>
              <a:t>La alta propagación del COVID-19 en algunas áreas puede estar vinculada a la existencia de niveles altos de material particulado en el aire.</a:t>
            </a:r>
            <a:endParaRPr lang="en-US" dirty="0"/>
          </a:p>
          <a:p>
            <a:pPr lvl="0"/>
            <a:r>
              <a:rPr lang="es-ES" dirty="0"/>
              <a:t>Exposición crónica a contaminantes como el dióxido de nitrógeno y el material particulado se relacionan con un aumento de la mortalidad por COVID-19.</a:t>
            </a:r>
            <a:endParaRPr lang="en-US" dirty="0"/>
          </a:p>
          <a:p>
            <a:pPr marL="0" indent="0" algn="just">
              <a:buFont typeface="Arial" panose="020B0604020202020204" pitchFamily="34" charset="0"/>
              <a:buNone/>
            </a:pPr>
            <a:endParaRPr lang="en-US" dirty="0"/>
          </a:p>
        </p:txBody>
      </p:sp>
      <p:pic>
        <p:nvPicPr>
          <p:cNvPr id="2050" name="Picture 2" descr="How the IoT can help Control Coronavirus| M2M Data Connect">
            <a:extLst>
              <a:ext uri="{FF2B5EF4-FFF2-40B4-BE49-F238E27FC236}">
                <a16:creationId xmlns:a16="http://schemas.microsoft.com/office/drawing/2014/main" id="{4061C65F-A91B-BD42-8ABD-FE2A0F543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76" y="4552932"/>
            <a:ext cx="2592668" cy="14384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jora la calidad del aire por las cuarentenas mundiales impuestas por  coronavirus">
            <a:extLst>
              <a:ext uri="{FF2B5EF4-FFF2-40B4-BE49-F238E27FC236}">
                <a16:creationId xmlns:a16="http://schemas.microsoft.com/office/drawing/2014/main" id="{6FBF319A-8B7B-EE4D-97EB-652CC0E14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597" y="1946664"/>
            <a:ext cx="32512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8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66061-449A-4E43-B59A-6A4F367FB8D0}"/>
              </a:ext>
            </a:extLst>
          </p:cNvPr>
          <p:cNvSpPr>
            <a:spLocks noGrp="1"/>
          </p:cNvSpPr>
          <p:nvPr>
            <p:ph type="title"/>
          </p:nvPr>
        </p:nvSpPr>
        <p:spPr/>
        <p:txBody>
          <a:bodyPr/>
          <a:lstStyle/>
          <a:p>
            <a:r>
              <a:rPr lang="es-MX" dirty="0"/>
              <a:t>Conclusión</a:t>
            </a:r>
            <a:endParaRPr lang="en-US" dirty="0"/>
          </a:p>
        </p:txBody>
      </p:sp>
      <p:sp>
        <p:nvSpPr>
          <p:cNvPr id="3" name="Marcador de contenido 2">
            <a:extLst>
              <a:ext uri="{FF2B5EF4-FFF2-40B4-BE49-F238E27FC236}">
                <a16:creationId xmlns:a16="http://schemas.microsoft.com/office/drawing/2014/main" id="{3459D694-5812-400D-A464-A7040A37740D}"/>
              </a:ext>
            </a:extLst>
          </p:cNvPr>
          <p:cNvSpPr>
            <a:spLocks noGrp="1"/>
          </p:cNvSpPr>
          <p:nvPr>
            <p:ph idx="1"/>
          </p:nvPr>
        </p:nvSpPr>
        <p:spPr>
          <a:xfrm>
            <a:off x="1141413" y="1788687"/>
            <a:ext cx="9905999" cy="3541714"/>
          </a:xfrm>
        </p:spPr>
        <p:txBody>
          <a:bodyPr>
            <a:noAutofit/>
          </a:bodyPr>
          <a:lstStyle/>
          <a:p>
            <a:pPr marL="0" indent="0" algn="just">
              <a:buNone/>
            </a:pPr>
            <a:r>
              <a:rPr lang="es-ES" dirty="0"/>
              <a:t>A modo de conclusión, detectar la contaminación del aire por medio de un sensor de polvo permite tomar decisiones por el bien de una población. Previniendo enfermedades respiratorias relacionadas con la contaminación. Además de tener parámetros para tener una mejor planeación ambiental a futuro. Sin IoT, la captura, visualización y análisis de datos para la toma de decisiones sería muy lenta.</a:t>
            </a:r>
          </a:p>
          <a:p>
            <a:pPr marL="0" indent="0" algn="just">
              <a:buNone/>
            </a:pPr>
            <a:r>
              <a:rPr lang="es-ES" dirty="0"/>
              <a:t>El uso de Git y GitHub nos permitió tener documentos colaborativos junto con mayor control de versiones. Por lo que nuestra organización y entendimiento fue mayor.</a:t>
            </a:r>
            <a:endParaRPr lang="en-US" dirty="0"/>
          </a:p>
        </p:txBody>
      </p:sp>
    </p:spTree>
    <p:extLst>
      <p:ext uri="{BB962C8B-B14F-4D97-AF65-F5344CB8AC3E}">
        <p14:creationId xmlns:p14="http://schemas.microsoft.com/office/powerpoint/2010/main" val="289746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Referencias</a:t>
            </a:r>
          </a:p>
        </p:txBody>
      </p:sp>
      <p:sp>
        <p:nvSpPr>
          <p:cNvPr id="3" name="TextBox 2"/>
          <p:cNvSpPr txBox="1"/>
          <p:nvPr/>
        </p:nvSpPr>
        <p:spPr>
          <a:xfrm>
            <a:off x="1277288" y="2097088"/>
            <a:ext cx="9634247" cy="1938992"/>
          </a:xfrm>
          <a:prstGeom prst="rect">
            <a:avLst/>
          </a:prstGeom>
          <a:noFill/>
        </p:spPr>
        <p:txBody>
          <a:bodyPr wrap="square" rtlCol="0">
            <a:spAutoFit/>
          </a:bodyPr>
          <a:lstStyle/>
          <a:p>
            <a:pPr marL="285750" indent="-285750">
              <a:buFont typeface="Arial" panose="020B0604020202020204" pitchFamily="34" charset="0"/>
              <a:buChar char="•"/>
            </a:pPr>
            <a:r>
              <a:rPr lang="es-ES" sz="2000" dirty="0"/>
              <a:t>Desconocido. (2021). Sensores de calidad de aire. 18/03/2021, de </a:t>
            </a:r>
            <a:r>
              <a:rPr lang="es-ES" sz="2000" dirty="0" err="1"/>
              <a:t>Arrow</a:t>
            </a:r>
            <a:r>
              <a:rPr lang="es-ES" sz="2000" dirty="0"/>
              <a:t> Sitio web: </a:t>
            </a:r>
            <a:r>
              <a:rPr lang="es-ES" sz="2000" dirty="0">
                <a:hlinkClick r:id="rId2"/>
              </a:rPr>
              <a:t>https://www.arrow.com/es-mx/categories/sensors/air-quality-sensors</a:t>
            </a:r>
            <a:r>
              <a:rPr lang="es-ES" sz="2000" dirty="0"/>
              <a:t> </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Arranz Ruiz, S. (2020, 6 julio). Sensores IoT para medir la calidad del aire y el COVID-19. </a:t>
            </a:r>
            <a:r>
              <a:rPr lang="en-US" sz="2000" dirty="0"/>
              <a:t>Think Big. </a:t>
            </a:r>
            <a:r>
              <a:rPr lang="en-US" sz="2000" u="sng" dirty="0">
                <a:hlinkClick r:id="rId3"/>
              </a:rPr>
              <a:t>https://empresas.blogthinkbig.com/sensores-iot-para-medir-calidad-aire/</a:t>
            </a: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001969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55</TotalTime>
  <Words>639</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Times New Roman</vt:lpstr>
      <vt:lpstr>Tw Cen MT</vt:lpstr>
      <vt:lpstr>Circuit</vt:lpstr>
      <vt:lpstr>PowerPoint Presentation</vt:lpstr>
      <vt:lpstr>Introducción</vt:lpstr>
      <vt:lpstr>Efectos de la Calidad del aire</vt:lpstr>
      <vt:lpstr>Ejemplo de un sensor que se podría utilizar:</vt:lpstr>
      <vt:lpstr>Materiales y  cambio de estaciones a sensores Iot</vt:lpstr>
      <vt:lpstr>Relación con el covid-19</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CS</dc:title>
  <dc:subject/>
  <dc:creator>Matheo Pinzón Woloski</dc:creator>
  <dc:description/>
  <cp:lastModifiedBy>Ricardo Andrés Cavazos Cantú</cp:lastModifiedBy>
  <cp:revision>41</cp:revision>
  <dcterms:created xsi:type="dcterms:W3CDTF">2021-03-18T22:43:08Z</dcterms:created>
  <dcterms:modified xsi:type="dcterms:W3CDTF">2021-03-19T05:46:34Z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