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56" r:id="rId5"/>
  </p:sldIdLst>
  <p:sldSz cx="274320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p15:clr>
            <a:srgbClr val="A4A3A4"/>
          </p15:clr>
        </p15:guide>
        <p15:guide id="2" orient="horz" pos="144">
          <p15:clr>
            <a:srgbClr val="A4A3A4"/>
          </p15:clr>
        </p15:guide>
        <p15:guide id="3" orient="horz" pos="10080">
          <p15:clr>
            <a:srgbClr val="A4A3A4"/>
          </p15:clr>
        </p15:guide>
        <p15:guide id="4" orient="horz">
          <p15:clr>
            <a:srgbClr val="A4A3A4"/>
          </p15:clr>
        </p15:guide>
        <p15:guide id="5" pos="363">
          <p15:clr>
            <a:srgbClr val="A4A3A4"/>
          </p15:clr>
        </p15:guide>
        <p15:guide id="6" pos="1691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02" autoAdjust="0"/>
    <p:restoredTop sz="94702" autoAdjust="0"/>
  </p:normalViewPr>
  <p:slideViewPr>
    <p:cSldViewPr snapToGrid="0" snapToObjects="1" showGuides="1">
      <p:cViewPr>
        <p:scale>
          <a:sx n="75" d="100"/>
          <a:sy n="75" d="100"/>
        </p:scale>
        <p:origin x="173" y="-2126"/>
      </p:cViewPr>
      <p:guideLst>
        <p:guide orient="horz" pos="1659"/>
        <p:guide orient="horz" pos="144"/>
        <p:guide orient="horz" pos="10080"/>
        <p:guide orient="horz"/>
        <p:guide pos="363"/>
        <p:guide pos="169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0" d="100"/>
          <a:sy n="80" d="100"/>
        </p:scale>
        <p:origin x="257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4/19/2020</a:t>
            </a:fld>
            <a:endParaRPr lang="en-US" dirty="0"/>
          </a:p>
        </p:txBody>
      </p:sp>
      <p:sp>
        <p:nvSpPr>
          <p:cNvPr id="4" name="Slide Image Placeholder 3"/>
          <p:cNvSpPr>
            <a:spLocks noGrp="1" noRot="1" noChangeAspect="1"/>
          </p:cNvSpPr>
          <p:nvPr>
            <p:ph type="sldImg" idx="2"/>
          </p:nvPr>
        </p:nvSpPr>
        <p:spPr>
          <a:xfrm>
            <a:off x="571500" y="685800"/>
            <a:ext cx="5715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455316"/>
            <a:ext cx="6285508"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1" y="3041375"/>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76461" y="7660971"/>
            <a:ext cx="628153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241978" y="3455316"/>
            <a:ext cx="6280546"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241977" y="3041375"/>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tx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911462" y="3455316"/>
            <a:ext cx="6280546"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906500" y="3041375"/>
            <a:ext cx="6286500" cy="428684"/>
          </a:xfrm>
          <a:prstGeom prst="rect">
            <a:avLst/>
          </a:prstGeom>
          <a:noFill/>
        </p:spPr>
        <p:txBody>
          <a:bodyPr lIns="52249" tIns="52249" rIns="52249" bIns="52249" anchor="ctr" anchorCtr="0">
            <a:spAutoFit/>
          </a:bodyPr>
          <a:lstStyle>
            <a:lvl1pPr marL="0" indent="0" algn="ctr">
              <a:buNone/>
              <a:defRPr sz="2100" b="1" u="sng" baseline="0">
                <a:solidFill>
                  <a:schemeClr val="tx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0575984" y="3041375"/>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575984" y="3455316"/>
            <a:ext cx="6279386"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575984" y="7691083"/>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574412" y="8141695"/>
            <a:ext cx="6282531"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575984" y="13394415"/>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0574412" y="13824707"/>
            <a:ext cx="6282531"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6" y="8091450"/>
            <a:ext cx="6285508"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662362" y="1558180"/>
            <a:ext cx="20107276" cy="598230"/>
          </a:xfrm>
          <a:prstGeom prst="rect">
            <a:avLst/>
          </a:prstGeom>
        </p:spPr>
        <p:txBody>
          <a:bodyPr>
            <a:noAutofit/>
          </a:bodyPr>
          <a:lstStyle>
            <a:lvl1pPr marL="0" indent="0" algn="ctr">
              <a:buFontTx/>
              <a:buNone/>
              <a:defRPr sz="28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7" name="Text Placeholder 76"/>
          <p:cNvSpPr>
            <a:spLocks noGrp="1"/>
          </p:cNvSpPr>
          <p:nvPr>
            <p:ph type="body" sz="quarter" idx="184" hasCustomPrompt="1"/>
          </p:nvPr>
        </p:nvSpPr>
        <p:spPr>
          <a:xfrm>
            <a:off x="3662362" y="2025781"/>
            <a:ext cx="20107276" cy="634555"/>
          </a:xfrm>
          <a:prstGeom prst="rect">
            <a:avLst/>
          </a:prstGeom>
        </p:spPr>
        <p:txBody>
          <a:bodyPr>
            <a:normAutofit/>
          </a:bodyPr>
          <a:lstStyle>
            <a:lvl1pPr marL="0" indent="0" algn="ctr">
              <a:buFontTx/>
              <a:buNone/>
              <a:defRPr sz="2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85" hasCustomPrompt="1"/>
          </p:nvPr>
        </p:nvSpPr>
        <p:spPr>
          <a:xfrm>
            <a:off x="3662362" y="525446"/>
            <a:ext cx="20107276" cy="834414"/>
          </a:xfrm>
          <a:prstGeom prst="rect">
            <a:avLst/>
          </a:prstGeom>
        </p:spPr>
        <p:txBody>
          <a:bodyPr>
            <a:noAutofit/>
          </a:bodyPr>
          <a:lstStyle>
            <a:lvl1pPr marL="0" indent="0" algn="ctr">
              <a:buFontTx/>
              <a:buNone/>
              <a:defRPr sz="48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455316"/>
            <a:ext cx="6285508"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1" y="3041375"/>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76461" y="7660971"/>
            <a:ext cx="628153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241978" y="3455316"/>
            <a:ext cx="6280546"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241977" y="3041375"/>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tx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911462" y="3455316"/>
            <a:ext cx="6280546"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906500" y="3041375"/>
            <a:ext cx="6286500" cy="428684"/>
          </a:xfrm>
          <a:prstGeom prst="rect">
            <a:avLst/>
          </a:prstGeom>
          <a:noFill/>
        </p:spPr>
        <p:txBody>
          <a:bodyPr lIns="52249" tIns="52249" rIns="52249" bIns="52249" anchor="ctr" anchorCtr="0">
            <a:spAutoFit/>
          </a:bodyPr>
          <a:lstStyle>
            <a:lvl1pPr marL="0" indent="0" algn="ctr">
              <a:buNone/>
              <a:defRPr sz="2100" b="1" u="sng" baseline="0">
                <a:solidFill>
                  <a:schemeClr val="tx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0575984" y="3041375"/>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575984" y="3455316"/>
            <a:ext cx="6279386"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575984" y="7691083"/>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574412" y="8141695"/>
            <a:ext cx="6282531"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575984" y="13394415"/>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0574412" y="13824707"/>
            <a:ext cx="6282531"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6" y="8091450"/>
            <a:ext cx="6285508"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662362" y="1558180"/>
            <a:ext cx="20107276" cy="598230"/>
          </a:xfrm>
          <a:prstGeom prst="rect">
            <a:avLst/>
          </a:prstGeom>
        </p:spPr>
        <p:txBody>
          <a:bodyPr>
            <a:noAutofit/>
          </a:bodyPr>
          <a:lstStyle>
            <a:lvl1pPr marL="0" indent="0" algn="ctr">
              <a:buFontTx/>
              <a:buNone/>
              <a:defRPr sz="28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7" name="Text Placeholder 76"/>
          <p:cNvSpPr>
            <a:spLocks noGrp="1"/>
          </p:cNvSpPr>
          <p:nvPr>
            <p:ph type="body" sz="quarter" idx="184" hasCustomPrompt="1"/>
          </p:nvPr>
        </p:nvSpPr>
        <p:spPr>
          <a:xfrm>
            <a:off x="3662362" y="2025781"/>
            <a:ext cx="20107276" cy="634555"/>
          </a:xfrm>
          <a:prstGeom prst="rect">
            <a:avLst/>
          </a:prstGeom>
        </p:spPr>
        <p:txBody>
          <a:bodyPr>
            <a:normAutofit/>
          </a:bodyPr>
          <a:lstStyle>
            <a:lvl1pPr marL="0" indent="0" algn="ctr">
              <a:buFontTx/>
              <a:buNone/>
              <a:defRPr sz="2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85" hasCustomPrompt="1"/>
          </p:nvPr>
        </p:nvSpPr>
        <p:spPr>
          <a:xfrm>
            <a:off x="3662362" y="525446"/>
            <a:ext cx="20107276" cy="834414"/>
          </a:xfrm>
          <a:prstGeom prst="rect">
            <a:avLst/>
          </a:prstGeom>
        </p:spPr>
        <p:txBody>
          <a:bodyPr>
            <a:noAutofit/>
          </a:bodyPr>
          <a:lstStyle>
            <a:lvl1pPr marL="0" indent="0" algn="ctr">
              <a:buFontTx/>
              <a:buNone/>
              <a:defRPr sz="48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183147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465932"/>
            <a:ext cx="8494548"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1" y="3035640"/>
            <a:ext cx="8483204"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76461" y="9438495"/>
            <a:ext cx="8495540"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588799" y="9024257"/>
            <a:ext cx="8483203"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9471422" y="11136117"/>
            <a:ext cx="8482209"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9471422" y="10689474"/>
            <a:ext cx="848220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9476384" y="3490221"/>
            <a:ext cx="8482209"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9471422" y="3035640"/>
            <a:ext cx="8487172"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8372337" y="3035640"/>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8372337" y="3465932"/>
            <a:ext cx="8485018"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8372337" y="9008203"/>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8369192" y="9458815"/>
            <a:ext cx="8488163"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8372337" y="13242471"/>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8372337" y="13693083"/>
            <a:ext cx="8488163"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34" name="Text Placeholder 76"/>
          <p:cNvSpPr>
            <a:spLocks noGrp="1"/>
          </p:cNvSpPr>
          <p:nvPr>
            <p:ph type="body" sz="quarter" idx="150" hasCustomPrompt="1"/>
          </p:nvPr>
        </p:nvSpPr>
        <p:spPr>
          <a:xfrm>
            <a:off x="3662362" y="1534117"/>
            <a:ext cx="20107276" cy="598230"/>
          </a:xfrm>
          <a:prstGeom prst="rect">
            <a:avLst/>
          </a:prstGeom>
        </p:spPr>
        <p:txBody>
          <a:bodyPr>
            <a:noAutofit/>
          </a:bodyPr>
          <a:lstStyle>
            <a:lvl1pPr marL="0" indent="0" algn="ctr">
              <a:buFontTx/>
              <a:buNone/>
              <a:defRPr sz="28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5" name="Text Placeholder 76"/>
          <p:cNvSpPr>
            <a:spLocks noGrp="1"/>
          </p:cNvSpPr>
          <p:nvPr>
            <p:ph type="body" sz="quarter" idx="184" hasCustomPrompt="1"/>
          </p:nvPr>
        </p:nvSpPr>
        <p:spPr>
          <a:xfrm>
            <a:off x="3662362" y="2001718"/>
            <a:ext cx="20107276" cy="634555"/>
          </a:xfrm>
          <a:prstGeom prst="rect">
            <a:avLst/>
          </a:prstGeom>
        </p:spPr>
        <p:txBody>
          <a:bodyPr>
            <a:normAutofit/>
          </a:bodyPr>
          <a:lstStyle>
            <a:lvl1pPr marL="0" indent="0" algn="ctr">
              <a:buFontTx/>
              <a:buNone/>
              <a:defRPr sz="2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6" name="Text Placeholder 76"/>
          <p:cNvSpPr>
            <a:spLocks noGrp="1"/>
          </p:cNvSpPr>
          <p:nvPr>
            <p:ph type="body" sz="quarter" idx="185" hasCustomPrompt="1"/>
          </p:nvPr>
        </p:nvSpPr>
        <p:spPr>
          <a:xfrm>
            <a:off x="3662362" y="525446"/>
            <a:ext cx="20107276" cy="834414"/>
          </a:xfrm>
          <a:prstGeom prst="rect">
            <a:avLst/>
          </a:prstGeom>
        </p:spPr>
        <p:txBody>
          <a:bodyPr>
            <a:noAutofit/>
          </a:bodyPr>
          <a:lstStyle>
            <a:lvl1pPr marL="0" indent="0" algn="ctr">
              <a:buFontTx/>
              <a:buNone/>
              <a:defRPr sz="48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8308" y="3400618"/>
            <a:ext cx="6285508"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70789" y="2970326"/>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67812" y="7878271"/>
            <a:ext cx="6286500"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70293" y="7443713"/>
            <a:ext cx="628153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241977" y="3416969"/>
            <a:ext cx="12950030"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241977" y="2970326"/>
            <a:ext cx="12950031"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241977" y="11325441"/>
            <a:ext cx="12950031"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241977" y="10874829"/>
            <a:ext cx="12950031"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600583" y="2970326"/>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600583" y="3420938"/>
            <a:ext cx="6279386"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0600583" y="7473825"/>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599011" y="7924437"/>
            <a:ext cx="6282531"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0600583" y="13177157"/>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0599011" y="13627769"/>
            <a:ext cx="6282531"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34" name="Text Placeholder 76"/>
          <p:cNvSpPr>
            <a:spLocks noGrp="1"/>
          </p:cNvSpPr>
          <p:nvPr>
            <p:ph type="body" sz="quarter" idx="150" hasCustomPrompt="1"/>
          </p:nvPr>
        </p:nvSpPr>
        <p:spPr>
          <a:xfrm>
            <a:off x="3662362" y="1461928"/>
            <a:ext cx="20107276" cy="598230"/>
          </a:xfrm>
          <a:prstGeom prst="rect">
            <a:avLst/>
          </a:prstGeom>
        </p:spPr>
        <p:txBody>
          <a:bodyPr>
            <a:noAutofit/>
          </a:bodyPr>
          <a:lstStyle>
            <a:lvl1pPr marL="0" indent="0" algn="ctr">
              <a:buFontTx/>
              <a:buNone/>
              <a:defRPr sz="28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5" name="Text Placeholder 76"/>
          <p:cNvSpPr>
            <a:spLocks noGrp="1"/>
          </p:cNvSpPr>
          <p:nvPr>
            <p:ph type="body" sz="quarter" idx="184" hasCustomPrompt="1"/>
          </p:nvPr>
        </p:nvSpPr>
        <p:spPr>
          <a:xfrm>
            <a:off x="3662362" y="1929529"/>
            <a:ext cx="20107276" cy="634555"/>
          </a:xfrm>
          <a:prstGeom prst="rect">
            <a:avLst/>
          </a:prstGeom>
        </p:spPr>
        <p:txBody>
          <a:bodyPr>
            <a:normAutofit/>
          </a:bodyPr>
          <a:lstStyle>
            <a:lvl1pPr marL="0" indent="0" algn="ctr">
              <a:buFontTx/>
              <a:buNone/>
              <a:defRPr sz="2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6" name="Text Placeholder 76"/>
          <p:cNvSpPr>
            <a:spLocks noGrp="1"/>
          </p:cNvSpPr>
          <p:nvPr>
            <p:ph type="body" sz="quarter" idx="185" hasCustomPrompt="1"/>
          </p:nvPr>
        </p:nvSpPr>
        <p:spPr>
          <a:xfrm>
            <a:off x="3662362" y="525446"/>
            <a:ext cx="20107276" cy="834414"/>
          </a:xfrm>
          <a:prstGeom prst="rect">
            <a:avLst/>
          </a:prstGeom>
        </p:spPr>
        <p:txBody>
          <a:bodyPr>
            <a:noAutofit/>
          </a:bodyPr>
          <a:lstStyle>
            <a:lvl1pPr marL="0" indent="0" algn="ctr">
              <a:buFontTx/>
              <a:buNone/>
              <a:defRPr sz="48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3" name="Rounded Rectangle 42"/>
          <p:cNvSpPr/>
          <p:nvPr userDrawn="1"/>
        </p:nvSpPr>
        <p:spPr>
          <a:xfrm>
            <a:off x="592166" y="3060822"/>
            <a:ext cx="6308833" cy="1224809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userDrawn="1"/>
        </p:nvSpPr>
        <p:spPr>
          <a:xfrm>
            <a:off x="7241249" y="3060822"/>
            <a:ext cx="6308833" cy="1224809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13928370" y="3060822"/>
            <a:ext cx="6308833" cy="1224809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userDrawn="1"/>
        </p:nvSpPr>
        <p:spPr>
          <a:xfrm>
            <a:off x="20554667" y="3060822"/>
            <a:ext cx="6308833" cy="1224809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p:cNvGrpSpPr/>
          <p:nvPr userDrawn="1"/>
        </p:nvGrpSpPr>
        <p:grpSpPr>
          <a:xfrm rot="10800000">
            <a:off x="-9651" y="15537513"/>
            <a:ext cx="27460200" cy="939075"/>
            <a:chOff x="-14192" y="1382"/>
            <a:chExt cx="27451941" cy="4572641"/>
          </a:xfrm>
        </p:grpSpPr>
        <p:sp>
          <p:nvSpPr>
            <p:cNvPr id="79"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87" name="Text Box 14"/>
          <p:cNvSpPr txBox="1">
            <a:spLocks noChangeArrowheads="1"/>
          </p:cNvSpPr>
          <p:nvPr userDrawn="1"/>
        </p:nvSpPr>
        <p:spPr bwMode="auto">
          <a:xfrm>
            <a:off x="592166" y="15925671"/>
            <a:ext cx="2514600" cy="35143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68" name="Table 67">
            <a:extLst>
              <a:ext uri="{FF2B5EF4-FFF2-40B4-BE49-F238E27FC236}">
                <a16:creationId xmlns:a16="http://schemas.microsoft.com/office/drawing/2014/main" id="{4EA1331B-55BE-7349-BA03-FE94BA59987D}"/>
              </a:ext>
            </a:extLst>
          </p:cNvPr>
          <p:cNvGraphicFramePr>
            <a:graphicFrameLocks noGrp="1"/>
          </p:cNvGraphicFramePr>
          <p:nvPr userDrawn="1">
            <p:extLst>
              <p:ext uri="{D42A27DB-BD31-4B8C-83A1-F6EECF244321}">
                <p14:modId xmlns:p14="http://schemas.microsoft.com/office/powerpoint/2010/main" val="221563226"/>
              </p:ext>
            </p:extLst>
          </p:nvPr>
        </p:nvGraphicFramePr>
        <p:xfrm>
          <a:off x="-6586434" y="0"/>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69420">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36”x60"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algn="ct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60 inches wide</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70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80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7" name="Table 16">
            <a:extLst>
              <a:ext uri="{FF2B5EF4-FFF2-40B4-BE49-F238E27FC236}">
                <a16:creationId xmlns:a16="http://schemas.microsoft.com/office/drawing/2014/main" id="{BBE775DC-ACED-4DF5-975E-A2900F7AD1A5}"/>
              </a:ext>
            </a:extLst>
          </p:cNvPr>
          <p:cNvGraphicFramePr>
            <a:graphicFrameLocks noGrp="1"/>
          </p:cNvGraphicFramePr>
          <p:nvPr userDrawn="1">
            <p:extLst>
              <p:ext uri="{D42A27DB-BD31-4B8C-83A1-F6EECF244321}">
                <p14:modId xmlns:p14="http://schemas.microsoft.com/office/powerpoint/2010/main" val="1351913350"/>
              </p:ext>
            </p:extLst>
          </p:nvPr>
        </p:nvGraphicFramePr>
        <p:xfrm>
          <a:off x="27918589" y="0"/>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0000"/>
                    </a:ext>
                  </a:extLst>
                </a:gridCol>
                <a:gridCol w="3043260">
                  <a:extLst>
                    <a:ext uri="{9D8B030D-6E8A-4147-A177-3AD203B41FA5}">
                      <a16:colId xmlns:a16="http://schemas.microsoft.com/office/drawing/2014/main" val="4164475170"/>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659987">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grpSp>
        <p:nvGrpSpPr>
          <p:cNvPr id="18" name="Group 17">
            <a:extLst>
              <a:ext uri="{FF2B5EF4-FFF2-40B4-BE49-F238E27FC236}">
                <a16:creationId xmlns:a16="http://schemas.microsoft.com/office/drawing/2014/main" id="{AAF6957C-6388-7548-A602-CDD546DD69C7}"/>
              </a:ext>
            </a:extLst>
          </p:cNvPr>
          <p:cNvGrpSpPr/>
          <p:nvPr userDrawn="1"/>
        </p:nvGrpSpPr>
        <p:grpSpPr>
          <a:xfrm>
            <a:off x="-43304" y="11287"/>
            <a:ext cx="27475304" cy="2611597"/>
            <a:chOff x="-43304" y="11286"/>
            <a:chExt cx="43905392" cy="4120075"/>
          </a:xfrm>
        </p:grpSpPr>
        <p:sp>
          <p:nvSpPr>
            <p:cNvPr id="19" name="Rectangle 18">
              <a:extLst>
                <a:ext uri="{FF2B5EF4-FFF2-40B4-BE49-F238E27FC236}">
                  <a16:creationId xmlns:a16="http://schemas.microsoft.com/office/drawing/2014/main" id="{2D01F63D-EF19-EE4F-9701-8CE2B656458B}"/>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5DDFFFE0-DF46-CC45-A1E4-BDDCE21DE885}"/>
                </a:ext>
              </a:extLst>
            </p:cNvPr>
            <p:cNvGrpSpPr/>
            <p:nvPr userDrawn="1"/>
          </p:nvGrpSpPr>
          <p:grpSpPr>
            <a:xfrm>
              <a:off x="-43304" y="11286"/>
              <a:ext cx="43905392" cy="4036528"/>
              <a:chOff x="-14192" y="1382"/>
              <a:chExt cx="27451941" cy="4572641"/>
            </a:xfrm>
          </p:grpSpPr>
          <p:sp>
            <p:nvSpPr>
              <p:cNvPr id="21" name="Rectangle 16">
                <a:extLst>
                  <a:ext uri="{FF2B5EF4-FFF2-40B4-BE49-F238E27FC236}">
                    <a16:creationId xmlns:a16="http://schemas.microsoft.com/office/drawing/2014/main" id="{34D75AB7-6D7E-6B4B-930D-5D416003DCEC}"/>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16">
                <a:extLst>
                  <a:ext uri="{FF2B5EF4-FFF2-40B4-BE49-F238E27FC236}">
                    <a16:creationId xmlns:a16="http://schemas.microsoft.com/office/drawing/2014/main" id="{3AF589CF-28F7-8148-972A-952078804889}"/>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541DE537-8010-044D-AA82-5CE5281ADA42}"/>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3" name="Rounded Rectangle 42"/>
          <p:cNvSpPr/>
          <p:nvPr userDrawn="1"/>
        </p:nvSpPr>
        <p:spPr>
          <a:xfrm>
            <a:off x="592166" y="3060822"/>
            <a:ext cx="6308833" cy="1224809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userDrawn="1"/>
        </p:nvSpPr>
        <p:spPr>
          <a:xfrm>
            <a:off x="7241249" y="3060822"/>
            <a:ext cx="6308833" cy="1224809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13928370" y="3060822"/>
            <a:ext cx="6308833" cy="1224809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userDrawn="1"/>
        </p:nvSpPr>
        <p:spPr>
          <a:xfrm>
            <a:off x="20554667" y="3060822"/>
            <a:ext cx="6308833" cy="1224809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p:cNvGrpSpPr/>
          <p:nvPr userDrawn="1"/>
        </p:nvGrpSpPr>
        <p:grpSpPr>
          <a:xfrm rot="10800000">
            <a:off x="-9651" y="15537513"/>
            <a:ext cx="27460200" cy="939075"/>
            <a:chOff x="-14192" y="1382"/>
            <a:chExt cx="27451941" cy="4572641"/>
          </a:xfrm>
        </p:grpSpPr>
        <p:sp>
          <p:nvSpPr>
            <p:cNvPr id="79"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87" name="Text Box 14"/>
          <p:cNvSpPr txBox="1">
            <a:spLocks noChangeArrowheads="1"/>
          </p:cNvSpPr>
          <p:nvPr userDrawn="1"/>
        </p:nvSpPr>
        <p:spPr bwMode="auto">
          <a:xfrm>
            <a:off x="592166" y="15925671"/>
            <a:ext cx="2514600" cy="35143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21" name="Group 20">
            <a:extLst>
              <a:ext uri="{FF2B5EF4-FFF2-40B4-BE49-F238E27FC236}">
                <a16:creationId xmlns:a16="http://schemas.microsoft.com/office/drawing/2014/main" id="{0EC8E1D4-94FC-2D43-9057-8D3BF4B4C0BC}"/>
              </a:ext>
            </a:extLst>
          </p:cNvPr>
          <p:cNvGrpSpPr/>
          <p:nvPr userDrawn="1"/>
        </p:nvGrpSpPr>
        <p:grpSpPr>
          <a:xfrm>
            <a:off x="-43304" y="11287"/>
            <a:ext cx="27475304" cy="2611597"/>
            <a:chOff x="-43304" y="11286"/>
            <a:chExt cx="43905392" cy="4120075"/>
          </a:xfrm>
        </p:grpSpPr>
        <p:sp>
          <p:nvSpPr>
            <p:cNvPr id="22" name="Rectangle 21">
              <a:extLst>
                <a:ext uri="{FF2B5EF4-FFF2-40B4-BE49-F238E27FC236}">
                  <a16:creationId xmlns:a16="http://schemas.microsoft.com/office/drawing/2014/main" id="{F6F0FDFA-5192-2E48-8EF4-CC5EAAB9E3BC}"/>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3EAF022-5A4E-AE4C-B829-176CB0002C93}"/>
                </a:ext>
              </a:extLst>
            </p:cNvPr>
            <p:cNvGrpSpPr/>
            <p:nvPr userDrawn="1"/>
          </p:nvGrpSpPr>
          <p:grpSpPr>
            <a:xfrm>
              <a:off x="-43304" y="11286"/>
              <a:ext cx="43905392" cy="4036528"/>
              <a:chOff x="-14192" y="1382"/>
              <a:chExt cx="27451941" cy="4572641"/>
            </a:xfrm>
          </p:grpSpPr>
          <p:sp>
            <p:nvSpPr>
              <p:cNvPr id="24" name="Rectangle 16">
                <a:extLst>
                  <a:ext uri="{FF2B5EF4-FFF2-40B4-BE49-F238E27FC236}">
                    <a16:creationId xmlns:a16="http://schemas.microsoft.com/office/drawing/2014/main" id="{D55FC2A3-DE78-2A4D-980B-A08668A1A4B4}"/>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16">
                <a:extLst>
                  <a:ext uri="{FF2B5EF4-FFF2-40B4-BE49-F238E27FC236}">
                    <a16:creationId xmlns:a16="http://schemas.microsoft.com/office/drawing/2014/main" id="{84420EF1-727E-194B-8AD0-D5761AE02D68}"/>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CAEF8073-63F1-ED4D-8FAA-8EA5590CE8FE}"/>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extLst>
      <p:ext uri="{BB962C8B-B14F-4D97-AF65-F5344CB8AC3E}">
        <p14:creationId xmlns:p14="http://schemas.microsoft.com/office/powerpoint/2010/main" val="1722804893"/>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2" name="Rounded Rectangle 51"/>
          <p:cNvSpPr/>
          <p:nvPr userDrawn="1"/>
        </p:nvSpPr>
        <p:spPr>
          <a:xfrm>
            <a:off x="592166" y="3003673"/>
            <a:ext cx="8471679" cy="1236526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userDrawn="1"/>
        </p:nvSpPr>
        <p:spPr>
          <a:xfrm>
            <a:off x="9476519" y="3003673"/>
            <a:ext cx="8471679" cy="1236526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userDrawn="1"/>
        </p:nvSpPr>
        <p:spPr>
          <a:xfrm>
            <a:off x="18360872" y="3003673"/>
            <a:ext cx="8471679" cy="1236526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97"/>
          <p:cNvGrpSpPr/>
          <p:nvPr userDrawn="1"/>
        </p:nvGrpSpPr>
        <p:grpSpPr>
          <a:xfrm rot="10800000">
            <a:off x="-9651" y="15537513"/>
            <a:ext cx="27460200" cy="939075"/>
            <a:chOff x="-14192" y="1382"/>
            <a:chExt cx="27451941" cy="4572641"/>
          </a:xfrm>
        </p:grpSpPr>
        <p:sp>
          <p:nvSpPr>
            <p:cNvPr id="99"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43" name="Text Box 14"/>
          <p:cNvSpPr txBox="1">
            <a:spLocks noChangeArrowheads="1"/>
          </p:cNvSpPr>
          <p:nvPr userDrawn="1"/>
        </p:nvSpPr>
        <p:spPr bwMode="auto">
          <a:xfrm>
            <a:off x="592166" y="15925671"/>
            <a:ext cx="2514600" cy="35143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51" name="Table 50">
            <a:extLst>
              <a:ext uri="{FF2B5EF4-FFF2-40B4-BE49-F238E27FC236}">
                <a16:creationId xmlns:a16="http://schemas.microsoft.com/office/drawing/2014/main" id="{C32D6CB5-7EF5-0C49-AF60-0F8A020D1952}"/>
              </a:ext>
            </a:extLst>
          </p:cNvPr>
          <p:cNvGraphicFramePr>
            <a:graphicFrameLocks noGrp="1"/>
          </p:cNvGraphicFramePr>
          <p:nvPr userDrawn="1">
            <p:extLst>
              <p:ext uri="{D42A27DB-BD31-4B8C-83A1-F6EECF244321}">
                <p14:modId xmlns:p14="http://schemas.microsoft.com/office/powerpoint/2010/main" val="221563226"/>
              </p:ext>
            </p:extLst>
          </p:nvPr>
        </p:nvGraphicFramePr>
        <p:xfrm>
          <a:off x="-6586434" y="0"/>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69420">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36”x60"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algn="ct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60 inches wide</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70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80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6" name="Table 15">
            <a:extLst>
              <a:ext uri="{FF2B5EF4-FFF2-40B4-BE49-F238E27FC236}">
                <a16:creationId xmlns:a16="http://schemas.microsoft.com/office/drawing/2014/main" id="{B4AB34B6-A3C7-4116-B6A6-76A05A91E18B}"/>
              </a:ext>
            </a:extLst>
          </p:cNvPr>
          <p:cNvGraphicFramePr>
            <a:graphicFrameLocks noGrp="1"/>
          </p:cNvGraphicFramePr>
          <p:nvPr userDrawn="1">
            <p:extLst>
              <p:ext uri="{D42A27DB-BD31-4B8C-83A1-F6EECF244321}">
                <p14:modId xmlns:p14="http://schemas.microsoft.com/office/powerpoint/2010/main" val="1351913350"/>
              </p:ext>
            </p:extLst>
          </p:nvPr>
        </p:nvGraphicFramePr>
        <p:xfrm>
          <a:off x="27918589" y="0"/>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0000"/>
                    </a:ext>
                  </a:extLst>
                </a:gridCol>
                <a:gridCol w="3043260">
                  <a:extLst>
                    <a:ext uri="{9D8B030D-6E8A-4147-A177-3AD203B41FA5}">
                      <a16:colId xmlns:a16="http://schemas.microsoft.com/office/drawing/2014/main" val="4164475170"/>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659987">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grpSp>
        <p:nvGrpSpPr>
          <p:cNvPr id="23" name="Group 22">
            <a:extLst>
              <a:ext uri="{FF2B5EF4-FFF2-40B4-BE49-F238E27FC236}">
                <a16:creationId xmlns:a16="http://schemas.microsoft.com/office/drawing/2014/main" id="{1CD42C1A-2F8A-4D49-BCCE-8FB988E47183}"/>
              </a:ext>
            </a:extLst>
          </p:cNvPr>
          <p:cNvGrpSpPr/>
          <p:nvPr userDrawn="1"/>
        </p:nvGrpSpPr>
        <p:grpSpPr>
          <a:xfrm>
            <a:off x="-43304" y="11287"/>
            <a:ext cx="27475304" cy="2611597"/>
            <a:chOff x="-43304" y="11286"/>
            <a:chExt cx="43905392" cy="4120075"/>
          </a:xfrm>
        </p:grpSpPr>
        <p:sp>
          <p:nvSpPr>
            <p:cNvPr id="24" name="Rectangle 23">
              <a:extLst>
                <a:ext uri="{FF2B5EF4-FFF2-40B4-BE49-F238E27FC236}">
                  <a16:creationId xmlns:a16="http://schemas.microsoft.com/office/drawing/2014/main" id="{35727F0C-E5CA-7E41-B9DD-F8599907DFF2}"/>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8AF4897F-D6C6-5741-BCF7-7CA70D05A7A5}"/>
                </a:ext>
              </a:extLst>
            </p:cNvPr>
            <p:cNvGrpSpPr/>
            <p:nvPr userDrawn="1"/>
          </p:nvGrpSpPr>
          <p:grpSpPr>
            <a:xfrm>
              <a:off x="-43304" y="11286"/>
              <a:ext cx="43905392" cy="4036528"/>
              <a:chOff x="-14192" y="1382"/>
              <a:chExt cx="27451941" cy="4572641"/>
            </a:xfrm>
          </p:grpSpPr>
          <p:sp>
            <p:nvSpPr>
              <p:cNvPr id="26" name="Rectangle 16">
                <a:extLst>
                  <a:ext uri="{FF2B5EF4-FFF2-40B4-BE49-F238E27FC236}">
                    <a16:creationId xmlns:a16="http://schemas.microsoft.com/office/drawing/2014/main" id="{F7662C5D-1246-9748-ACB4-9C2B93F444A4}"/>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16">
                <a:extLst>
                  <a:ext uri="{FF2B5EF4-FFF2-40B4-BE49-F238E27FC236}">
                    <a16:creationId xmlns:a16="http://schemas.microsoft.com/office/drawing/2014/main" id="{485C12BB-DA65-4847-BBEB-40C23F87E5BB}"/>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15">
                <a:extLst>
                  <a:ext uri="{FF2B5EF4-FFF2-40B4-BE49-F238E27FC236}">
                    <a16:creationId xmlns:a16="http://schemas.microsoft.com/office/drawing/2014/main" id="{44562FFE-3F26-6E4A-93F5-E53D6CB7EE3A}"/>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8" name="Rounded Rectangle 37"/>
          <p:cNvSpPr/>
          <p:nvPr userDrawn="1"/>
        </p:nvSpPr>
        <p:spPr>
          <a:xfrm>
            <a:off x="592166" y="2946523"/>
            <a:ext cx="6308833" cy="12386005"/>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20562833" y="2946523"/>
            <a:ext cx="6308833" cy="12386005"/>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7220123" y="2946523"/>
            <a:ext cx="13023587" cy="12386005"/>
          </a:xfrm>
          <a:prstGeom prst="roundRect">
            <a:avLst>
              <a:gd name="adj" fmla="val 817"/>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p:cNvGrpSpPr/>
          <p:nvPr userDrawn="1"/>
        </p:nvGrpSpPr>
        <p:grpSpPr>
          <a:xfrm rot="10800000">
            <a:off x="-9651" y="15537513"/>
            <a:ext cx="27460200" cy="939075"/>
            <a:chOff x="-14192" y="1382"/>
            <a:chExt cx="27451941" cy="4572641"/>
          </a:xfrm>
        </p:grpSpPr>
        <p:sp>
          <p:nvSpPr>
            <p:cNvPr id="8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43" name="Text Box 14"/>
          <p:cNvSpPr txBox="1">
            <a:spLocks noChangeArrowheads="1"/>
          </p:cNvSpPr>
          <p:nvPr userDrawn="1"/>
        </p:nvSpPr>
        <p:spPr bwMode="auto">
          <a:xfrm>
            <a:off x="592166" y="15925671"/>
            <a:ext cx="2514600" cy="35143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51" name="Table 50">
            <a:extLst>
              <a:ext uri="{FF2B5EF4-FFF2-40B4-BE49-F238E27FC236}">
                <a16:creationId xmlns:a16="http://schemas.microsoft.com/office/drawing/2014/main" id="{6ADEBE73-3108-AD4C-9232-CD83B44937F1}"/>
              </a:ext>
            </a:extLst>
          </p:cNvPr>
          <p:cNvGraphicFramePr>
            <a:graphicFrameLocks noGrp="1"/>
          </p:cNvGraphicFramePr>
          <p:nvPr userDrawn="1">
            <p:extLst>
              <p:ext uri="{D42A27DB-BD31-4B8C-83A1-F6EECF244321}">
                <p14:modId xmlns:p14="http://schemas.microsoft.com/office/powerpoint/2010/main" val="221563226"/>
              </p:ext>
            </p:extLst>
          </p:nvPr>
        </p:nvGraphicFramePr>
        <p:xfrm>
          <a:off x="-6586434" y="0"/>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69420">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36”x60"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algn="ct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60 inches wide</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70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80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6" name="Table 15">
            <a:extLst>
              <a:ext uri="{FF2B5EF4-FFF2-40B4-BE49-F238E27FC236}">
                <a16:creationId xmlns:a16="http://schemas.microsoft.com/office/drawing/2014/main" id="{EC237FA1-DAF6-482E-A470-3F04C5E52D42}"/>
              </a:ext>
            </a:extLst>
          </p:cNvPr>
          <p:cNvGraphicFramePr>
            <a:graphicFrameLocks noGrp="1"/>
          </p:cNvGraphicFramePr>
          <p:nvPr userDrawn="1">
            <p:extLst>
              <p:ext uri="{D42A27DB-BD31-4B8C-83A1-F6EECF244321}">
                <p14:modId xmlns:p14="http://schemas.microsoft.com/office/powerpoint/2010/main" val="1351913350"/>
              </p:ext>
            </p:extLst>
          </p:nvPr>
        </p:nvGraphicFramePr>
        <p:xfrm>
          <a:off x="27918589" y="0"/>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0000"/>
                    </a:ext>
                  </a:extLst>
                </a:gridCol>
                <a:gridCol w="3043260">
                  <a:extLst>
                    <a:ext uri="{9D8B030D-6E8A-4147-A177-3AD203B41FA5}">
                      <a16:colId xmlns:a16="http://schemas.microsoft.com/office/drawing/2014/main" val="4164475170"/>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659987">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grpSp>
        <p:nvGrpSpPr>
          <p:cNvPr id="23" name="Group 22">
            <a:extLst>
              <a:ext uri="{FF2B5EF4-FFF2-40B4-BE49-F238E27FC236}">
                <a16:creationId xmlns:a16="http://schemas.microsoft.com/office/drawing/2014/main" id="{133B7B53-A5A1-BC49-8955-D18E68BE7B72}"/>
              </a:ext>
            </a:extLst>
          </p:cNvPr>
          <p:cNvGrpSpPr/>
          <p:nvPr userDrawn="1"/>
        </p:nvGrpSpPr>
        <p:grpSpPr>
          <a:xfrm>
            <a:off x="-43304" y="11287"/>
            <a:ext cx="27475304" cy="2611597"/>
            <a:chOff x="-43304" y="11286"/>
            <a:chExt cx="43905392" cy="4120075"/>
          </a:xfrm>
        </p:grpSpPr>
        <p:sp>
          <p:nvSpPr>
            <p:cNvPr id="24" name="Rectangle 23">
              <a:extLst>
                <a:ext uri="{FF2B5EF4-FFF2-40B4-BE49-F238E27FC236}">
                  <a16:creationId xmlns:a16="http://schemas.microsoft.com/office/drawing/2014/main" id="{943C2111-FDA2-C04D-9CDB-FD63C35F209E}"/>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333455FD-8744-EC42-84E8-75AAF0FAA109}"/>
                </a:ext>
              </a:extLst>
            </p:cNvPr>
            <p:cNvGrpSpPr/>
            <p:nvPr userDrawn="1"/>
          </p:nvGrpSpPr>
          <p:grpSpPr>
            <a:xfrm>
              <a:off x="-43304" y="11286"/>
              <a:ext cx="43905392" cy="4036528"/>
              <a:chOff x="-14192" y="1382"/>
              <a:chExt cx="27451941" cy="4572641"/>
            </a:xfrm>
          </p:grpSpPr>
          <p:sp>
            <p:nvSpPr>
              <p:cNvPr id="26" name="Rectangle 16">
                <a:extLst>
                  <a:ext uri="{FF2B5EF4-FFF2-40B4-BE49-F238E27FC236}">
                    <a16:creationId xmlns:a16="http://schemas.microsoft.com/office/drawing/2014/main" id="{92268445-1A26-E348-8208-DDDD11317C67}"/>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16">
                <a:extLst>
                  <a:ext uri="{FF2B5EF4-FFF2-40B4-BE49-F238E27FC236}">
                    <a16:creationId xmlns:a16="http://schemas.microsoft.com/office/drawing/2014/main" id="{9DFAFF17-0891-D34A-AF0D-081DD5CF13CF}"/>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15">
                <a:extLst>
                  <a:ext uri="{FF2B5EF4-FFF2-40B4-BE49-F238E27FC236}">
                    <a16:creationId xmlns:a16="http://schemas.microsoft.com/office/drawing/2014/main" id="{3F34F18B-1C10-CA48-AE85-AAF2DFB05009}"/>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p:cNvSpPr>
            <a:spLocks noGrp="1"/>
          </p:cNvSpPr>
          <p:nvPr>
            <p:ph type="body" sz="quarter" idx="10"/>
          </p:nvPr>
        </p:nvSpPr>
        <p:spPr>
          <a:xfrm>
            <a:off x="551862" y="5514416"/>
            <a:ext cx="6285508" cy="1642634"/>
          </a:xfrm>
        </p:spPr>
        <p:txBody>
          <a:bodyPr/>
          <a:lstStyle/>
          <a:p>
            <a:r>
              <a:rPr lang="en-US" dirty="0"/>
              <a:t>The dataset of Student Alcohol consumption I found on Kaggle has information on many different aspects of students lives from the schools Gabriel Pereira and </a:t>
            </a:r>
            <a:r>
              <a:rPr lang="en-US" dirty="0" err="1"/>
              <a:t>Mousinho</a:t>
            </a:r>
            <a:r>
              <a:rPr lang="en-US" dirty="0"/>
              <a:t> da Silveira, both schools in Portugal. I explored a few different angles of this data in order to gather conclusions.</a:t>
            </a:r>
          </a:p>
          <a:p>
            <a:r>
              <a:rPr lang="en-US" dirty="0"/>
              <a:t>Dimensions I explored:</a:t>
            </a:r>
          </a:p>
          <a:p>
            <a:endParaRPr lang="en-US" dirty="0"/>
          </a:p>
        </p:txBody>
      </p:sp>
      <p:sp>
        <p:nvSpPr>
          <p:cNvPr id="20" name="Text Placeholder 19"/>
          <p:cNvSpPr>
            <a:spLocks noGrp="1"/>
          </p:cNvSpPr>
          <p:nvPr>
            <p:ph type="body" sz="quarter" idx="11"/>
          </p:nvPr>
        </p:nvSpPr>
        <p:spPr>
          <a:xfrm>
            <a:off x="504940" y="4874331"/>
            <a:ext cx="6280547" cy="428684"/>
          </a:xfrm>
        </p:spPr>
        <p:txBody>
          <a:bodyPr/>
          <a:lstStyle/>
          <a:p>
            <a:r>
              <a:rPr lang="en-US" dirty="0"/>
              <a:t>Overview of the Data</a:t>
            </a:r>
          </a:p>
        </p:txBody>
      </p:sp>
      <p:sp>
        <p:nvSpPr>
          <p:cNvPr id="21" name="Text Placeholder 20"/>
          <p:cNvSpPr>
            <a:spLocks noGrp="1"/>
          </p:cNvSpPr>
          <p:nvPr>
            <p:ph type="body" sz="quarter" idx="19"/>
          </p:nvPr>
        </p:nvSpPr>
        <p:spPr>
          <a:xfrm>
            <a:off x="580470" y="10879079"/>
            <a:ext cx="6286500" cy="1341013"/>
          </a:xfrm>
        </p:spPr>
        <p:txBody>
          <a:bodyPr/>
          <a:lstStyle/>
          <a:p>
            <a:r>
              <a:rPr lang="en-US" dirty="0"/>
              <a:t>Since this dataset has many other dimensions on top of the amount the students were drinking, I was able to show how other factors had an impact on the grade distribution on this set of students. The following graph shows that, not surprisingly, students who have lower absences have a higher overall grade compared to students who have higher absences. </a:t>
            </a:r>
          </a:p>
        </p:txBody>
      </p:sp>
      <p:sp>
        <p:nvSpPr>
          <p:cNvPr id="22" name="Text Placeholder 21"/>
          <p:cNvSpPr>
            <a:spLocks noGrp="1"/>
          </p:cNvSpPr>
          <p:nvPr>
            <p:ph type="body" sz="quarter" idx="20"/>
          </p:nvPr>
        </p:nvSpPr>
        <p:spPr>
          <a:xfrm>
            <a:off x="551862" y="10620745"/>
            <a:ext cx="6281539" cy="428684"/>
          </a:xfrm>
        </p:spPr>
        <p:txBody>
          <a:bodyPr/>
          <a:lstStyle/>
          <a:p>
            <a:r>
              <a:rPr lang="en-US" dirty="0"/>
              <a:t>Other Factors on Grades</a:t>
            </a:r>
          </a:p>
        </p:txBody>
      </p:sp>
      <p:sp>
        <p:nvSpPr>
          <p:cNvPr id="23" name="Text Placeholder 22"/>
          <p:cNvSpPr>
            <a:spLocks noGrp="1"/>
          </p:cNvSpPr>
          <p:nvPr>
            <p:ph type="body" sz="quarter" idx="21"/>
          </p:nvPr>
        </p:nvSpPr>
        <p:spPr>
          <a:xfrm>
            <a:off x="7241977" y="3416969"/>
            <a:ext cx="12950030" cy="910126"/>
          </a:xfrm>
        </p:spPr>
        <p:txBody>
          <a:bodyPr/>
          <a:lstStyle/>
          <a:p>
            <a:r>
              <a:rPr lang="en-US" dirty="0"/>
              <a:t>I first looked at how the amount of alcohol students drank changed with age.  I did this by looking at how many students participate in daily alcohol consumption and the number of students who participate in weekend alcohol consumption.  The older students seemed to participate more in daily alcohol consumption compared to the younger students.  Conversely more of the younger students generally participated in weekend alcohol consumption compared to the older students.</a:t>
            </a:r>
          </a:p>
        </p:txBody>
      </p:sp>
      <p:sp>
        <p:nvSpPr>
          <p:cNvPr id="24" name="Text Placeholder 23"/>
          <p:cNvSpPr>
            <a:spLocks noGrp="1"/>
          </p:cNvSpPr>
          <p:nvPr>
            <p:ph type="body" sz="quarter" idx="22"/>
          </p:nvPr>
        </p:nvSpPr>
        <p:spPr/>
        <p:txBody>
          <a:bodyPr/>
          <a:lstStyle/>
          <a:p>
            <a:r>
              <a:rPr lang="en-US" dirty="0"/>
              <a:t>Alcohol Consumption by Age</a:t>
            </a:r>
          </a:p>
        </p:txBody>
      </p:sp>
      <p:sp>
        <p:nvSpPr>
          <p:cNvPr id="25" name="Text Placeholder 24"/>
          <p:cNvSpPr>
            <a:spLocks noGrp="1"/>
          </p:cNvSpPr>
          <p:nvPr>
            <p:ph type="body" sz="quarter" idx="23"/>
          </p:nvPr>
        </p:nvSpPr>
        <p:spPr>
          <a:xfrm>
            <a:off x="16131128" y="10845933"/>
            <a:ext cx="3945175" cy="1341013"/>
          </a:xfrm>
        </p:spPr>
        <p:txBody>
          <a:bodyPr/>
          <a:lstStyle/>
          <a:p>
            <a:r>
              <a:rPr lang="en-US" dirty="0"/>
              <a:t>These graphs show the grade distribution comparing students who have a high alcohol intake vs low alcohol intake for during both workday and weekend and compares the grade distribution in both Portuguese and Math classes.</a:t>
            </a:r>
          </a:p>
        </p:txBody>
      </p:sp>
      <p:sp>
        <p:nvSpPr>
          <p:cNvPr id="26" name="Text Placeholder 25"/>
          <p:cNvSpPr>
            <a:spLocks noGrp="1"/>
          </p:cNvSpPr>
          <p:nvPr>
            <p:ph type="body" sz="quarter" idx="24"/>
          </p:nvPr>
        </p:nvSpPr>
        <p:spPr>
          <a:xfrm>
            <a:off x="7241977" y="10192061"/>
            <a:ext cx="12950031" cy="428684"/>
          </a:xfrm>
        </p:spPr>
        <p:txBody>
          <a:bodyPr/>
          <a:lstStyle/>
          <a:p>
            <a:r>
              <a:rPr lang="en-US" dirty="0"/>
              <a:t>Grade Distributions</a:t>
            </a:r>
          </a:p>
        </p:txBody>
      </p:sp>
      <p:sp>
        <p:nvSpPr>
          <p:cNvPr id="27" name="Text Placeholder 26"/>
          <p:cNvSpPr>
            <a:spLocks noGrp="1"/>
          </p:cNvSpPr>
          <p:nvPr>
            <p:ph type="body" sz="quarter" idx="25"/>
          </p:nvPr>
        </p:nvSpPr>
        <p:spPr>
          <a:xfrm>
            <a:off x="20487765" y="9478187"/>
            <a:ext cx="6279386" cy="428684"/>
          </a:xfrm>
        </p:spPr>
        <p:txBody>
          <a:bodyPr/>
          <a:lstStyle/>
          <a:p>
            <a:r>
              <a:rPr lang="en-US" dirty="0"/>
              <a:t>Conclusions</a:t>
            </a:r>
          </a:p>
        </p:txBody>
      </p:sp>
      <p:sp>
        <p:nvSpPr>
          <p:cNvPr id="28" name="Text Placeholder 27"/>
          <p:cNvSpPr>
            <a:spLocks noGrp="1"/>
          </p:cNvSpPr>
          <p:nvPr>
            <p:ph type="body" sz="quarter" idx="26"/>
          </p:nvPr>
        </p:nvSpPr>
        <p:spPr>
          <a:xfrm>
            <a:off x="20599011" y="9906871"/>
            <a:ext cx="6279386" cy="2418231"/>
          </a:xfrm>
        </p:spPr>
        <p:txBody>
          <a:bodyPr/>
          <a:lstStyle/>
          <a:p>
            <a:r>
              <a:rPr lang="en-US" dirty="0"/>
              <a:t>Based on the graphs made from the data, there is a clear correlation between the amount a student drinks and the grade they receive.  On average a student who has a high number of absences will have a final grade ten percent lower than a student who regularly goes to class.  When it comes to alcohol consumption, in the Portuguese classes, students who drink during the week will have on average eight percent lower grade compared to those who don’t. In math classes the average difference in grade for those who drink during the week compared to those who don’t is only six percent.  This means that not going to class has a bigger affect on your grades compared to drinking, however, regular drinking does have a significant affect on the average grade for students in both courses. </a:t>
            </a:r>
          </a:p>
        </p:txBody>
      </p:sp>
      <p:sp>
        <p:nvSpPr>
          <p:cNvPr id="29" name="Text Placeholder 28"/>
          <p:cNvSpPr>
            <a:spLocks noGrp="1"/>
          </p:cNvSpPr>
          <p:nvPr>
            <p:ph type="body" sz="quarter" idx="27"/>
          </p:nvPr>
        </p:nvSpPr>
        <p:spPr>
          <a:xfrm>
            <a:off x="20629945" y="12704876"/>
            <a:ext cx="6279386" cy="428684"/>
          </a:xfrm>
        </p:spPr>
        <p:txBody>
          <a:bodyPr/>
          <a:lstStyle/>
          <a:p>
            <a:r>
              <a:rPr lang="en-US" dirty="0"/>
              <a:t>References</a:t>
            </a:r>
          </a:p>
        </p:txBody>
      </p:sp>
      <p:sp>
        <p:nvSpPr>
          <p:cNvPr id="30" name="Text Placeholder 29"/>
          <p:cNvSpPr>
            <a:spLocks noGrp="1"/>
          </p:cNvSpPr>
          <p:nvPr>
            <p:ph type="body" sz="quarter" idx="28"/>
          </p:nvPr>
        </p:nvSpPr>
        <p:spPr>
          <a:xfrm>
            <a:off x="20629945" y="13513334"/>
            <a:ext cx="6282531" cy="479239"/>
          </a:xfrm>
        </p:spPr>
        <p:txBody>
          <a:bodyPr/>
          <a:lstStyle/>
          <a:p>
            <a:r>
              <a:rPr lang="en-US" dirty="0"/>
              <a:t>https://www.kaggle.com/uciml/student-alcohol-consumption</a:t>
            </a:r>
          </a:p>
        </p:txBody>
      </p:sp>
      <p:sp>
        <p:nvSpPr>
          <p:cNvPr id="33" name="Text Placeholder 32"/>
          <p:cNvSpPr>
            <a:spLocks noGrp="1"/>
          </p:cNvSpPr>
          <p:nvPr>
            <p:ph type="body" sz="quarter" idx="150"/>
          </p:nvPr>
        </p:nvSpPr>
        <p:spPr/>
        <p:txBody>
          <a:bodyPr/>
          <a:lstStyle/>
          <a:p>
            <a:r>
              <a:rPr lang="en-US" dirty="0"/>
              <a:t>Dylan Mather</a:t>
            </a:r>
          </a:p>
        </p:txBody>
      </p:sp>
      <p:sp>
        <p:nvSpPr>
          <p:cNvPr id="34" name="Text Placeholder 33"/>
          <p:cNvSpPr>
            <a:spLocks noGrp="1"/>
          </p:cNvSpPr>
          <p:nvPr>
            <p:ph type="body" sz="quarter" idx="184"/>
          </p:nvPr>
        </p:nvSpPr>
        <p:spPr/>
        <p:txBody>
          <a:bodyPr/>
          <a:lstStyle/>
          <a:p>
            <a:r>
              <a:rPr lang="en-US" dirty="0"/>
              <a:t>Data Visualization</a:t>
            </a:r>
          </a:p>
        </p:txBody>
      </p:sp>
      <p:sp>
        <p:nvSpPr>
          <p:cNvPr id="35" name="Text Placeholder 34"/>
          <p:cNvSpPr>
            <a:spLocks noGrp="1"/>
          </p:cNvSpPr>
          <p:nvPr>
            <p:ph type="body" sz="quarter" idx="185"/>
          </p:nvPr>
        </p:nvSpPr>
        <p:spPr/>
        <p:txBody>
          <a:bodyPr/>
          <a:lstStyle/>
          <a:p>
            <a:r>
              <a:rPr lang="en-US" dirty="0"/>
              <a:t>How Alcohol Consumption Affects Student Grades</a:t>
            </a:r>
          </a:p>
        </p:txBody>
      </p:sp>
      <p:graphicFrame>
        <p:nvGraphicFramePr>
          <p:cNvPr id="38" name="Table 38">
            <a:extLst>
              <a:ext uri="{FF2B5EF4-FFF2-40B4-BE49-F238E27FC236}">
                <a16:creationId xmlns:a16="http://schemas.microsoft.com/office/drawing/2014/main" id="{F3DEF833-FD91-4EA7-9795-0903CFC8EB95}"/>
              </a:ext>
            </a:extLst>
          </p:cNvPr>
          <p:cNvGraphicFramePr>
            <a:graphicFrameLocks noGrp="1"/>
          </p:cNvGraphicFramePr>
          <p:nvPr>
            <p:extLst>
              <p:ext uri="{D42A27DB-BD31-4B8C-83A1-F6EECF244321}">
                <p14:modId xmlns:p14="http://schemas.microsoft.com/office/powerpoint/2010/main" val="1504961967"/>
              </p:ext>
            </p:extLst>
          </p:nvPr>
        </p:nvGraphicFramePr>
        <p:xfrm>
          <a:off x="664849" y="7315255"/>
          <a:ext cx="5960730" cy="3342640"/>
        </p:xfrm>
        <a:graphic>
          <a:graphicData uri="http://schemas.openxmlformats.org/drawingml/2006/table">
            <a:tbl>
              <a:tblPr firstRow="1" bandRow="1">
                <a:tableStyleId>{5C22544A-7EE6-4342-B048-85BDC9FD1C3A}</a:tableStyleId>
              </a:tblPr>
              <a:tblGrid>
                <a:gridCol w="2111985">
                  <a:extLst>
                    <a:ext uri="{9D8B030D-6E8A-4147-A177-3AD203B41FA5}">
                      <a16:colId xmlns:a16="http://schemas.microsoft.com/office/drawing/2014/main" val="3529084483"/>
                    </a:ext>
                  </a:extLst>
                </a:gridCol>
                <a:gridCol w="3848745">
                  <a:extLst>
                    <a:ext uri="{9D8B030D-6E8A-4147-A177-3AD203B41FA5}">
                      <a16:colId xmlns:a16="http://schemas.microsoft.com/office/drawing/2014/main" val="201525280"/>
                    </a:ext>
                  </a:extLst>
                </a:gridCol>
              </a:tblGrid>
              <a:tr h="0">
                <a:tc>
                  <a:txBody>
                    <a:bodyPr/>
                    <a:lstStyle/>
                    <a:p>
                      <a:r>
                        <a:rPr lang="en-US" sz="1400" dirty="0"/>
                        <a:t>Column</a:t>
                      </a:r>
                    </a:p>
                  </a:txBody>
                  <a:tcPr/>
                </a:tc>
                <a:tc>
                  <a:txBody>
                    <a:bodyPr/>
                    <a:lstStyle/>
                    <a:p>
                      <a:r>
                        <a:rPr lang="en-US" sz="1400" dirty="0"/>
                        <a:t>Information</a:t>
                      </a:r>
                    </a:p>
                  </a:txBody>
                  <a:tcPr/>
                </a:tc>
                <a:extLst>
                  <a:ext uri="{0D108BD9-81ED-4DB2-BD59-A6C34878D82A}">
                    <a16:rowId xmlns:a16="http://schemas.microsoft.com/office/drawing/2014/main" val="838815252"/>
                  </a:ext>
                </a:extLst>
              </a:tr>
              <a:tr h="370840">
                <a:tc>
                  <a:txBody>
                    <a:bodyPr/>
                    <a:lstStyle/>
                    <a:p>
                      <a:r>
                        <a:rPr lang="en-US" sz="1400" dirty="0"/>
                        <a:t>Sex</a:t>
                      </a:r>
                    </a:p>
                  </a:txBody>
                  <a:tcPr/>
                </a:tc>
                <a:tc>
                  <a:txBody>
                    <a:bodyPr/>
                    <a:lstStyle/>
                    <a:p>
                      <a:r>
                        <a:rPr lang="en-US" sz="1400" dirty="0"/>
                        <a:t>53% Female</a:t>
                      </a:r>
                    </a:p>
                    <a:p>
                      <a:r>
                        <a:rPr lang="en-US" sz="1400" dirty="0"/>
                        <a:t>47% Male</a:t>
                      </a:r>
                    </a:p>
                  </a:txBody>
                  <a:tcPr/>
                </a:tc>
                <a:extLst>
                  <a:ext uri="{0D108BD9-81ED-4DB2-BD59-A6C34878D82A}">
                    <a16:rowId xmlns:a16="http://schemas.microsoft.com/office/drawing/2014/main" val="1618590692"/>
                  </a:ext>
                </a:extLst>
              </a:tr>
              <a:tr h="370840">
                <a:tc>
                  <a:txBody>
                    <a:bodyPr/>
                    <a:lstStyle/>
                    <a:p>
                      <a:r>
                        <a:rPr lang="en-US" sz="1400" dirty="0"/>
                        <a:t>Age</a:t>
                      </a:r>
                    </a:p>
                  </a:txBody>
                  <a:tcPr/>
                </a:tc>
                <a:tc>
                  <a:txBody>
                    <a:bodyPr/>
                    <a:lstStyle/>
                    <a:p>
                      <a:r>
                        <a:rPr lang="en-US" sz="1400" dirty="0"/>
                        <a:t>Range from 15-22</a:t>
                      </a:r>
                    </a:p>
                  </a:txBody>
                  <a:tcPr/>
                </a:tc>
                <a:extLst>
                  <a:ext uri="{0D108BD9-81ED-4DB2-BD59-A6C34878D82A}">
                    <a16:rowId xmlns:a16="http://schemas.microsoft.com/office/drawing/2014/main" val="1200724729"/>
                  </a:ext>
                </a:extLst>
              </a:tr>
              <a:tr h="370840">
                <a:tc>
                  <a:txBody>
                    <a:bodyPr/>
                    <a:lstStyle/>
                    <a:p>
                      <a:r>
                        <a:rPr lang="en-US" sz="1400" dirty="0"/>
                        <a:t>Failures</a:t>
                      </a:r>
                    </a:p>
                  </a:txBody>
                  <a:tcPr/>
                </a:tc>
                <a:tc>
                  <a:txBody>
                    <a:bodyPr/>
                    <a:lstStyle/>
                    <a:p>
                      <a:r>
                        <a:rPr lang="en-US" sz="1400" dirty="0"/>
                        <a:t>Number of past class failures</a:t>
                      </a:r>
                    </a:p>
                  </a:txBody>
                  <a:tcPr/>
                </a:tc>
                <a:extLst>
                  <a:ext uri="{0D108BD9-81ED-4DB2-BD59-A6C34878D82A}">
                    <a16:rowId xmlns:a16="http://schemas.microsoft.com/office/drawing/2014/main" val="786634156"/>
                  </a:ext>
                </a:extLst>
              </a:tr>
              <a:tr h="370840">
                <a:tc>
                  <a:txBody>
                    <a:bodyPr/>
                    <a:lstStyle/>
                    <a:p>
                      <a:r>
                        <a:rPr lang="en-US" sz="1400" dirty="0"/>
                        <a:t>Absences </a:t>
                      </a:r>
                    </a:p>
                  </a:txBody>
                  <a:tcPr/>
                </a:tc>
                <a:tc>
                  <a:txBody>
                    <a:bodyPr/>
                    <a:lstStyle/>
                    <a:p>
                      <a:r>
                        <a:rPr lang="en-US" sz="1400" dirty="0"/>
                        <a:t>Numeric</a:t>
                      </a:r>
                    </a:p>
                  </a:txBody>
                  <a:tcPr/>
                </a:tc>
                <a:extLst>
                  <a:ext uri="{0D108BD9-81ED-4DB2-BD59-A6C34878D82A}">
                    <a16:rowId xmlns:a16="http://schemas.microsoft.com/office/drawing/2014/main" val="858061366"/>
                  </a:ext>
                </a:extLst>
              </a:tr>
              <a:tr h="370840">
                <a:tc>
                  <a:txBody>
                    <a:bodyPr/>
                    <a:lstStyle/>
                    <a:p>
                      <a:r>
                        <a:rPr lang="en-US" sz="1400" dirty="0"/>
                        <a:t>G3</a:t>
                      </a:r>
                    </a:p>
                  </a:txBody>
                  <a:tcPr/>
                </a:tc>
                <a:tc>
                  <a:txBody>
                    <a:bodyPr/>
                    <a:lstStyle/>
                    <a:p>
                      <a:r>
                        <a:rPr lang="en-US" sz="1400" dirty="0"/>
                        <a:t>Final Semester Grade</a:t>
                      </a:r>
                    </a:p>
                  </a:txBody>
                  <a:tcPr/>
                </a:tc>
                <a:extLst>
                  <a:ext uri="{0D108BD9-81ED-4DB2-BD59-A6C34878D82A}">
                    <a16:rowId xmlns:a16="http://schemas.microsoft.com/office/drawing/2014/main" val="816148538"/>
                  </a:ext>
                </a:extLst>
              </a:tr>
              <a:tr h="370840">
                <a:tc>
                  <a:txBody>
                    <a:bodyPr/>
                    <a:lstStyle/>
                    <a:p>
                      <a:r>
                        <a:rPr lang="en-US" sz="1400" dirty="0"/>
                        <a:t>Daily Alcohol Consumption</a:t>
                      </a:r>
                    </a:p>
                  </a:txBody>
                  <a:tcPr/>
                </a:tc>
                <a:tc>
                  <a:txBody>
                    <a:bodyPr/>
                    <a:lstStyle/>
                    <a:p>
                      <a:r>
                        <a:rPr lang="en-US" sz="1400" dirty="0"/>
                        <a:t>Range from 1-5, 1 being low consumption and 5 being high consumption</a:t>
                      </a:r>
                    </a:p>
                  </a:txBody>
                  <a:tcPr/>
                </a:tc>
                <a:extLst>
                  <a:ext uri="{0D108BD9-81ED-4DB2-BD59-A6C34878D82A}">
                    <a16:rowId xmlns:a16="http://schemas.microsoft.com/office/drawing/2014/main" val="1482939475"/>
                  </a:ext>
                </a:extLst>
              </a:tr>
              <a:tr h="370840">
                <a:tc>
                  <a:txBody>
                    <a:bodyPr/>
                    <a:lstStyle/>
                    <a:p>
                      <a:r>
                        <a:rPr lang="en-US" sz="1400" dirty="0"/>
                        <a:t>Weekend Alcohol Consumption</a:t>
                      </a:r>
                    </a:p>
                  </a:txBody>
                  <a:tcPr/>
                </a:tc>
                <a:tc>
                  <a:txBody>
                    <a:bodyPr/>
                    <a:lstStyle/>
                    <a:p>
                      <a:pPr marL="0" marR="0" lvl="0" indent="0" algn="l" defTabSz="2507943" rtl="0" eaLnBrk="1" fontAlgn="auto" latinLnBrk="0" hangingPunct="1">
                        <a:lnSpc>
                          <a:spcPct val="100000"/>
                        </a:lnSpc>
                        <a:spcBef>
                          <a:spcPts val="0"/>
                        </a:spcBef>
                        <a:spcAft>
                          <a:spcPts val="0"/>
                        </a:spcAft>
                        <a:buClrTx/>
                        <a:buSzTx/>
                        <a:buFontTx/>
                        <a:buNone/>
                        <a:tabLst/>
                        <a:defRPr/>
                      </a:pPr>
                      <a:r>
                        <a:rPr lang="en-US" sz="1400" dirty="0"/>
                        <a:t>Range from 1-5, 1 being low consumption and 5 being high consumption</a:t>
                      </a:r>
                    </a:p>
                  </a:txBody>
                  <a:tcPr/>
                </a:tc>
                <a:extLst>
                  <a:ext uri="{0D108BD9-81ED-4DB2-BD59-A6C34878D82A}">
                    <a16:rowId xmlns:a16="http://schemas.microsoft.com/office/drawing/2014/main" val="637446481"/>
                  </a:ext>
                </a:extLst>
              </a:tr>
            </a:tbl>
          </a:graphicData>
        </a:graphic>
      </p:graphicFrame>
      <p:pic>
        <p:nvPicPr>
          <p:cNvPr id="41" name="Picture 40" descr="A close up of a logo&#10;&#10;Description automatically generated">
            <a:extLst>
              <a:ext uri="{FF2B5EF4-FFF2-40B4-BE49-F238E27FC236}">
                <a16:creationId xmlns:a16="http://schemas.microsoft.com/office/drawing/2014/main" id="{2913A375-FBBA-4BD3-851F-A82D089C69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390" y="4218556"/>
            <a:ext cx="5599667" cy="5599667"/>
          </a:xfrm>
          <a:prstGeom prst="rect">
            <a:avLst/>
          </a:prstGeom>
        </p:spPr>
      </p:pic>
      <p:pic>
        <p:nvPicPr>
          <p:cNvPr id="55" name="Picture 54" descr="A close up of a logo&#10;&#10;Description automatically generated">
            <a:extLst>
              <a:ext uri="{FF2B5EF4-FFF2-40B4-BE49-F238E27FC236}">
                <a16:creationId xmlns:a16="http://schemas.microsoft.com/office/drawing/2014/main" id="{11CB685E-453B-4FD8-92C4-13EDF8C577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36090" y="4244637"/>
            <a:ext cx="5599666" cy="5599666"/>
          </a:xfrm>
          <a:prstGeom prst="rect">
            <a:avLst/>
          </a:prstGeom>
        </p:spPr>
      </p:pic>
      <p:pic>
        <p:nvPicPr>
          <p:cNvPr id="59" name="Picture 58">
            <a:extLst>
              <a:ext uri="{FF2B5EF4-FFF2-40B4-BE49-F238E27FC236}">
                <a16:creationId xmlns:a16="http://schemas.microsoft.com/office/drawing/2014/main" id="{56FD3A82-05ED-4FCE-AB78-159FA3B699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025583" y="3277208"/>
            <a:ext cx="5709195" cy="4474415"/>
          </a:xfrm>
          <a:prstGeom prst="rect">
            <a:avLst/>
          </a:prstGeom>
        </p:spPr>
      </p:pic>
      <p:pic>
        <p:nvPicPr>
          <p:cNvPr id="63" name="Picture 62" descr="A screenshot of a cell phone&#10;&#10;Description automatically generated">
            <a:extLst>
              <a:ext uri="{FF2B5EF4-FFF2-40B4-BE49-F238E27FC236}">
                <a16:creationId xmlns:a16="http://schemas.microsoft.com/office/drawing/2014/main" id="{E8FCC77A-C9BD-494E-B520-DE18947B35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70055" y="10605636"/>
            <a:ext cx="4629415" cy="4629415"/>
          </a:xfrm>
          <a:prstGeom prst="rect">
            <a:avLst/>
          </a:prstGeom>
        </p:spPr>
      </p:pic>
      <p:pic>
        <p:nvPicPr>
          <p:cNvPr id="65" name="Picture 64" descr="A screenshot of a cell phone&#10;&#10;Description automatically generated">
            <a:extLst>
              <a:ext uri="{FF2B5EF4-FFF2-40B4-BE49-F238E27FC236}">
                <a16:creationId xmlns:a16="http://schemas.microsoft.com/office/drawing/2014/main" id="{38BBC86E-639F-476D-8B1E-9F56AA20E3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18636" y="10605636"/>
            <a:ext cx="4551747" cy="4551747"/>
          </a:xfrm>
          <a:prstGeom prst="rect">
            <a:avLst/>
          </a:prstGeom>
        </p:spPr>
      </p:pic>
      <p:sp>
        <p:nvSpPr>
          <p:cNvPr id="66" name="Text Placeholder 19">
            <a:extLst>
              <a:ext uri="{FF2B5EF4-FFF2-40B4-BE49-F238E27FC236}">
                <a16:creationId xmlns:a16="http://schemas.microsoft.com/office/drawing/2014/main" id="{6FC7D3D0-D000-47A2-8766-F356FACEBB47}"/>
              </a:ext>
            </a:extLst>
          </p:cNvPr>
          <p:cNvSpPr txBox="1">
            <a:spLocks/>
          </p:cNvSpPr>
          <p:nvPr/>
        </p:nvSpPr>
        <p:spPr>
          <a:xfrm>
            <a:off x="345032" y="2950717"/>
            <a:ext cx="6280547" cy="428684"/>
          </a:xfrm>
          <a:prstGeom prst="rect">
            <a:avLst/>
          </a:prstGeom>
          <a:noFill/>
        </p:spPr>
        <p:txBody>
          <a:bodyPr lIns="52249" tIns="52249" rIns="52249" bIns="52249" anchor="ctr" anchorCtr="0">
            <a:spAutoFit/>
          </a:bodyPr>
          <a:lstStyle>
            <a:lvl1pPr marL="0" indent="0" algn="ctr" defTabSz="2507943" rtl="0" eaLnBrk="1" latinLnBrk="0" hangingPunct="1">
              <a:spcBef>
                <a:spcPct val="20000"/>
              </a:spcBef>
              <a:buFont typeface="Arial" pitchFamily="34" charset="0"/>
              <a:buNone/>
              <a:defRPr sz="2100" b="1" u="sng" kern="1200" baseline="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US" dirty="0"/>
              <a:t>Purpose</a:t>
            </a:r>
          </a:p>
        </p:txBody>
      </p:sp>
      <p:sp>
        <p:nvSpPr>
          <p:cNvPr id="68" name="Text Placeholder 18">
            <a:extLst>
              <a:ext uri="{FF2B5EF4-FFF2-40B4-BE49-F238E27FC236}">
                <a16:creationId xmlns:a16="http://schemas.microsoft.com/office/drawing/2014/main" id="{0CC9D044-A6BC-41A6-9740-AAF5EB0483DF}"/>
              </a:ext>
            </a:extLst>
          </p:cNvPr>
          <p:cNvSpPr txBox="1">
            <a:spLocks/>
          </p:cNvSpPr>
          <p:nvPr/>
        </p:nvSpPr>
        <p:spPr>
          <a:xfrm>
            <a:off x="551862" y="3327724"/>
            <a:ext cx="6285508" cy="1858078"/>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tx1"/>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US" dirty="0"/>
              <a:t>The goal this work was to convince a student entering high school to not drink since it will have a negative affect on their grades. In order to convince this student three questions were asked of the data.  Is there a correlation between absences and grade performance, is there a correlation between alcohol consumption and grade performance, and which of these has a bigger impact on the ending grades.</a:t>
            </a:r>
          </a:p>
          <a:p>
            <a:r>
              <a:rPr lang="en-US" dirty="0"/>
              <a:t> </a:t>
            </a:r>
          </a:p>
          <a:p>
            <a:endParaRPr lang="en-US" dirty="0"/>
          </a:p>
        </p:txBody>
      </p:sp>
      <p:pic>
        <p:nvPicPr>
          <p:cNvPr id="70" name="Picture 69">
            <a:extLst>
              <a:ext uri="{FF2B5EF4-FFF2-40B4-BE49-F238E27FC236}">
                <a16:creationId xmlns:a16="http://schemas.microsoft.com/office/drawing/2014/main" id="{7E1AB562-E6F4-4310-A654-7AC19E30B12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71600" y="12082147"/>
            <a:ext cx="4752019" cy="3168013"/>
          </a:xfrm>
          <a:prstGeom prst="rect">
            <a:avLst/>
          </a:prstGeom>
        </p:spPr>
      </p:pic>
      <p:sp>
        <p:nvSpPr>
          <p:cNvPr id="72" name="Text Placeholder 27">
            <a:extLst>
              <a:ext uri="{FF2B5EF4-FFF2-40B4-BE49-F238E27FC236}">
                <a16:creationId xmlns:a16="http://schemas.microsoft.com/office/drawing/2014/main" id="{8EB201DD-AB2C-4283-8B41-0530997BBAB1}"/>
              </a:ext>
            </a:extLst>
          </p:cNvPr>
          <p:cNvSpPr txBox="1">
            <a:spLocks/>
          </p:cNvSpPr>
          <p:nvPr/>
        </p:nvSpPr>
        <p:spPr>
          <a:xfrm>
            <a:off x="20599011" y="7784056"/>
            <a:ext cx="6279386" cy="694682"/>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tx1"/>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US" dirty="0"/>
              <a:t>The graph above shows the grade distribution of each age group. All ages above 19 were omitted due to an insufficient amount of data to draw a reliable average grade.</a:t>
            </a:r>
          </a:p>
        </p:txBody>
      </p:sp>
    </p:spTree>
    <p:extLst>
      <p:ext uri="{BB962C8B-B14F-4D97-AF65-F5344CB8AC3E}">
        <p14:creationId xmlns:p14="http://schemas.microsoft.com/office/powerpoint/2010/main" val="3417310049"/>
      </p:ext>
    </p:extLst>
  </p:cSld>
  <p:clrMapOvr>
    <a:masterClrMapping/>
  </p:clrMapOvr>
</p:sld>
</file>

<file path=ppt/theme/theme1.xml><?xml version="1.0" encoding="utf-8"?>
<a:theme xmlns:a="http://schemas.openxmlformats.org/drawingml/2006/main" name="PosterPresentations.com-36x60-Template-V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941</TotalTime>
  <Words>581</Words>
  <Application>Microsoft Office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vt:i4>
      </vt:variant>
    </vt:vector>
  </HeadingPairs>
  <TitlesOfParts>
    <vt:vector size="10" baseType="lpstr">
      <vt:lpstr>Arial</vt:lpstr>
      <vt:lpstr>Arial Black</vt:lpstr>
      <vt:lpstr>Calibri</vt:lpstr>
      <vt:lpstr>Times New Roman</vt:lpstr>
      <vt:lpstr>Trebuchet MS</vt:lpstr>
      <vt:lpstr>PosterPresentations.com-36x60-Template-V3</vt:lpstr>
      <vt:lpstr>Without Quick Guides</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Dylan Mather</cp:lastModifiedBy>
  <cp:revision>64</cp:revision>
  <dcterms:created xsi:type="dcterms:W3CDTF">2012-02-06T18:46:22Z</dcterms:created>
  <dcterms:modified xsi:type="dcterms:W3CDTF">2020-04-20T06:10:03Z</dcterms:modified>
</cp:coreProperties>
</file>