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56" r:id="rId3"/>
    <p:sldId id="257" r:id="rId4"/>
    <p:sldId id="355" r:id="rId5"/>
    <p:sldId id="354" r:id="rId6"/>
    <p:sldId id="335" r:id="rId7"/>
    <p:sldId id="357" r:id="rId8"/>
    <p:sldId id="371" r:id="rId9"/>
    <p:sldId id="358" r:id="rId10"/>
    <p:sldId id="359" r:id="rId11"/>
    <p:sldId id="372" r:id="rId12"/>
    <p:sldId id="373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4" r:id="rId25"/>
    <p:sldId id="377" r:id="rId26"/>
    <p:sldId id="376" r:id="rId27"/>
    <p:sldId id="375" r:id="rId28"/>
    <p:sldId id="378" r:id="rId29"/>
    <p:sldId id="379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9261" autoAdjust="0"/>
  </p:normalViewPr>
  <p:slideViewPr>
    <p:cSldViewPr>
      <p:cViewPr varScale="1">
        <p:scale>
          <a:sx n="66" d="100"/>
          <a:sy n="66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E5325-5699-434E-9312-86D2D0AE5944}" type="datetimeFigureOut">
              <a:rPr lang="pt-BR" smtClean="0"/>
              <a:pPr/>
              <a:t>24/08/2011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9ED0F-186D-499B-8DEF-43E5562FC1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ED0F-186D-499B-8DEF-43E5562FC19F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FDD162E-2D7A-4BA1-BF91-290D85D500BC}" type="datetime1">
              <a:rPr lang="pt-BR" smtClean="0"/>
              <a:pPr/>
              <a:t>24/08/2011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A3A5115-CE23-471C-A0F8-46056495914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971C-A950-4600-AC9B-6DB37A3B8460}" type="datetime1">
              <a:rPr lang="pt-BR" smtClean="0"/>
              <a:pPr/>
              <a:t>24/08/2011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6426-918B-4CAC-9CFA-8D0673D708D4}" type="datetime1">
              <a:rPr lang="pt-BR" smtClean="0"/>
              <a:pPr/>
              <a:t>24/08/2011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88BD-D939-401A-A500-A2E9B4A00A4E}" type="datetime1">
              <a:rPr lang="pt-BR" smtClean="0"/>
              <a:pPr/>
              <a:t>24/08/2011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0AC68DA-A8E3-4725-80EA-5C0FAEF8BF76}" type="datetime1">
              <a:rPr lang="pt-BR" smtClean="0"/>
              <a:pPr/>
              <a:t>24/08/2011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A3A5115-CE23-471C-A0F8-46056495914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700B-6E2A-4947-BAEF-89B61633D703}" type="datetime1">
              <a:rPr lang="pt-BR" smtClean="0"/>
              <a:pPr/>
              <a:t>24/08/2011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05B3-0019-4801-868C-6217616F7932}" type="datetime1">
              <a:rPr lang="pt-BR" smtClean="0"/>
              <a:pPr/>
              <a:t>24/08/2011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73C7-1552-4877-9397-7EF99610EADC}" type="datetime1">
              <a:rPr lang="pt-BR" smtClean="0"/>
              <a:pPr/>
              <a:t>24/08/2011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03EF-9A42-498E-A965-0F77FB7F4115}" type="datetime1">
              <a:rPr lang="pt-BR" smtClean="0"/>
              <a:pPr/>
              <a:t>24/08/2011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B2-C14B-41AF-BC2A-3BD9C045C3A6}" type="datetime1">
              <a:rPr lang="pt-BR" smtClean="0"/>
              <a:pPr/>
              <a:t>24/08/2011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7F24-606B-4482-8FD2-21B49C037F50}" type="datetime1">
              <a:rPr lang="pt-BR" smtClean="0"/>
              <a:pPr/>
              <a:t>24/08/2011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3CD60D-402F-4C39-94D9-519706DFDAE1}" type="datetime1">
              <a:rPr lang="pt-BR" smtClean="0"/>
              <a:pPr/>
              <a:t>24/08/2011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3A5115-CE23-471C-A0F8-46056495914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eit.com/jakob/inspectbook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7000"/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990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Laboratório</a:t>
            </a:r>
            <a:r>
              <a:rPr lang="en-US" sz="2800" dirty="0" smtClean="0"/>
              <a:t> de </a:t>
            </a:r>
            <a:r>
              <a:rPr lang="en-US" sz="2800" dirty="0" err="1" smtClean="0"/>
              <a:t>Gerência</a:t>
            </a:r>
            <a:r>
              <a:rPr lang="en-US" sz="2800" dirty="0" smtClean="0"/>
              <a:t> de </a:t>
            </a:r>
            <a:r>
              <a:rPr lang="en-US" sz="2800" dirty="0" err="1" smtClean="0"/>
              <a:t>Configuração</a:t>
            </a:r>
            <a:endParaRPr lang="en-US" sz="28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Apresentação: Karen Figueiredo - kfigueiredo@ic.uff.br</a:t>
            </a:r>
            <a:endParaRPr lang="pt-BR" dirty="0"/>
          </a:p>
        </p:txBody>
      </p:sp>
      <p:pic>
        <p:nvPicPr>
          <p:cNvPr id="4" name="Imagem 3" descr="logoic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20373"/>
          <a:stretch>
            <a:fillRect/>
          </a:stretch>
        </p:blipFill>
        <p:spPr>
          <a:xfrm>
            <a:off x="3491880" y="53752"/>
            <a:ext cx="2339752" cy="186308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1700808"/>
            <a:ext cx="9144000" cy="165735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pt-BR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GUI (e CLI)</a:t>
            </a:r>
          </a:p>
          <a:p>
            <a:pPr algn="ctr">
              <a:defRPr/>
            </a:pPr>
            <a:r>
              <a:rPr lang="pt-B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Seminário I – Apresentação da Proposta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Principal - Exemplos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4100" name="Picture 4" descr="C:\Users\Karen\Desktop\Doutorado\LGC\Prints\SVNRapid\Captura_de_tela-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0834"/>
            <a:ext cx="9144000" cy="50364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</a:t>
            </a:r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Função: Enviar alterações para o repositório</a:t>
            </a:r>
          </a:p>
          <a:p>
            <a:endParaRPr lang="pt-BR" dirty="0" smtClean="0"/>
          </a:p>
          <a:p>
            <a:r>
              <a:rPr lang="pt-BR" dirty="0" smtClean="0"/>
              <a:t>Comando(s): </a:t>
            </a:r>
            <a:r>
              <a:rPr lang="pt-BR" dirty="0" err="1" smtClean="0"/>
              <a:t>checkin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Elementos:</a:t>
            </a:r>
          </a:p>
          <a:p>
            <a:pPr lvl="1"/>
            <a:r>
              <a:rPr lang="pt-BR" dirty="0" smtClean="0"/>
              <a:t>Detalhes da mensagem</a:t>
            </a:r>
          </a:p>
          <a:p>
            <a:pPr lvl="1"/>
            <a:r>
              <a:rPr lang="pt-BR" dirty="0" smtClean="0"/>
              <a:t>Detalhes da alteração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Exemplo</a:t>
            </a:r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6146" name="Picture 2" descr="C:\Users\Karen\Desktop\Doutorado\LGC\Prints\SVNTortoise\Sem título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245" y="1268760"/>
            <a:ext cx="6675115" cy="50440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</a:t>
            </a:r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err="1" smtClean="0"/>
              <a:t>Import</a:t>
            </a:r>
            <a:endParaRPr lang="pt-BR" dirty="0" smtClean="0"/>
          </a:p>
          <a:p>
            <a:r>
              <a:rPr lang="pt-BR" dirty="0" smtClean="0"/>
              <a:t>Função: Enviar de um diretório para o </a:t>
            </a:r>
            <a:r>
              <a:rPr lang="pt-BR" dirty="0" smtClean="0"/>
              <a:t>repositório</a:t>
            </a:r>
          </a:p>
          <a:p>
            <a:r>
              <a:rPr lang="pt-BR" dirty="0" smtClean="0"/>
              <a:t>Comando(s</a:t>
            </a:r>
            <a:r>
              <a:rPr lang="pt-BR" dirty="0" smtClean="0"/>
              <a:t>): </a:t>
            </a:r>
            <a:r>
              <a:rPr lang="pt-BR" dirty="0" err="1" smtClean="0"/>
              <a:t>import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Export</a:t>
            </a:r>
            <a:endParaRPr lang="pt-BR" dirty="0" smtClean="0"/>
          </a:p>
          <a:p>
            <a:r>
              <a:rPr lang="pt-BR" dirty="0" smtClean="0"/>
              <a:t>Função: Enviar do repositório/espaço de trabalho para um diretório </a:t>
            </a:r>
          </a:p>
          <a:p>
            <a:r>
              <a:rPr lang="pt-BR" dirty="0" smtClean="0"/>
              <a:t>Comando(s): </a:t>
            </a:r>
            <a:r>
              <a:rPr lang="pt-BR" dirty="0" err="1" smtClean="0"/>
              <a:t>export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Exemplo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5123" name="Picture 3" descr="C:\Users\Karen\Desktop\Doutorado\LGC\Prints\SVNRabbit\Captura_de_tela-4.png"/>
          <p:cNvPicPr>
            <a:picLocks noChangeAspect="1" noChangeArrowheads="1"/>
          </p:cNvPicPr>
          <p:nvPr/>
        </p:nvPicPr>
        <p:blipFill>
          <a:blip r:embed="rId2" cstate="print"/>
          <a:srcRect l="28394" t="24296" r="27885" b="13689"/>
          <a:stretch>
            <a:fillRect/>
          </a:stretch>
        </p:blipFill>
        <p:spPr bwMode="auto">
          <a:xfrm>
            <a:off x="1403648" y="1412776"/>
            <a:ext cx="5688632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Editor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Função: Editar arquivos</a:t>
            </a:r>
          </a:p>
          <a:p>
            <a:endParaRPr lang="pt-BR" dirty="0" smtClean="0"/>
          </a:p>
          <a:p>
            <a:r>
              <a:rPr lang="pt-BR" dirty="0" smtClean="0"/>
              <a:t>Elementos:</a:t>
            </a:r>
          </a:p>
          <a:p>
            <a:pPr lvl="1"/>
            <a:r>
              <a:rPr lang="pt-BR" dirty="0" smtClean="0"/>
              <a:t>Menu de Funções</a:t>
            </a:r>
          </a:p>
          <a:p>
            <a:pPr lvl="1"/>
            <a:r>
              <a:rPr lang="pt-BR" dirty="0" smtClean="0"/>
              <a:t>Botões de Funções</a:t>
            </a:r>
          </a:p>
          <a:p>
            <a:pPr lvl="1"/>
            <a:r>
              <a:rPr lang="pt-BR" dirty="0" smtClean="0"/>
              <a:t>Espaço de Edição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</a:t>
            </a:r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Função: Documentar alterações</a:t>
            </a:r>
          </a:p>
          <a:p>
            <a:endParaRPr lang="pt-BR" dirty="0" smtClean="0"/>
          </a:p>
          <a:p>
            <a:r>
              <a:rPr lang="pt-BR" dirty="0" smtClean="0"/>
              <a:t>Comando(s): </a:t>
            </a:r>
            <a:r>
              <a:rPr lang="pt-BR" dirty="0" err="1" smtClean="0"/>
              <a:t>log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Elementos:</a:t>
            </a:r>
          </a:p>
          <a:p>
            <a:pPr lvl="1"/>
            <a:r>
              <a:rPr lang="pt-BR" i="1" dirty="0" err="1" smtClean="0"/>
              <a:t>Timeline</a:t>
            </a:r>
            <a:r>
              <a:rPr lang="pt-BR" i="1" dirty="0" smtClean="0"/>
              <a:t> </a:t>
            </a:r>
            <a:r>
              <a:rPr lang="pt-BR" dirty="0" smtClean="0"/>
              <a:t>(data, autor, ação, mensagem)</a:t>
            </a:r>
          </a:p>
          <a:p>
            <a:pPr lvl="1"/>
            <a:r>
              <a:rPr lang="pt-BR" dirty="0" smtClean="0"/>
              <a:t>Detalhes da Mensagem</a:t>
            </a:r>
          </a:p>
          <a:p>
            <a:pPr lvl="1"/>
            <a:r>
              <a:rPr lang="pt-BR" dirty="0" smtClean="0"/>
              <a:t>Detalhes das ações</a:t>
            </a:r>
          </a:p>
          <a:p>
            <a:pPr lvl="1"/>
            <a:r>
              <a:rPr lang="pt-BR" dirty="0" smtClean="0"/>
              <a:t>**Pesquisa, Intervalo de tempo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Exemplo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027" name="Picture 3" descr="C:\Users\Karen\Desktop\Doutorado\LGC\Prints\SVNTortoise\Sem título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49000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Blame</a:t>
            </a:r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Função: Identificar as alterações</a:t>
            </a:r>
          </a:p>
          <a:p>
            <a:endParaRPr lang="pt-BR" dirty="0" smtClean="0"/>
          </a:p>
          <a:p>
            <a:r>
              <a:rPr lang="pt-BR" dirty="0" smtClean="0"/>
              <a:t>Comando(s): </a:t>
            </a:r>
            <a:r>
              <a:rPr lang="pt-BR" dirty="0" err="1" smtClean="0"/>
              <a:t>blame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Elementos:</a:t>
            </a:r>
          </a:p>
          <a:p>
            <a:pPr lvl="1"/>
            <a:r>
              <a:rPr lang="pt-BR" dirty="0" smtClean="0"/>
              <a:t>Visualizador arquivo</a:t>
            </a:r>
          </a:p>
          <a:p>
            <a:pPr lvl="1"/>
            <a:r>
              <a:rPr lang="pt-BR" dirty="0" smtClean="0"/>
              <a:t>Informações por linha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Blame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Exemplo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2050" name="Picture 2" descr="C:\Users\Karen\Desktop\Doutorado\LGC\Prints\SVNTortoise\Sem título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96752"/>
            <a:ext cx="8856984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Introdução: Arquitetura do Sistema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87768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Merge</a:t>
            </a:r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Função: Identificar alterações entre dois pontos, apontar conflitos, permitir edição</a:t>
            </a:r>
          </a:p>
          <a:p>
            <a:endParaRPr lang="pt-BR" dirty="0" smtClean="0"/>
          </a:p>
          <a:p>
            <a:r>
              <a:rPr lang="pt-BR" dirty="0" smtClean="0"/>
              <a:t>Comando(s):</a:t>
            </a:r>
          </a:p>
          <a:p>
            <a:pPr lvl="1"/>
            <a:r>
              <a:rPr lang="pt-BR" dirty="0" err="1" smtClean="0"/>
              <a:t>Diff</a:t>
            </a:r>
            <a:endParaRPr lang="pt-BR" dirty="0" smtClean="0"/>
          </a:p>
          <a:p>
            <a:pPr lvl="1"/>
            <a:r>
              <a:rPr lang="pt-BR" dirty="0" smtClean="0"/>
              <a:t>Merge</a:t>
            </a:r>
          </a:p>
          <a:p>
            <a:endParaRPr lang="pt-BR" dirty="0" smtClean="0"/>
          </a:p>
          <a:p>
            <a:r>
              <a:rPr lang="pt-BR" dirty="0" smtClean="0"/>
              <a:t>Elementos:</a:t>
            </a:r>
          </a:p>
          <a:p>
            <a:pPr lvl="1"/>
            <a:r>
              <a:rPr lang="pt-BR" dirty="0" smtClean="0"/>
              <a:t>Visualizador lado a lado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Merge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Exemplo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3074" name="Picture 2" descr="C:\Users\Karen\Desktop\Doutorado\LGC\Prints\SVNTortoise\Sem título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42020"/>
            <a:ext cx="9141025" cy="5067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Exemplo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4098" name="Picture 2" descr="C:\Users\Karen\Desktop\Doutorado\LGC\Prints\SVNTortoise\Sem título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268760"/>
            <a:ext cx="4968552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Visualizador Gráfico - Exemplo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5122" name="Picture 2" descr="C:\Users\Karen\Desktop\Doutorado\LGC\Prints\SVNTortoise\Sem título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31815"/>
            <a:ext cx="6408712" cy="50054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Proposta da Implementação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Linguagem C++</a:t>
            </a:r>
          </a:p>
          <a:p>
            <a:endParaRPr lang="pt-BR" dirty="0" smtClean="0"/>
          </a:p>
          <a:p>
            <a:r>
              <a:rPr lang="pt-BR" dirty="0" smtClean="0"/>
              <a:t>GTK                                x                      QT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068960"/>
            <a:ext cx="2304256" cy="239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996952"/>
            <a:ext cx="2729880" cy="272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Testes de Interface do usuário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Aplicados no decorrer do </a:t>
            </a:r>
            <a:r>
              <a:rPr lang="pt-BR" i="1" dirty="0" smtClean="0"/>
              <a:t>design</a:t>
            </a:r>
            <a:r>
              <a:rPr lang="pt-BR" dirty="0" smtClean="0"/>
              <a:t> e implementação da interface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Exposição do Design a Outros Membros do Projeto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Exposição do Design a Especialistas em Usabilidade Externos****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Exposição do Design a Usuários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Testes de Interface do usuário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Autofit/>
          </a:bodyPr>
          <a:lstStyle/>
          <a:p>
            <a:r>
              <a:rPr lang="pt-BR" sz="2800" dirty="0" smtClean="0">
                <a:latin typeface="Calibri" pitchFamily="34" charset="0"/>
              </a:rPr>
              <a:t>Avaliação Heurística </a:t>
            </a:r>
          </a:p>
          <a:p>
            <a:pPr>
              <a:buNone/>
            </a:pPr>
            <a:r>
              <a:rPr lang="pt-BR" sz="1400" dirty="0" smtClean="0">
                <a:latin typeface="Calibri" pitchFamily="34" charset="0"/>
              </a:rPr>
              <a:t>(</a:t>
            </a:r>
            <a:r>
              <a:rPr lang="en-US" sz="1400" dirty="0" smtClean="0">
                <a:latin typeface="Calibri" pitchFamily="34" charset="0"/>
              </a:rPr>
              <a:t>Nielsen, J. (1994b). Heuristic evaluation. In Nielsen, J., and Mack, R.L. (Eds.), </a:t>
            </a:r>
            <a:r>
              <a:rPr lang="en-US" sz="1400" i="1" dirty="0" smtClean="0">
                <a:latin typeface="Calibri" pitchFamily="34" charset="0"/>
                <a:hlinkClick r:id="rId2"/>
              </a:rPr>
              <a:t>Usability Inspection Methods</a:t>
            </a:r>
            <a:r>
              <a:rPr lang="en-US" sz="1400" dirty="0" smtClean="0">
                <a:latin typeface="Calibri" pitchFamily="34" charset="0"/>
              </a:rPr>
              <a:t>, John Wiley &amp; Sons, New York, NY.)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err="1" smtClean="0">
                <a:latin typeface="Calibri" pitchFamily="34" charset="0"/>
              </a:rPr>
              <a:t>Visibilidade</a:t>
            </a:r>
            <a:r>
              <a:rPr lang="en-US" sz="2000" dirty="0" smtClean="0">
                <a:latin typeface="Calibri" pitchFamily="34" charset="0"/>
              </a:rPr>
              <a:t> do status do </a:t>
            </a:r>
            <a:r>
              <a:rPr lang="en-US" sz="2000" dirty="0" err="1" smtClean="0">
                <a:latin typeface="Calibri" pitchFamily="34" charset="0"/>
              </a:rPr>
              <a:t>sistema</a:t>
            </a:r>
            <a:endParaRPr lang="en-US" sz="2000" dirty="0" smtClean="0">
              <a:latin typeface="Calibri" pitchFamily="34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ru-RU" sz="2000" dirty="0" smtClean="0">
                <a:latin typeface="Calibri" pitchFamily="34" charset="0"/>
              </a:rPr>
              <a:t>Compatibilidade entre o sistema e o mundo real</a:t>
            </a:r>
            <a:endParaRPr lang="pt-BR" sz="2000" dirty="0" smtClean="0">
              <a:latin typeface="Calibri" pitchFamily="34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pt-BR" sz="2000" dirty="0" smtClean="0">
                <a:latin typeface="Calibri" pitchFamily="34" charset="0"/>
              </a:rPr>
              <a:t>C</a:t>
            </a:r>
            <a:r>
              <a:rPr lang="ru-RU" sz="2000" dirty="0" smtClean="0">
                <a:latin typeface="Calibri" pitchFamily="34" charset="0"/>
              </a:rPr>
              <a:t>ontrole </a:t>
            </a:r>
            <a:r>
              <a:rPr lang="pt-BR" sz="2000" dirty="0" smtClean="0">
                <a:latin typeface="Calibri" pitchFamily="34" charset="0"/>
              </a:rPr>
              <a:t>e liberdade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pt-BR" sz="2000" dirty="0" smtClean="0">
                <a:latin typeface="Calibri" pitchFamily="34" charset="0"/>
              </a:rPr>
              <a:t>d</a:t>
            </a:r>
            <a:r>
              <a:rPr lang="ru-RU" sz="2000" dirty="0" smtClean="0">
                <a:latin typeface="Calibri" pitchFamily="34" charset="0"/>
              </a:rPr>
              <a:t>o usuário</a:t>
            </a:r>
            <a:endParaRPr lang="pt-BR" sz="2000" dirty="0" smtClean="0">
              <a:latin typeface="Calibri" pitchFamily="34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pt-BR" sz="2000" dirty="0" smtClean="0">
                <a:latin typeface="Calibri" pitchFamily="34" charset="0"/>
              </a:rPr>
              <a:t>Consistência e Padrões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000" dirty="0" smtClean="0">
                <a:latin typeface="Calibri" pitchFamily="34" charset="0"/>
              </a:rPr>
              <a:t>Prevenção de erros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000" dirty="0" smtClean="0">
                <a:latin typeface="Calibri" pitchFamily="34" charset="0"/>
              </a:rPr>
              <a:t>&gt; Reconhecimento, &lt; Lembrança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000" dirty="0" smtClean="0">
                <a:latin typeface="Calibri" pitchFamily="34" charset="0"/>
              </a:rPr>
              <a:t>Flexibilidade e eficiência de uso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000" dirty="0" smtClean="0">
                <a:latin typeface="Calibri" pitchFamily="34" charset="0"/>
              </a:rPr>
              <a:t>Estética e projeto minimalista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z="2000" dirty="0" smtClean="0">
                <a:latin typeface="Calibri" pitchFamily="34" charset="0"/>
              </a:rPr>
              <a:t>Auxiliar os usuários a reconhecer, diagnosticar e recuperar-se de erros</a:t>
            </a:r>
            <a:endParaRPr lang="pt-BR" sz="2000" dirty="0" smtClean="0">
              <a:latin typeface="Calibri" pitchFamily="34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pt-BR" sz="2000" dirty="0" smtClean="0">
                <a:latin typeface="Calibri" pitchFamily="34" charset="0"/>
              </a:rPr>
              <a:t>Ajuda e documentação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 e CLI: Metodologia de Desenvolvimento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Coleta de informações de usuários de SCV</a:t>
            </a:r>
          </a:p>
          <a:p>
            <a:r>
              <a:rPr lang="pt-BR" dirty="0" smtClean="0"/>
              <a:t>Projeto e implementação do </a:t>
            </a:r>
            <a:r>
              <a:rPr lang="pt-BR" i="1" dirty="0" smtClean="0"/>
              <a:t>design</a:t>
            </a:r>
            <a:r>
              <a:rPr lang="pt-BR" dirty="0" smtClean="0"/>
              <a:t> baseado nos dados coletados</a:t>
            </a:r>
          </a:p>
          <a:p>
            <a:r>
              <a:rPr lang="pt-BR" dirty="0" smtClean="0">
                <a:solidFill>
                  <a:schemeClr val="accent1"/>
                </a:solidFill>
              </a:rPr>
              <a:t>Avaliação Heurística I (previsão: final de setembro)</a:t>
            </a:r>
          </a:p>
          <a:p>
            <a:r>
              <a:rPr lang="pt-BR" dirty="0" smtClean="0"/>
              <a:t>Continuidade da implementação</a:t>
            </a:r>
          </a:p>
          <a:p>
            <a:r>
              <a:rPr lang="pt-BR" i="1" dirty="0" err="1" smtClean="0"/>
              <a:t>Redesign</a:t>
            </a:r>
            <a:r>
              <a:rPr lang="pt-BR" dirty="0" smtClean="0"/>
              <a:t> da interface de acordo com a AHI</a:t>
            </a:r>
          </a:p>
          <a:p>
            <a:r>
              <a:rPr lang="pt-BR" dirty="0" smtClean="0">
                <a:solidFill>
                  <a:schemeClr val="accent1"/>
                </a:solidFill>
              </a:rPr>
              <a:t>Avaliação Heurística II (previsão: final de outubro)</a:t>
            </a:r>
          </a:p>
          <a:p>
            <a:r>
              <a:rPr lang="pt-BR" i="1" dirty="0" err="1" smtClean="0"/>
              <a:t>Redesign</a:t>
            </a:r>
            <a:r>
              <a:rPr lang="pt-BR" dirty="0" smtClean="0"/>
              <a:t> da interface de acordo com a AHII</a:t>
            </a:r>
          </a:p>
          <a:p>
            <a:r>
              <a:rPr lang="pt-BR" dirty="0" smtClean="0">
                <a:solidFill>
                  <a:schemeClr val="accent1"/>
                </a:solidFill>
              </a:rPr>
              <a:t>Aplicação dos testes com usuários (previsão: novembro)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Proposta de Novidades (?)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Estatísticas de Alterações Associadas</a:t>
            </a:r>
          </a:p>
          <a:p>
            <a:endParaRPr lang="pt-BR" dirty="0" smtClean="0"/>
          </a:p>
          <a:p>
            <a:pPr lvl="1"/>
            <a:r>
              <a:rPr lang="pt-BR" sz="2400" dirty="0" smtClean="0"/>
              <a:t>Similar à regras de associação</a:t>
            </a:r>
          </a:p>
          <a:p>
            <a:pPr lvl="2"/>
            <a:r>
              <a:rPr lang="pt-BR" sz="2400" dirty="0" smtClean="0">
                <a:solidFill>
                  <a:schemeClr val="tx1"/>
                </a:solidFill>
              </a:rPr>
              <a:t>Suporte (nº x U y / nº transações)</a:t>
            </a:r>
          </a:p>
          <a:p>
            <a:pPr lvl="2"/>
            <a:r>
              <a:rPr lang="pt-BR" sz="2400" dirty="0" smtClean="0">
                <a:solidFill>
                  <a:schemeClr val="tx1"/>
                </a:solidFill>
              </a:rPr>
              <a:t>Confiança (nº x-&gt;y e nº y-&gt;x)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Geral, Nível de Usuário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Edição, </a:t>
            </a:r>
            <a:r>
              <a:rPr lang="pt-BR" sz="2400" dirty="0" err="1" smtClean="0"/>
              <a:t>checkin</a:t>
            </a:r>
            <a:endParaRPr lang="pt-BR" dirty="0" smtClean="0"/>
          </a:p>
          <a:p>
            <a:pPr lvl="1"/>
            <a:endParaRPr lang="pt-BR" dirty="0" smtClean="0">
              <a:solidFill>
                <a:schemeClr val="tx1"/>
              </a:solidFill>
            </a:endParaRP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Proposta de Novidades (?)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Atualização programada automática do espaço de trabalho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*arquivos em edição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Introdução: Arquitetura do Sistema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87768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1259632" y="1268760"/>
            <a:ext cx="2016224" cy="230425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03848" y="1412776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Previamente apresentados</a:t>
            </a:r>
            <a:endParaRPr lang="pt-B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Introdução: Arquitetura do Sistema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87768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72008" y="1340768"/>
            <a:ext cx="1547664" cy="122413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Introdução: Arquitetura do Sistema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1343025"/>
            <a:ext cx="76962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Proposta de Telas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635896" y="1362472"/>
            <a:ext cx="129614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Principal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267744" y="2730624"/>
            <a:ext cx="10081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Check</a:t>
            </a:r>
            <a:r>
              <a:rPr lang="pt-BR" i="1" dirty="0" smtClean="0"/>
              <a:t> </a:t>
            </a:r>
          </a:p>
          <a:p>
            <a:pPr algn="ctr"/>
            <a:r>
              <a:rPr lang="pt-BR" i="1" dirty="0" smtClean="0"/>
              <a:t>In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6228184" y="2730624"/>
            <a:ext cx="7200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Diff</a:t>
            </a:r>
            <a:endParaRPr lang="pt-BR" i="1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020272" y="2730624"/>
            <a:ext cx="9997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/>
              <a:t>Merge</a:t>
            </a:r>
            <a:endParaRPr lang="pt-BR" i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427984" y="2730624"/>
            <a:ext cx="6480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Log</a:t>
            </a:r>
            <a:endParaRPr lang="pt-BR" i="1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148064" y="2730624"/>
            <a:ext cx="9997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Blame</a:t>
            </a:r>
            <a:endParaRPr lang="pt-BR" i="1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8100392" y="2730624"/>
            <a:ext cx="9997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Branch</a:t>
            </a:r>
            <a:r>
              <a:rPr lang="pt-BR" i="1" dirty="0" smtClean="0"/>
              <a:t>/ </a:t>
            </a:r>
            <a:r>
              <a:rPr lang="pt-BR" i="1" dirty="0" err="1" smtClean="0"/>
              <a:t>Tag</a:t>
            </a:r>
            <a:endParaRPr lang="pt-BR" i="1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07504" y="2730624"/>
            <a:ext cx="10081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Import</a:t>
            </a:r>
            <a:endParaRPr lang="pt-BR" i="1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187624" y="2730624"/>
            <a:ext cx="10081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Export</a:t>
            </a:r>
            <a:endParaRPr lang="pt-BR" i="1" dirty="0"/>
          </a:p>
        </p:txBody>
      </p:sp>
      <p:cxnSp>
        <p:nvCxnSpPr>
          <p:cNvPr id="17" name="Conector de seta reta 16"/>
          <p:cNvCxnSpPr>
            <a:stCxn id="5" idx="2"/>
            <a:endCxn id="14" idx="0"/>
          </p:cNvCxnSpPr>
          <p:nvPr/>
        </p:nvCxnSpPr>
        <p:spPr>
          <a:xfrm rot="5400000">
            <a:off x="2220888" y="667544"/>
            <a:ext cx="453752" cy="36724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5" idx="2"/>
            <a:endCxn id="15" idx="0"/>
          </p:cNvCxnSpPr>
          <p:nvPr/>
        </p:nvCxnSpPr>
        <p:spPr>
          <a:xfrm rot="5400000">
            <a:off x="2760948" y="1207604"/>
            <a:ext cx="453752" cy="25922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6" idx="0"/>
            <a:endCxn id="5" idx="2"/>
          </p:cNvCxnSpPr>
          <p:nvPr/>
        </p:nvCxnSpPr>
        <p:spPr>
          <a:xfrm rot="5400000" flipH="1" flipV="1">
            <a:off x="3301008" y="1747664"/>
            <a:ext cx="453752" cy="1512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de cantos arredondados 32"/>
          <p:cNvSpPr/>
          <p:nvPr/>
        </p:nvSpPr>
        <p:spPr>
          <a:xfrm>
            <a:off x="3347864" y="2730624"/>
            <a:ext cx="9997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Editor</a:t>
            </a:r>
            <a:endParaRPr lang="pt-BR" dirty="0"/>
          </a:p>
        </p:txBody>
      </p:sp>
      <p:cxnSp>
        <p:nvCxnSpPr>
          <p:cNvPr id="37" name="Conector de seta reta 36"/>
          <p:cNvCxnSpPr>
            <a:stCxn id="33" idx="0"/>
            <a:endCxn id="5" idx="2"/>
          </p:cNvCxnSpPr>
          <p:nvPr/>
        </p:nvCxnSpPr>
        <p:spPr>
          <a:xfrm rot="5400000" flipH="1" flipV="1">
            <a:off x="3838972" y="2285628"/>
            <a:ext cx="453752" cy="436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9" idx="0"/>
            <a:endCxn id="5" idx="2"/>
          </p:cNvCxnSpPr>
          <p:nvPr/>
        </p:nvCxnSpPr>
        <p:spPr>
          <a:xfrm rot="16200000" flipV="1">
            <a:off x="4291118" y="2269722"/>
            <a:ext cx="453752" cy="4680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10" idx="0"/>
            <a:endCxn id="5" idx="2"/>
          </p:cNvCxnSpPr>
          <p:nvPr/>
        </p:nvCxnSpPr>
        <p:spPr>
          <a:xfrm rot="16200000" flipV="1">
            <a:off x="4739072" y="1821768"/>
            <a:ext cx="453752" cy="13639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7" idx="0"/>
            <a:endCxn id="5" idx="2"/>
          </p:cNvCxnSpPr>
          <p:nvPr/>
        </p:nvCxnSpPr>
        <p:spPr>
          <a:xfrm rot="16200000" flipV="1">
            <a:off x="5209220" y="1351620"/>
            <a:ext cx="453752" cy="23042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8" idx="0"/>
            <a:endCxn id="5" idx="2"/>
          </p:cNvCxnSpPr>
          <p:nvPr/>
        </p:nvCxnSpPr>
        <p:spPr>
          <a:xfrm rot="16200000" flipV="1">
            <a:off x="5675176" y="885664"/>
            <a:ext cx="453752" cy="3236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11" idx="0"/>
            <a:endCxn id="5" idx="2"/>
          </p:cNvCxnSpPr>
          <p:nvPr/>
        </p:nvCxnSpPr>
        <p:spPr>
          <a:xfrm rot="16200000" flipV="1">
            <a:off x="6215236" y="345604"/>
            <a:ext cx="453752" cy="43162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/>
          <p:nvPr/>
        </p:nvCxnSpPr>
        <p:spPr>
          <a:xfrm rot="5400000">
            <a:off x="3236962" y="3107854"/>
            <a:ext cx="1588" cy="1075928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do 55"/>
          <p:cNvCxnSpPr>
            <a:stCxn id="33" idx="2"/>
            <a:endCxn id="9" idx="2"/>
          </p:cNvCxnSpPr>
          <p:nvPr/>
        </p:nvCxnSpPr>
        <p:spPr>
          <a:xfrm rot="16200000" flipH="1">
            <a:off x="4299874" y="3192878"/>
            <a:ext cx="1588" cy="90429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33" idx="2"/>
            <a:endCxn id="10" idx="2"/>
          </p:cNvCxnSpPr>
          <p:nvPr/>
        </p:nvCxnSpPr>
        <p:spPr>
          <a:xfrm rot="16200000" flipH="1">
            <a:off x="4747828" y="2744924"/>
            <a:ext cx="1588" cy="18002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/>
          <p:cNvCxnSpPr>
            <a:stCxn id="33" idx="2"/>
            <a:endCxn id="7" idx="2"/>
          </p:cNvCxnSpPr>
          <p:nvPr/>
        </p:nvCxnSpPr>
        <p:spPr>
          <a:xfrm rot="16200000" flipH="1">
            <a:off x="5217976" y="2274776"/>
            <a:ext cx="1588" cy="2740496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33" idx="2"/>
            <a:endCxn id="8" idx="2"/>
          </p:cNvCxnSpPr>
          <p:nvPr/>
        </p:nvCxnSpPr>
        <p:spPr>
          <a:xfrm rot="16200000" flipH="1">
            <a:off x="5683932" y="1808820"/>
            <a:ext cx="1588" cy="3672408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de cantos arredondados 62"/>
          <p:cNvSpPr/>
          <p:nvPr/>
        </p:nvSpPr>
        <p:spPr>
          <a:xfrm>
            <a:off x="7164288" y="1412776"/>
            <a:ext cx="1656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Visualizador Gráfico</a:t>
            </a:r>
            <a:endParaRPr lang="pt-BR" dirty="0"/>
          </a:p>
        </p:txBody>
      </p:sp>
      <p:cxnSp>
        <p:nvCxnSpPr>
          <p:cNvPr id="65" name="Conector de seta reta 64"/>
          <p:cNvCxnSpPr>
            <a:stCxn id="5" idx="3"/>
            <a:endCxn id="63" idx="1"/>
          </p:cNvCxnSpPr>
          <p:nvPr/>
        </p:nvCxnSpPr>
        <p:spPr>
          <a:xfrm>
            <a:off x="4932040" y="1819672"/>
            <a:ext cx="2232248" cy="503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do 69"/>
          <p:cNvCxnSpPr/>
          <p:nvPr/>
        </p:nvCxnSpPr>
        <p:spPr>
          <a:xfrm rot="16200000" flipH="1">
            <a:off x="7273602" y="3179068"/>
            <a:ext cx="1588" cy="931912"/>
          </a:xfrm>
          <a:prstGeom prst="bentConnector3">
            <a:avLst>
              <a:gd name="adj1" fmla="val 244494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/>
          <p:nvPr/>
        </p:nvCxnSpPr>
        <p:spPr>
          <a:xfrm rot="5400000">
            <a:off x="5977458" y="3174876"/>
            <a:ext cx="1588" cy="940296"/>
          </a:xfrm>
          <a:prstGeom prst="bentConnector3">
            <a:avLst>
              <a:gd name="adj1" fmla="val 24449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/>
          <p:nvPr/>
        </p:nvCxnSpPr>
        <p:spPr>
          <a:xfrm rot="5400000">
            <a:off x="5525312" y="2726922"/>
            <a:ext cx="1588" cy="1836204"/>
          </a:xfrm>
          <a:prstGeom prst="bentConnector3">
            <a:avLst>
              <a:gd name="adj1" fmla="val 253634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do 95"/>
          <p:cNvCxnSpPr/>
          <p:nvPr/>
        </p:nvCxnSpPr>
        <p:spPr>
          <a:xfrm rot="5400000">
            <a:off x="5077358" y="2274776"/>
            <a:ext cx="1588" cy="2740496"/>
          </a:xfrm>
          <a:prstGeom prst="bentConnector3">
            <a:avLst>
              <a:gd name="adj1" fmla="val 253634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stCxn id="9" idx="3"/>
            <a:endCxn id="10" idx="1"/>
          </p:cNvCxnSpPr>
          <p:nvPr/>
        </p:nvCxnSpPr>
        <p:spPr>
          <a:xfrm>
            <a:off x="5076056" y="3187824"/>
            <a:ext cx="7200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Principal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Função: Centralizador de Informações</a:t>
            </a:r>
          </a:p>
          <a:p>
            <a:endParaRPr lang="pt-BR" dirty="0" smtClean="0"/>
          </a:p>
          <a:p>
            <a:r>
              <a:rPr lang="pt-BR" dirty="0" smtClean="0"/>
              <a:t>Elementos:</a:t>
            </a:r>
          </a:p>
          <a:p>
            <a:pPr lvl="1"/>
            <a:r>
              <a:rPr lang="pt-BR" dirty="0" smtClean="0"/>
              <a:t>Menu de Funções</a:t>
            </a:r>
          </a:p>
          <a:p>
            <a:pPr lvl="1"/>
            <a:r>
              <a:rPr lang="pt-BR" dirty="0" smtClean="0"/>
              <a:t>Botões de Funções</a:t>
            </a:r>
          </a:p>
          <a:p>
            <a:pPr lvl="1"/>
            <a:r>
              <a:rPr lang="pt-BR" dirty="0" smtClean="0"/>
              <a:t>Navegador do Espaço de Trabalho</a:t>
            </a:r>
          </a:p>
          <a:p>
            <a:pPr lvl="2"/>
            <a:r>
              <a:rPr lang="pt-BR" i="1" dirty="0" smtClean="0"/>
              <a:t>Status</a:t>
            </a:r>
            <a:r>
              <a:rPr lang="pt-BR" dirty="0" smtClean="0"/>
              <a:t> e Informações do Espaço de Trabalho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Principal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Comando(s):</a:t>
            </a:r>
          </a:p>
          <a:p>
            <a:pPr lvl="1"/>
            <a:r>
              <a:rPr lang="pt-BR" dirty="0" err="1" smtClean="0"/>
              <a:t>Checkout</a:t>
            </a:r>
            <a:endParaRPr lang="pt-BR" dirty="0" smtClean="0"/>
          </a:p>
          <a:p>
            <a:pPr lvl="1"/>
            <a:r>
              <a:rPr lang="pt-BR" dirty="0" err="1" smtClean="0"/>
              <a:t>Update</a:t>
            </a:r>
            <a:endParaRPr lang="pt-BR" dirty="0" smtClean="0"/>
          </a:p>
          <a:p>
            <a:pPr lvl="1"/>
            <a:r>
              <a:rPr lang="pt-BR" dirty="0" smtClean="0"/>
              <a:t>Status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Administração Espaço de Trabalho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Administração Repositório</a:t>
            </a:r>
          </a:p>
          <a:p>
            <a:pPr lvl="1"/>
            <a:endParaRPr lang="pt-BR" dirty="0" smtClean="0">
              <a:solidFill>
                <a:srgbClr val="FF0000"/>
              </a:solidFill>
            </a:endParaRP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Principal - Exemplos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5115-CE23-471C-A0F8-46056495914C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3074" name="Picture 2" descr="C:\Users\Karen\Desktop\Doutorado\LGC\Prints\TK\Captura_de_tela-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1006</TotalTime>
  <Words>619</Words>
  <Application>Microsoft Office PowerPoint</Application>
  <PresentationFormat>Apresentação na tela (4:3)</PresentationFormat>
  <Paragraphs>180</Paragraphs>
  <Slides>29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Origem</vt:lpstr>
      <vt:lpstr>Laboratório de Gerência de Configuração</vt:lpstr>
      <vt:lpstr>Introdução: Arquitetura do Sistema</vt:lpstr>
      <vt:lpstr>Introdução: Arquitetura do Sistema</vt:lpstr>
      <vt:lpstr>Introdução: Arquitetura do Sistema</vt:lpstr>
      <vt:lpstr>Introdução: Arquitetura do Sistema</vt:lpstr>
      <vt:lpstr>GUI: Proposta de Telas</vt:lpstr>
      <vt:lpstr>GUI: Principal</vt:lpstr>
      <vt:lpstr>GUI: Principal</vt:lpstr>
      <vt:lpstr>GUI: Principal - Exemplos</vt:lpstr>
      <vt:lpstr>GUI: Principal - Exemplos</vt:lpstr>
      <vt:lpstr>GUI: Check in</vt:lpstr>
      <vt:lpstr>GUI: Check in – Exemplo</vt:lpstr>
      <vt:lpstr>GUI: Import / Export</vt:lpstr>
      <vt:lpstr>GUI: Import / Export - Exemplo</vt:lpstr>
      <vt:lpstr>GUI: Editor</vt:lpstr>
      <vt:lpstr>GUI: Log</vt:lpstr>
      <vt:lpstr>GUI: Log - Exemplo</vt:lpstr>
      <vt:lpstr>GUI: Blame</vt:lpstr>
      <vt:lpstr>GUI: Blame - Exemplo</vt:lpstr>
      <vt:lpstr>GUI: Diff e Merge</vt:lpstr>
      <vt:lpstr>GUI: Diff e Merge- Exemplo</vt:lpstr>
      <vt:lpstr>GUI: Branch / Tag - Exemplo</vt:lpstr>
      <vt:lpstr>GUI: Visualizador Gráfico - Exemplo</vt:lpstr>
      <vt:lpstr>GUI: Proposta da Implementação</vt:lpstr>
      <vt:lpstr>Testes de Interface do usuário</vt:lpstr>
      <vt:lpstr>Testes de Interface do usuário</vt:lpstr>
      <vt:lpstr>GUI e CLI: Metodologia de Desenvolvimento</vt:lpstr>
      <vt:lpstr>GUI: Proposta de Novidades (?)</vt:lpstr>
      <vt:lpstr>GUI: Proposta de Novidades (?)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Baseado no trabalho: “Semantic-Integration Research in the Database Community” Doan &amp; Halevy, 2005.</dc:title>
  <dc:creator>Karen</dc:creator>
  <cp:lastModifiedBy>Karen</cp:lastModifiedBy>
  <cp:revision>188</cp:revision>
  <dcterms:created xsi:type="dcterms:W3CDTF">2011-04-05T20:55:01Z</dcterms:created>
  <dcterms:modified xsi:type="dcterms:W3CDTF">2011-08-24T12:59:00Z</dcterms:modified>
</cp:coreProperties>
</file>