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2"/>
    <p:sldId id="257" r:id="rId3"/>
    <p:sldId id="369" r:id="rId4"/>
    <p:sldId id="370" r:id="rId5"/>
    <p:sldId id="372" r:id="rId6"/>
    <p:sldId id="373" r:id="rId7"/>
    <p:sldId id="374" r:id="rId8"/>
    <p:sldId id="376" r:id="rId9"/>
    <p:sldId id="375" r:id="rId10"/>
    <p:sldId id="377" r:id="rId11"/>
    <p:sldId id="378"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63"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Second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Second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Second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xmlns="">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Second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stretch>
            <a:fillRect/>
          </a:stretch>
        </p:blipFill>
        <p:spPr>
          <a:xfrm>
            <a:off x="80384" y="89477"/>
            <a:ext cx="2924175" cy="952500"/>
          </a:xfrm>
          <a:prstGeom prst="rect">
            <a:avLst/>
          </a:prstGeom>
        </p:spPr>
      </p:pic>
      <p:pic>
        <p:nvPicPr>
          <p:cNvPr id="7" name="Picture 6"/>
          <p:cNvPicPr>
            <a:picLocks noChangeAspect="1"/>
          </p:cNvPicPr>
          <p:nvPr/>
        </p:nvPicPr>
        <p:blipFill>
          <a:blip r:embed="rId5" cstate="print"/>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6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smtClean="0">
                <a:solidFill>
                  <a:srgbClr val="7030A0"/>
                </a:solidFill>
                <a:latin typeface="Verdana" panose="020B0604030504040204" pitchFamily="34" charset="0"/>
                <a:ea typeface="+mn-ea"/>
                <a:cs typeface="+mn-cs"/>
              </a:rPr>
              <a:t>AN ADAPTIVE DEEP NETWORK-BASED MULTISCALE FEATURE FUSION CLASSIFICATION FRAMEWORK FOR AUTOMATICALLY DETERMINING THE TYPE OF PLANT LEAF DISEASES</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889" y="5183902"/>
            <a:ext cx="3932668"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smtClean="0">
                <a:solidFill>
                  <a:srgbClr val="FF0000"/>
                </a:solidFill>
              </a:rPr>
              <a:t>Mrs.</a:t>
            </a:r>
            <a:r>
              <a:rPr lang="en-IN" altLang="en-IN" sz="2400" b="1" dirty="0" smtClean="0">
                <a:solidFill>
                  <a:srgbClr val="FF0000"/>
                </a:solidFill>
              </a:rPr>
              <a:t>ANANDHAJOTHI</a:t>
            </a:r>
            <a:endParaRPr lang="en-IN" altLang="en-US" sz="2400" b="1" dirty="0">
              <a:solidFill>
                <a:srgbClr val="FF0000"/>
              </a:solidFill>
            </a:endParaRPr>
          </a:p>
          <a:p>
            <a:pPr>
              <a:spcBef>
                <a:spcPct val="0"/>
              </a:spcBef>
              <a:buClrTx/>
              <a:buFontTx/>
              <a:buNone/>
            </a:pPr>
            <a:r>
              <a:rPr lang="en-US" altLang="en-IN" sz="2400" b="1" dirty="0">
                <a:solidFill>
                  <a:srgbClr val="FF0000"/>
                </a:solidFill>
              </a:rPr>
              <a:t>Assisitant Professor(SG)</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7398328" y="5228206"/>
            <a:ext cx="4479639" cy="16300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IN" sz="2000" b="1" dirty="0" smtClean="0">
                <a:solidFill>
                  <a:srgbClr val="FF0000"/>
                </a:solidFill>
              </a:rPr>
              <a:t>B21A2425C04</a:t>
            </a:r>
            <a:endParaRPr lang="en-IN" altLang="en-US" sz="2000" b="1" dirty="0">
              <a:solidFill>
                <a:srgbClr val="FF0000"/>
              </a:solidFill>
            </a:endParaRPr>
          </a:p>
          <a:p>
            <a:pPr>
              <a:spcBef>
                <a:spcPct val="0"/>
              </a:spcBef>
              <a:buClrTx/>
              <a:buFontTx/>
              <a:buNone/>
            </a:pPr>
            <a:r>
              <a:rPr lang="en-US" altLang="en-IN" sz="2000" b="1" dirty="0" smtClean="0">
                <a:solidFill>
                  <a:srgbClr val="FF0000"/>
                </a:solidFill>
              </a:rPr>
              <a:t>LINGESH</a:t>
            </a:r>
            <a:r>
              <a:rPr lang="en-US" altLang="en-IN" sz="2000" b="1" dirty="0" smtClean="0">
                <a:solidFill>
                  <a:srgbClr val="FF0000"/>
                </a:solidFill>
              </a:rPr>
              <a:t> </a:t>
            </a:r>
            <a:r>
              <a:rPr lang="en-US" altLang="en-IN" sz="2000" b="1" dirty="0">
                <a:solidFill>
                  <a:srgbClr val="FF0000"/>
                </a:solidFill>
              </a:rPr>
              <a:t>N</a:t>
            </a:r>
            <a:endParaRPr lang="en-US" altLang="en-IN" sz="2000" b="1" dirty="0">
              <a:solidFill>
                <a:srgbClr val="FF0000"/>
              </a:solidFill>
            </a:endParaRPr>
          </a:p>
          <a:p>
            <a:pPr>
              <a:spcBef>
                <a:spcPct val="0"/>
              </a:spcBef>
              <a:buClrTx/>
              <a:buFontTx/>
              <a:buNone/>
            </a:pPr>
            <a:r>
              <a:rPr lang="en-US" altLang="en-IN" sz="2000" b="1" dirty="0">
                <a:solidFill>
                  <a:srgbClr val="FF0000"/>
                </a:solidFill>
              </a:rPr>
              <a:t>(</a:t>
            </a:r>
            <a:r>
              <a:rPr lang="en-US" altLang="en-IN" sz="2000" b="1" dirty="0" smtClean="0">
                <a:solidFill>
                  <a:srgbClr val="FF0000"/>
                </a:solidFill>
              </a:rPr>
              <a:t>210701133)</a:t>
            </a:r>
            <a:endParaRPr lang="en-US" altLang="en-IN" sz="2000" b="1" dirty="0">
              <a:solidFill>
                <a:srgbClr val="FF0000"/>
              </a:solidFill>
            </a:endParaRPr>
          </a:p>
          <a:p>
            <a:pPr>
              <a:spcBef>
                <a:spcPct val="0"/>
              </a:spcBef>
              <a:buClrTx/>
              <a:buFontTx/>
              <a:buNone/>
            </a:pPr>
            <a:r>
              <a:rPr lang="en-IN" altLang="en-IN" sz="2000" b="1" dirty="0" smtClean="0">
                <a:solidFill>
                  <a:srgbClr val="FF0000"/>
                </a:solidFill>
              </a:rPr>
              <a:t>MATHESHWARAN K</a:t>
            </a:r>
            <a:endParaRPr lang="en-US" altLang="en-IN" sz="2000" b="1" dirty="0">
              <a:solidFill>
                <a:srgbClr val="FF0000"/>
              </a:solidFill>
            </a:endParaRPr>
          </a:p>
          <a:p>
            <a:pPr>
              <a:spcBef>
                <a:spcPct val="0"/>
              </a:spcBef>
              <a:buClrTx/>
              <a:buFontTx/>
              <a:buNone/>
            </a:pPr>
            <a:r>
              <a:rPr lang="en-US" altLang="en-IN" sz="2000" b="1" dirty="0">
                <a:solidFill>
                  <a:srgbClr val="FF0000"/>
                </a:solidFill>
              </a:rPr>
              <a:t>(</a:t>
            </a:r>
            <a:r>
              <a:rPr lang="en-US" altLang="en-IN" sz="2000" b="1" dirty="0" smtClean="0">
                <a:solidFill>
                  <a:srgbClr val="FF0000"/>
                </a:solidFill>
              </a:rPr>
              <a:t>210701155)</a:t>
            </a:r>
            <a:endParaRPr lang="en-US" altLang="en-IN" sz="20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600907" y="1752600"/>
            <a:ext cx="10668000" cy="4267200"/>
          </a:xfrm>
        </p:spPr>
        <p:txBody>
          <a:bodyPr/>
          <a:lstStyle/>
          <a:p>
            <a:pPr lvl="0">
              <a:buClr>
                <a:srgbClr val="CC0000"/>
              </a:buClr>
              <a:defRPr/>
            </a:pPr>
            <a:r>
              <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rPr>
              <a:t>[</a:t>
            </a:r>
            <a:r>
              <a:rPr lang="en-US" altLang="en-IN" sz="2000" dirty="0" smtClean="0">
                <a:solidFill>
                  <a:srgbClr val="000000"/>
                </a:solidFill>
              </a:rPr>
              <a:t>1] S</a:t>
            </a:r>
            <a:r>
              <a:rPr lang="en-US" altLang="en-IN" sz="2000" dirty="0" smtClean="0">
                <a:solidFill>
                  <a:srgbClr val="000000"/>
                </a:solidFill>
              </a:rPr>
              <a:t>. P. S, Kumar P and S. L. T A(2023), "Projection of Plant Leaf Disease Using Support Vector Machine Algorithm," 2023 International Conference on Recent Advances in Science and Engineering Technology (ICRASET), B G NAGARA, India, 2023, pp. 1-6, </a:t>
            </a:r>
            <a:r>
              <a:rPr lang="en-US" altLang="en-IN" sz="2000" dirty="0" err="1" smtClean="0">
                <a:solidFill>
                  <a:srgbClr val="000000"/>
                </a:solidFill>
              </a:rPr>
              <a:t>doi</a:t>
            </a:r>
            <a:r>
              <a:rPr lang="en-US" altLang="en-IN" sz="2000" dirty="0" smtClean="0">
                <a:solidFill>
                  <a:srgbClr val="000000"/>
                </a:solidFill>
              </a:rPr>
              <a:t>: 10.1109/ICRASET59632.2023.10419981. </a:t>
            </a:r>
          </a:p>
          <a:p>
            <a:pPr lvl="0">
              <a:buClr>
                <a:srgbClr val="CC0000"/>
              </a:buClr>
              <a:defRPr/>
            </a:pPr>
            <a:r>
              <a:rPr lang="en-US" altLang="en-IN" sz="2000" dirty="0" smtClean="0">
                <a:solidFill>
                  <a:srgbClr val="000000"/>
                </a:solidFill>
              </a:rPr>
              <a:t>[2]</a:t>
            </a:r>
            <a:r>
              <a:rPr lang="en-US" altLang="en-IN" sz="2000" dirty="0" smtClean="0">
                <a:solidFill>
                  <a:srgbClr val="000000"/>
                </a:solidFill>
              </a:rPr>
              <a:t>	K. P, V. K. S and S. P. S(2024), "CNN and Edge-Based Segmentation for the Identification of Medicinal Plants," 2024 5th International Conference on Intelligent Communication Technologies and Virtual Mobile Networks (ICICV), </a:t>
            </a:r>
            <a:r>
              <a:rPr lang="en-US" altLang="en-IN" sz="2000" dirty="0" err="1" smtClean="0">
                <a:solidFill>
                  <a:srgbClr val="000000"/>
                </a:solidFill>
              </a:rPr>
              <a:t>Tirunelveli</a:t>
            </a:r>
            <a:r>
              <a:rPr lang="en-US" altLang="en-IN" sz="2000" dirty="0" smtClean="0">
                <a:solidFill>
                  <a:srgbClr val="000000"/>
                </a:solidFill>
              </a:rPr>
              <a:t>, India, 2024, pp. 89-94, </a:t>
            </a:r>
            <a:r>
              <a:rPr lang="en-US" altLang="en-IN" sz="2000" dirty="0" err="1" smtClean="0">
                <a:solidFill>
                  <a:srgbClr val="000000"/>
                </a:solidFill>
              </a:rPr>
              <a:t>doi</a:t>
            </a:r>
            <a:r>
              <a:rPr lang="en-US" altLang="en-IN" sz="2000" dirty="0" smtClean="0">
                <a:solidFill>
                  <a:srgbClr val="000000"/>
                </a:solidFill>
              </a:rPr>
              <a:t>: 10.1109/ICICV62344.2024.00021. </a:t>
            </a:r>
          </a:p>
          <a:p>
            <a:pPr lvl="0">
              <a:buClr>
                <a:srgbClr val="CC0000"/>
              </a:buClr>
              <a:defRPr/>
            </a:pPr>
            <a:r>
              <a:rPr lang="en-US" altLang="en-IN" sz="2000" dirty="0" smtClean="0">
                <a:solidFill>
                  <a:srgbClr val="000000"/>
                </a:solidFill>
              </a:rPr>
              <a:t>[3]</a:t>
            </a:r>
            <a:r>
              <a:rPr lang="en-US" altLang="en-IN" sz="2000" dirty="0" smtClean="0">
                <a:solidFill>
                  <a:srgbClr val="000000"/>
                </a:solidFill>
              </a:rPr>
              <a:t>	S. </a:t>
            </a:r>
            <a:r>
              <a:rPr lang="en-US" altLang="en-IN" sz="2000" dirty="0" err="1" smtClean="0">
                <a:solidFill>
                  <a:srgbClr val="000000"/>
                </a:solidFill>
              </a:rPr>
              <a:t>Senthil</a:t>
            </a:r>
            <a:r>
              <a:rPr lang="en-US" altLang="en-IN" sz="2000" dirty="0" smtClean="0">
                <a:solidFill>
                  <a:srgbClr val="000000"/>
                </a:solidFill>
              </a:rPr>
              <a:t> </a:t>
            </a:r>
            <a:r>
              <a:rPr lang="en-US" altLang="en-IN" sz="2000" dirty="0" err="1" smtClean="0">
                <a:solidFill>
                  <a:srgbClr val="000000"/>
                </a:solidFill>
              </a:rPr>
              <a:t>Pandi</a:t>
            </a:r>
            <a:r>
              <a:rPr lang="en-US" altLang="en-IN" sz="2000" dirty="0" smtClean="0">
                <a:solidFill>
                  <a:srgbClr val="000000"/>
                </a:solidFill>
              </a:rPr>
              <a:t>, A. K. </a:t>
            </a:r>
            <a:r>
              <a:rPr lang="en-US" altLang="en-IN" sz="2000" dirty="0" err="1" smtClean="0">
                <a:solidFill>
                  <a:srgbClr val="000000"/>
                </a:solidFill>
              </a:rPr>
              <a:t>Reshmy</a:t>
            </a:r>
            <a:r>
              <a:rPr lang="en-US" altLang="en-IN" sz="2000" dirty="0" smtClean="0">
                <a:solidFill>
                  <a:srgbClr val="000000"/>
                </a:solidFill>
              </a:rPr>
              <a:t>, S. </a:t>
            </a:r>
            <a:r>
              <a:rPr lang="en-US" altLang="en-IN" sz="2000" dirty="0" err="1" smtClean="0">
                <a:solidFill>
                  <a:srgbClr val="000000"/>
                </a:solidFill>
              </a:rPr>
              <a:t>Vinodh</a:t>
            </a:r>
            <a:r>
              <a:rPr lang="en-US" altLang="en-IN" sz="2000" dirty="0" smtClean="0">
                <a:solidFill>
                  <a:srgbClr val="000000"/>
                </a:solidFill>
              </a:rPr>
              <a:t> Kumar and P. Kumar, "Towards Precision Agriculture: Harnessing Deep Learning for Accurate Plant Disease Diagnosis (2024)," 2024 International Conference on Communication, Computing and Internet of Things (IC3IoT), Chennai, India, 2024, pp. 1-6, </a:t>
            </a:r>
            <a:r>
              <a:rPr lang="en-US" altLang="en-IN" sz="2000" dirty="0" err="1" smtClean="0">
                <a:solidFill>
                  <a:srgbClr val="000000"/>
                </a:solidFill>
              </a:rPr>
              <a:t>doi</a:t>
            </a:r>
            <a:r>
              <a:rPr lang="en-US" altLang="en-IN" sz="2000" dirty="0" smtClean="0">
                <a:solidFill>
                  <a:srgbClr val="000000"/>
                </a:solidFill>
              </a:rPr>
              <a:t>: 10.1109/IC3IoT60841.2024.10550238. </a:t>
            </a:r>
            <a:r>
              <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0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Paper </a:t>
            </a:r>
            <a:r>
              <a:rPr lang="en-US" altLang="en-US" sz="3200" b="1" dirty="0" smtClean="0">
                <a:solidFill>
                  <a:srgbClr val="FF0000"/>
                </a:solidFill>
              </a:rPr>
              <a:t>Publication </a:t>
            </a:r>
            <a:r>
              <a:rPr lang="en-US" altLang="en-US" sz="3200" b="1" dirty="0">
                <a:solidFill>
                  <a:srgbClr val="FF0000"/>
                </a:solidFill>
              </a:rPr>
              <a:t>Status</a:t>
            </a:r>
            <a:endParaRPr lang="en-IN" sz="2800" dirty="0"/>
          </a:p>
        </p:txBody>
      </p:sp>
      <p:sp>
        <p:nvSpPr>
          <p:cNvPr id="3" name="Content Placeholder 2"/>
          <p:cNvSpPr>
            <a:spLocks noGrp="1"/>
          </p:cNvSpPr>
          <p:nvPr>
            <p:ph idx="1"/>
          </p:nvPr>
        </p:nvSpPr>
        <p:spPr/>
        <p:txBody>
          <a:bodyPr/>
          <a:lstStyle/>
          <a:p>
            <a:pPr lvl="0">
              <a:buClr>
                <a:srgbClr val="CC0000"/>
              </a:buClr>
              <a:buNone/>
              <a:defRPr/>
            </a:pPr>
            <a:r>
              <a:rPr lang="en-US" altLang="en-US" sz="2400" dirty="0" smtClean="0">
                <a:solidFill>
                  <a:srgbClr val="000000"/>
                </a:solidFill>
              </a:rPr>
              <a:t>LIST OF PUBLICATIONS  </a:t>
            </a:r>
          </a:p>
          <a:p>
            <a:pPr lvl="0">
              <a:buClr>
                <a:srgbClr val="CC0000"/>
              </a:buClr>
              <a:buNone/>
              <a:defRPr/>
            </a:pPr>
            <a:r>
              <a:rPr lang="en-US" altLang="en-US" sz="2400" dirty="0" smtClean="0">
                <a:solidFill>
                  <a:srgbClr val="000000"/>
                </a:solidFill>
              </a:rPr>
              <a:t>PUBLICATION </a:t>
            </a:r>
            <a:r>
              <a:rPr lang="en-US" altLang="en-US" sz="2400" dirty="0" smtClean="0">
                <a:solidFill>
                  <a:srgbClr val="000000"/>
                </a:solidFill>
              </a:rPr>
              <a:t>STATUS: </a:t>
            </a:r>
            <a:r>
              <a:rPr lang="en-US" altLang="en-US" sz="2400" dirty="0" smtClean="0">
                <a:solidFill>
                  <a:srgbClr val="000000"/>
                </a:solidFill>
              </a:rPr>
              <a:t>YET TO SUBMIT. </a:t>
            </a:r>
            <a:endParaRPr lang="en-US" altLang="en-US" sz="2400" dirty="0" smtClean="0">
              <a:solidFill>
                <a:srgbClr val="000000"/>
              </a:solidFill>
            </a:endParaRPr>
          </a:p>
          <a:p>
            <a:pPr lvl="0">
              <a:buClr>
                <a:srgbClr val="CC0000"/>
              </a:buClr>
              <a:buNone/>
              <a:defRPr/>
            </a:pPr>
            <a:r>
              <a:rPr lang="en-US" altLang="en-US" sz="2400" dirty="0" smtClean="0">
                <a:solidFill>
                  <a:srgbClr val="000000"/>
                </a:solidFill>
              </a:rPr>
              <a:t>AUTHORS</a:t>
            </a:r>
            <a:r>
              <a:rPr lang="en-US" altLang="en-US" sz="2400" dirty="0" smtClean="0">
                <a:solidFill>
                  <a:srgbClr val="000000"/>
                </a:solidFill>
              </a:rPr>
              <a:t>:  MR. K.ANANDHAJODI , LINGESH N, MATHESHWARAN   </a:t>
            </a:r>
          </a:p>
          <a:p>
            <a:pPr lvl="0">
              <a:buClr>
                <a:srgbClr val="CC0000"/>
              </a:buClr>
              <a:buNone/>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pPr>
                <a:defRPr/>
              </a:pPr>
              <a:t>12</a:t>
            </a:fld>
            <a:endParaRPr lang="en-US" altLang="en-US" dirty="0"/>
          </a:p>
        </p:txBody>
      </p:sp>
      <p:sp>
        <p:nvSpPr>
          <p:cNvPr id="5" name="Date Placeholder 4"/>
          <p:cNvSpPr>
            <a:spLocks noGrp="1"/>
          </p:cNvSpPr>
          <p:nvPr>
            <p:ph type="dt" sz="half" idx="10"/>
          </p:nvPr>
        </p:nvSpPr>
        <p:spPr/>
        <p:txBody>
          <a:bodyPr/>
          <a:lstStyle/>
          <a:p>
            <a:pPr>
              <a:defRPr/>
            </a:pPr>
            <a:r>
              <a:rPr lang="en-US"/>
              <a:t>Second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lvl="0">
              <a:buClr>
                <a:srgbClr val="CC0000"/>
              </a:buClr>
              <a:defRPr/>
            </a:pPr>
            <a:r>
              <a:rPr lang="en-US" altLang="en-US" sz="2400" dirty="0" smtClean="0">
                <a:solidFill>
                  <a:srgbClr val="000000"/>
                </a:solidFill>
              </a:rPr>
              <a:t>The challenge lies in accurately diagnosing plant leaf diseases across diverse species and environmental conditions. Traditional methods struggle with subtle patterns and variability, requiring an adaptive, efficient, and scalable solution for real-time, automated disease classification to support precision farming and sustainable agriculture</a:t>
            </a:r>
            <a:r>
              <a:rPr lang="en-US" altLang="en-US" sz="2400" dirty="0" smtClean="0">
                <a:solidFill>
                  <a:srgbClr val="000000"/>
                </a:solidFill>
              </a:rPr>
              <a:t>.</a:t>
            </a:r>
            <a:r>
              <a:rPr kumimoji="0" lang="en-IN" altLang="en-US" sz="2400" b="0" i="0" u="none" strike="noStrike" kern="0" cap="none" spc="0" normalizeH="0" baseline="0" noProof="0" dirty="0" smtClean="0">
                <a:ln>
                  <a:noFill/>
                </a:ln>
                <a:solidFill>
                  <a:srgbClr val="000000"/>
                </a:solidFill>
                <a:effectLst/>
                <a:uLnTx/>
                <a:uFillTx/>
                <a:latin typeface="Verdana" panose="020B0604030504040204"/>
                <a:ea typeface="+mn-ea"/>
                <a:cs typeface="+mn-cs"/>
              </a:rPr>
              <a:t> </a:t>
            </a: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lvl="0">
              <a:buClr>
                <a:srgbClr val="CC0000"/>
              </a:buClr>
              <a:defRPr/>
            </a:pPr>
            <a:r>
              <a:rPr lang="en-US" altLang="en-US" sz="2400" dirty="0" smtClean="0">
                <a:solidFill>
                  <a:srgbClr val="000000"/>
                </a:solidFill>
              </a:rPr>
              <a:t>This paper proposes an adaptive deep network-based multi-scale feature fusion framework for automated plant leaf disease classification. By capturing localized and global features across multiple scales, the system ensures accurate and robust performance across diverse plants and </a:t>
            </a:r>
            <a:r>
              <a:rPr lang="en-US" altLang="en-US" sz="2400" dirty="0" smtClean="0">
                <a:solidFill>
                  <a:srgbClr val="000000"/>
                </a:solidFill>
              </a:rPr>
              <a:t>environments</a:t>
            </a:r>
          </a:p>
          <a:p>
            <a:pPr lvl="0">
              <a:buClr>
                <a:srgbClr val="CC0000"/>
              </a:buClr>
              <a:defRPr/>
            </a:pPr>
            <a:r>
              <a:rPr lang="en-US" altLang="en-US" sz="2400" dirty="0" smtClean="0">
                <a:solidFill>
                  <a:srgbClr val="000000"/>
                </a:solidFill>
              </a:rPr>
              <a:t>Its adaptability allows seamless integration into </a:t>
            </a:r>
            <a:r>
              <a:rPr lang="en-US" altLang="en-US" sz="2400" dirty="0" err="1" smtClean="0">
                <a:solidFill>
                  <a:srgbClr val="000000"/>
                </a:solidFill>
              </a:rPr>
              <a:t>IoT</a:t>
            </a:r>
            <a:r>
              <a:rPr lang="en-US" altLang="en-US" sz="2400" dirty="0" smtClean="0">
                <a:solidFill>
                  <a:srgbClr val="000000"/>
                </a:solidFill>
              </a:rPr>
              <a:t> devices or mobile applications, enabling real-time, on-site disease diagnosis. </a:t>
            </a:r>
            <a:r>
              <a:rPr kumimoji="0" lang="en-IN" altLang="en-US" sz="2400" b="0" i="0" u="none" strike="noStrike" kern="0" cap="none" spc="0" normalizeH="0" baseline="0" noProof="0" dirty="0" smtClean="0">
                <a:ln>
                  <a:noFill/>
                </a:ln>
                <a:solidFill>
                  <a:srgbClr val="000000"/>
                </a:solidFill>
                <a:effectLst/>
                <a:uLnTx/>
                <a:uFillTx/>
                <a:latin typeface="Verdana" panose="020B0604030504040204"/>
                <a:ea typeface="+mn-ea"/>
                <a:cs typeface="+mn-cs"/>
              </a:rPr>
              <a:t>.</a:t>
            </a: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lvl="0">
              <a:buClr>
                <a:srgbClr val="CC0000"/>
              </a:buClr>
              <a:defRPr/>
            </a:pPr>
            <a:r>
              <a:rPr lang="en-US" altLang="en-US" sz="2400" dirty="0" smtClean="0">
                <a:solidFill>
                  <a:srgbClr val="000000"/>
                </a:solidFill>
              </a:rPr>
              <a:t>Additionally, early disease detection promotes sustainable agriculture by reducing reliance on chemical pesticides and encouraging eco-friendly farming practices.</a:t>
            </a:r>
            <a: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lvl="0">
              <a:buClr>
                <a:srgbClr val="CC0000"/>
              </a:buClr>
              <a:defRPr/>
            </a:pPr>
            <a:r>
              <a:rPr lang="en-US" altLang="en-US" sz="2200" dirty="0" smtClean="0">
                <a:solidFill>
                  <a:srgbClr val="000000"/>
                </a:solidFill>
              </a:rPr>
              <a:t>This study introduces a deep learning framework for efficient plant leaf disease classification using a multi-scale feature fusion approach. By capturing intricate disease patterns, the system achieves over 95% accuracy, outperforming traditional methods even under challenging conditions. Its adaptive deep network adjusts dynamically to diverse disease manifestations, ensuring robust performance across various plants, environments, and datasets. This framework enables rapid, on-site disease detection, aiding precision farming by facilitating early intervention and reducing crop losses. Future advancements aim to handle larger datasets, predict disease severity, and enhance generalization for broader agricultural applications, improving global food security and farming efficiency.</a:t>
            </a:r>
            <a: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5</a:t>
            </a:fld>
            <a:endParaRPr lang="en-IN"/>
          </a:p>
        </p:txBody>
      </p:sp>
      <p:pic>
        <p:nvPicPr>
          <p:cNvPr id="1026" name="Picture 2"/>
          <p:cNvPicPr>
            <a:picLocks noChangeAspect="1" noChangeArrowheads="1"/>
          </p:cNvPicPr>
          <p:nvPr/>
        </p:nvPicPr>
        <p:blipFill>
          <a:blip r:embed="rId2" cstate="print"/>
          <a:srcRect/>
          <a:stretch>
            <a:fillRect/>
          </a:stretch>
        </p:blipFill>
        <p:spPr bwMode="auto">
          <a:xfrm>
            <a:off x="2011680" y="1888222"/>
            <a:ext cx="8117058" cy="40100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lvl="0">
              <a:buClr>
                <a:srgbClr val="CC0000"/>
              </a:buClr>
              <a:defRPr/>
            </a:pPr>
            <a:r>
              <a:rPr lang="en-US" altLang="en-IN" sz="2400" dirty="0" smtClean="0">
                <a:solidFill>
                  <a:srgbClr val="000000"/>
                </a:solidFill>
              </a:rPr>
              <a:t>Data Preprocessing</a:t>
            </a:r>
            <a:endParaRPr kumimoji="0" lang="en-US" altLang="en-IN"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lvl="0">
              <a:buClr>
                <a:srgbClr val="CC0000"/>
              </a:buClr>
              <a:defRPr/>
            </a:pPr>
            <a:r>
              <a:rPr lang="en-US" altLang="en-IN" sz="2400" dirty="0" smtClean="0">
                <a:solidFill>
                  <a:srgbClr val="000000"/>
                </a:solidFill>
              </a:rPr>
              <a:t>Feature Extraction</a:t>
            </a:r>
            <a:endParaRPr kumimoji="0" lang="en-US" altLang="en-IN"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lvl="0">
              <a:buClr>
                <a:srgbClr val="CC0000"/>
              </a:buClr>
              <a:defRPr/>
            </a:pPr>
            <a:r>
              <a:rPr lang="en-US" altLang="en-IN" sz="2400" dirty="0" smtClean="0">
                <a:solidFill>
                  <a:srgbClr val="000000"/>
                </a:solidFill>
              </a:rPr>
              <a:t>Model </a:t>
            </a:r>
            <a:r>
              <a:rPr lang="en-US" altLang="en-IN" sz="2400" dirty="0" smtClean="0">
                <a:solidFill>
                  <a:srgbClr val="000000"/>
                </a:solidFill>
              </a:rPr>
              <a:t>Training</a:t>
            </a:r>
          </a:p>
          <a:p>
            <a:pPr lvl="0">
              <a:buClr>
                <a:srgbClr val="CC0000"/>
              </a:buClr>
              <a:defRPr/>
            </a:pPr>
            <a:r>
              <a:rPr lang="en-US" altLang="en-IN" sz="2400" dirty="0" smtClean="0">
                <a:solidFill>
                  <a:srgbClr val="000000"/>
                </a:solidFill>
              </a:rPr>
              <a:t>Disease Classification</a:t>
            </a:r>
            <a:endParaRPr kumimoji="0" lang="en-US" altLang="en-IN"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lvl="0">
              <a:buClr>
                <a:srgbClr val="CC0000"/>
              </a:buClr>
              <a:defRPr/>
            </a:pPr>
            <a:r>
              <a:rPr lang="en-IN" altLang="en-US" sz="2400" dirty="0" smtClean="0">
                <a:solidFill>
                  <a:srgbClr val="000000"/>
                </a:solidFill>
              </a:rPr>
              <a:t>System </a:t>
            </a:r>
            <a:r>
              <a:rPr lang="en-IN" altLang="en-US" sz="2400" dirty="0" smtClean="0">
                <a:solidFill>
                  <a:srgbClr val="000000"/>
                </a:solidFill>
              </a:rPr>
              <a:t>Integration</a:t>
            </a:r>
          </a:p>
          <a:p>
            <a:pPr lvl="0">
              <a:buClr>
                <a:srgbClr val="CC0000"/>
              </a:buClr>
              <a:defRPr/>
            </a:pPr>
            <a:r>
              <a:rPr lang="en-IN" altLang="en-US" sz="2400" dirty="0" smtClean="0">
                <a:solidFill>
                  <a:srgbClr val="000000"/>
                </a:solidFill>
              </a:rPr>
              <a:t>Evaluation</a:t>
            </a:r>
          </a:p>
          <a:p>
            <a:pPr lvl="0">
              <a:buClr>
                <a:srgbClr val="CC0000"/>
              </a:buClr>
              <a:defRPr/>
            </a:pPr>
            <a:r>
              <a:rPr lang="en-IN" altLang="en-US" sz="2400" dirty="0" smtClean="0">
                <a:solidFill>
                  <a:srgbClr val="000000"/>
                </a:solidFill>
              </a:rPr>
              <a:t>Future Enhancements</a:t>
            </a: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p:cNvSpPr>
            <a:spLocks noGrp="1"/>
          </p:cNvSpPr>
          <p:nvPr>
            <p:ph idx="1"/>
          </p:nvPr>
        </p:nvSpPr>
        <p:spPr/>
        <p:txBody>
          <a:bodyPr/>
          <a:lstStyle/>
          <a:p>
            <a:pPr marL="457200" lvl="1" indent="457200">
              <a:buClr>
                <a:srgbClr val="CC0000"/>
              </a:buClr>
              <a:buNone/>
              <a:defRPr/>
            </a:pPr>
            <a:r>
              <a:rPr lang="en-US" altLang="en-US" sz="2200" dirty="0" smtClean="0">
                <a:solidFill>
                  <a:srgbClr val="000000"/>
                </a:solidFill>
                <a:ea typeface="+mn-ea"/>
                <a:cs typeface="+mn-cs"/>
              </a:rPr>
              <a:t>Data Preprocessing: Image collection, cleaning, and augmentation.</a:t>
            </a:r>
          </a:p>
          <a:p>
            <a:pPr marL="457200" lvl="1" indent="457200">
              <a:buClr>
                <a:srgbClr val="CC0000"/>
              </a:buClr>
              <a:buNone/>
              <a:defRPr/>
            </a:pPr>
            <a:r>
              <a:rPr lang="en-US" altLang="en-US" sz="2200" dirty="0" smtClean="0">
                <a:solidFill>
                  <a:srgbClr val="000000"/>
                </a:solidFill>
                <a:ea typeface="+mn-ea"/>
                <a:cs typeface="+mn-cs"/>
              </a:rPr>
              <a:t>Feature Extraction: Multi-scale feature fusion for pattern analysis.</a:t>
            </a:r>
          </a:p>
          <a:p>
            <a:pPr marL="457200" lvl="1" indent="457200">
              <a:buClr>
                <a:srgbClr val="CC0000"/>
              </a:buClr>
              <a:buNone/>
              <a:defRPr/>
            </a:pPr>
            <a:r>
              <a:rPr lang="en-US" altLang="en-US" sz="2200" dirty="0" smtClean="0">
                <a:solidFill>
                  <a:srgbClr val="000000"/>
                </a:solidFill>
                <a:ea typeface="+mn-ea"/>
                <a:cs typeface="+mn-cs"/>
              </a:rPr>
              <a:t>Model Training: Adaptive deep network implementation and optimization.</a:t>
            </a:r>
          </a:p>
          <a:p>
            <a:pPr marL="457200" lvl="1" indent="457200">
              <a:buClr>
                <a:srgbClr val="CC0000"/>
              </a:buClr>
              <a:buNone/>
              <a:defRPr/>
            </a:pPr>
            <a:r>
              <a:rPr lang="en-US" altLang="en-US" sz="2200" dirty="0" smtClean="0">
                <a:solidFill>
                  <a:srgbClr val="000000"/>
                </a:solidFill>
                <a:ea typeface="+mn-ea"/>
                <a:cs typeface="+mn-cs"/>
              </a:rPr>
              <a:t>Disease Classification: Accurate categorization of plant leaf diseases.</a:t>
            </a:r>
          </a:p>
          <a:p>
            <a:pPr marL="457200" lvl="1" indent="457200">
              <a:buClr>
                <a:srgbClr val="CC0000"/>
              </a:buClr>
              <a:buNone/>
              <a:defRPr/>
            </a:pPr>
            <a:r>
              <a:rPr lang="en-US" altLang="en-US" sz="2200" dirty="0" smtClean="0">
                <a:solidFill>
                  <a:srgbClr val="000000"/>
                </a:solidFill>
                <a:ea typeface="+mn-ea"/>
                <a:cs typeface="+mn-cs"/>
              </a:rPr>
              <a:t>System Integration: </a:t>
            </a:r>
            <a:r>
              <a:rPr lang="en-US" altLang="en-US" sz="2200" dirty="0" err="1" smtClean="0">
                <a:solidFill>
                  <a:srgbClr val="000000"/>
                </a:solidFill>
                <a:ea typeface="+mn-ea"/>
                <a:cs typeface="+mn-cs"/>
              </a:rPr>
              <a:t>IoT</a:t>
            </a:r>
            <a:r>
              <a:rPr lang="en-US" altLang="en-US" sz="2200" dirty="0" smtClean="0">
                <a:solidFill>
                  <a:srgbClr val="000000"/>
                </a:solidFill>
                <a:ea typeface="+mn-ea"/>
                <a:cs typeface="+mn-cs"/>
              </a:rPr>
              <a:t>/mobile application deployment for real-time use.</a:t>
            </a:r>
          </a:p>
          <a:p>
            <a:pPr marL="457200" lvl="1" indent="457200">
              <a:buClr>
                <a:srgbClr val="CC0000"/>
              </a:buClr>
              <a:buNone/>
              <a:defRPr/>
            </a:pPr>
            <a:r>
              <a:rPr lang="en-US" altLang="en-US" sz="2200" dirty="0" smtClean="0">
                <a:solidFill>
                  <a:srgbClr val="000000"/>
                </a:solidFill>
                <a:ea typeface="+mn-ea"/>
                <a:cs typeface="+mn-cs"/>
              </a:rPr>
              <a:t>Evaluation: Performance analysis on diverse datasets.</a:t>
            </a:r>
          </a:p>
          <a:p>
            <a:pPr marL="457200" lvl="1" indent="457200">
              <a:buClr>
                <a:srgbClr val="CC0000"/>
              </a:buClr>
              <a:buNone/>
              <a:defRPr/>
            </a:pPr>
            <a:r>
              <a:rPr lang="en-US" altLang="en-US" sz="2200" dirty="0" smtClean="0">
                <a:solidFill>
                  <a:srgbClr val="000000"/>
                </a:solidFill>
                <a:ea typeface="+mn-ea"/>
                <a:cs typeface="+mn-cs"/>
              </a:rPr>
              <a:t>Future Enhancements: Scalability and additional features like severity prediction.</a:t>
            </a:r>
            <a:r>
              <a:rPr kumimoji="0" lang="en-IN" altLang="en-US" sz="220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20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2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p:cNvSpPr>
            <a:spLocks noGrp="1"/>
          </p:cNvSpPr>
          <p:nvPr>
            <p:ph idx="1"/>
          </p:nvPr>
        </p:nvSpPr>
        <p:spPr>
          <a:xfrm>
            <a:off x="797854" y="1752600"/>
            <a:ext cx="10668000" cy="4267200"/>
          </a:xfrm>
        </p:spPr>
        <p:txBody>
          <a:bodyPr/>
          <a:lstStyle/>
          <a:p>
            <a:pPr marL="0" indent="0">
              <a:buNone/>
            </a:pPr>
            <a:r>
              <a:rPr lang="en-US" altLang="en-US" sz="2200" dirty="0" smtClean="0">
                <a:solidFill>
                  <a:srgbClr val="000000"/>
                </a:solidFill>
              </a:rPr>
              <a:t>The proposed multi-scale feature fusion framework was tested on datasets like </a:t>
            </a:r>
            <a:r>
              <a:rPr lang="en-US" altLang="en-US" sz="2200" dirty="0" err="1" smtClean="0">
                <a:solidFill>
                  <a:srgbClr val="000000"/>
                </a:solidFill>
              </a:rPr>
              <a:t>PlantVillage</a:t>
            </a:r>
            <a:r>
              <a:rPr lang="en-US" altLang="en-US" sz="2200" dirty="0" smtClean="0">
                <a:solidFill>
                  <a:srgbClr val="000000"/>
                </a:solidFill>
              </a:rPr>
              <a:t> (54,306 images), </a:t>
            </a:r>
            <a:r>
              <a:rPr lang="en-US" altLang="en-US" sz="2200" dirty="0" err="1" smtClean="0">
                <a:solidFill>
                  <a:srgbClr val="000000"/>
                </a:solidFill>
              </a:rPr>
              <a:t>TomatoSet</a:t>
            </a:r>
            <a:r>
              <a:rPr lang="en-US" altLang="en-US" sz="2200" dirty="0" smtClean="0">
                <a:solidFill>
                  <a:srgbClr val="000000"/>
                </a:solidFill>
              </a:rPr>
              <a:t>, </a:t>
            </a:r>
            <a:r>
              <a:rPr lang="en-US" altLang="en-US" sz="2200" dirty="0" err="1" smtClean="0">
                <a:solidFill>
                  <a:srgbClr val="000000"/>
                </a:solidFill>
              </a:rPr>
              <a:t>RealWorldLeaf</a:t>
            </a:r>
            <a:r>
              <a:rPr lang="en-US" altLang="en-US" sz="2200" dirty="0" smtClean="0">
                <a:solidFill>
                  <a:srgbClr val="000000"/>
                </a:solidFill>
              </a:rPr>
              <a:t>, and </a:t>
            </a:r>
            <a:r>
              <a:rPr lang="en-US" altLang="en-US" sz="2200" dirty="0" err="1" smtClean="0">
                <a:solidFill>
                  <a:srgbClr val="000000"/>
                </a:solidFill>
              </a:rPr>
              <a:t>CustomCaptured</a:t>
            </a:r>
            <a:r>
              <a:rPr lang="en-US" altLang="en-US" sz="2200" dirty="0" smtClean="0">
                <a:solidFill>
                  <a:srgbClr val="000000"/>
                </a:solidFill>
              </a:rPr>
              <a:t>, incorporating augmentation techniques (rotation, scaling, flipping) for robustness. A five-fold cross-validation ensured unbiased results. The model achieved 96.8% accuracy, 95.5% precision, 94.7% recall, and an F1-score of 95.1% with an inference time of 12ms, outperforming VGG-16 and ResNet-50. Ablation studies highlighted the importance of fusion layers and attention modules, with accuracy dropping by up to 12% without them. The results confirm the framework’s scalability, reliability, and superior performance under real-world conditions, even with noisy or low-contrast images.</a:t>
            </a:r>
          </a:p>
          <a:p>
            <a:pPr marL="0" indent="0">
              <a:buNone/>
            </a:pPr>
            <a:endParaRPr kumimoji="0" lang="en-IN" altLang="en-US" sz="2200" b="0" i="0" u="none" strike="noStrike" kern="0" cap="none" spc="0" normalizeH="0" baseline="0" noProof="0" dirty="0">
              <a:ln>
                <a:noFill/>
              </a:ln>
              <a:solidFill>
                <a:srgbClr val="000000"/>
              </a:solidFill>
              <a:effectLst/>
              <a:uLnTx/>
              <a:uFillTx/>
              <a:latin typeface="Verdana" panose="020B0604030504040204"/>
              <a:ea typeface="+mn-ea"/>
              <a:cs typeface="+mn-cs"/>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p:cNvSpPr>
            <a:spLocks noGrp="1"/>
          </p:cNvSpPr>
          <p:nvPr>
            <p:ph idx="1"/>
          </p:nvPr>
        </p:nvSpPr>
        <p:spPr/>
        <p:txBody>
          <a:bodyPr/>
          <a:lstStyle/>
          <a:p>
            <a:pPr marL="0" lvl="0" indent="0">
              <a:buClr>
                <a:srgbClr val="CC0000"/>
              </a:buClr>
              <a:buNone/>
              <a:defRPr/>
            </a:pPr>
            <a:r>
              <a:rPr lang="en-US" altLang="en-US" sz="2000" dirty="0" smtClean="0">
                <a:solidFill>
                  <a:srgbClr val="000000"/>
                </a:solidFill>
              </a:rPr>
              <a:t>This paper presents an adaptive deep network-based multi-scale feature fusion system for classifying plant leaf diseases, achieving high accuracy and resilience by capturing both localized and global patterns. Key components like data augmentation and attention modules enhance generalization and reliability. Scalable for </a:t>
            </a:r>
            <a:r>
              <a:rPr lang="en-US" altLang="en-US" sz="2000" dirty="0" err="1" smtClean="0">
                <a:solidFill>
                  <a:srgbClr val="000000"/>
                </a:solidFill>
              </a:rPr>
              <a:t>IoT</a:t>
            </a:r>
            <a:r>
              <a:rPr lang="en-US" altLang="en-US" sz="2000" dirty="0" smtClean="0">
                <a:solidFill>
                  <a:srgbClr val="000000"/>
                </a:solidFill>
              </a:rPr>
              <a:t> and mobile applications, the framework enables early, precise disease detection, reducing pesticide use and supporting sustainable agriculture. Future work aims to address limitations such as high-quality data dependence and lack of severity prediction by developing lightweight models, expanding datasets, and incorporating severity estimation to advance precision farming globally.</a:t>
            </a:r>
            <a:r>
              <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pPr/>
              <a:t>9</a:t>
            </a:fld>
            <a:endParaRPr lang="en-IN"/>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35</TotalTime>
  <Words>810</Words>
  <Application>Microsoft Office PowerPoint</Application>
  <PresentationFormat>Custom</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Profile</vt:lpstr>
      <vt:lpstr>Slide 1</vt:lpstr>
      <vt:lpstr>Problem Statement and Motivation</vt:lpstr>
      <vt:lpstr>Objectives</vt:lpstr>
      <vt:lpstr>Abstract</vt:lpstr>
      <vt:lpstr>System Architecture</vt:lpstr>
      <vt:lpstr>List of Modules</vt:lpstr>
      <vt:lpstr>Functional Description for each modules with DFD and Activity Diagram</vt:lpstr>
      <vt:lpstr>Implementation &amp; Results of First Module</vt:lpstr>
      <vt:lpstr>Conclusion &amp; Work for Phase II</vt:lpstr>
      <vt:lpstr>References</vt:lpstr>
      <vt:lpstr>Paper Publication Status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LINGESH.N</cp:lastModifiedBy>
  <cp:revision>10</cp:revision>
  <dcterms:created xsi:type="dcterms:W3CDTF">2023-08-03T04:32:00Z</dcterms:created>
  <dcterms:modified xsi:type="dcterms:W3CDTF">2024-11-26T13:51:10Z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339BD9CA1A3D41A7A1D8C31B34A3C2BD_12</vt:lpwstr>
  </property>
  <property fmtid="{D5CDD505-2E9C-101B-9397-08002B2CF9AE}" pid="3" name="KSOProductBuildVer">
    <vt:lpwstr>1033-12.2.0.18607</vt:lpwstr>
  </property>
</Properties>
</file>