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68" r:id="rId24"/>
    <p:sldId id="269" r:id="rId25"/>
    <p:sldId id="270" r:id="rId26"/>
    <p:sldId id="271" r:id="rId27"/>
    <p:sldId id="27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5XkL3wUI567Yzuv5kM+Kj1ppJ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D7691B0-17D4-4E21-A15B-9FED4EF528FF}">
  <a:tblStyle styleId="{AD7691B0-17D4-4E21-A15B-9FED4EF528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sorterViewPr>
    <p:cViewPr>
      <p:scale>
        <a:sx n="100" d="100"/>
        <a:sy n="100" d="100"/>
      </p:scale>
      <p:origin x="0" y="-276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abd2ac75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fabd2ac75d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fabd2ac75d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fabd2ac75d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fabd2ac75d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fabd2ac75d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Tree>
    <p:extLst>
      <p:ext uri="{BB962C8B-B14F-4D97-AF65-F5344CB8AC3E}">
        <p14:creationId xmlns:p14="http://schemas.microsoft.com/office/powerpoint/2010/main" xmlns="" val="2643999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spTree>
    <p:extLst>
      <p:ext uri="{BB962C8B-B14F-4D97-AF65-F5344CB8AC3E}">
        <p14:creationId xmlns:p14="http://schemas.microsoft.com/office/powerpoint/2010/main" xmlns="" val="2506250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spTree>
    <p:extLst>
      <p:ext uri="{BB962C8B-B14F-4D97-AF65-F5344CB8AC3E}">
        <p14:creationId xmlns:p14="http://schemas.microsoft.com/office/powerpoint/2010/main" xmlns="" val="4267450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Tree>
    <p:extLst>
      <p:ext uri="{BB962C8B-B14F-4D97-AF65-F5344CB8AC3E}">
        <p14:creationId xmlns:p14="http://schemas.microsoft.com/office/powerpoint/2010/main" xmlns="" val="31220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Tree>
    <p:extLst>
      <p:ext uri="{BB962C8B-B14F-4D97-AF65-F5344CB8AC3E}">
        <p14:creationId xmlns:p14="http://schemas.microsoft.com/office/powerpoint/2010/main" xmlns="" val="1472123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18</a:t>
            </a:fld>
            <a:endParaRPr/>
          </a:p>
        </p:txBody>
      </p:sp>
    </p:spTree>
    <p:extLst>
      <p:ext uri="{BB962C8B-B14F-4D97-AF65-F5344CB8AC3E}">
        <p14:creationId xmlns:p14="http://schemas.microsoft.com/office/powerpoint/2010/main" xmlns="" val="348825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a:p>
        </p:txBody>
      </p:sp>
    </p:spTree>
    <p:extLst>
      <p:ext uri="{BB962C8B-B14F-4D97-AF65-F5344CB8AC3E}">
        <p14:creationId xmlns:p14="http://schemas.microsoft.com/office/powerpoint/2010/main" xmlns="" val="84847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Tree>
    <p:extLst>
      <p:ext uri="{BB962C8B-B14F-4D97-AF65-F5344CB8AC3E}">
        <p14:creationId xmlns:p14="http://schemas.microsoft.com/office/powerpoint/2010/main" xmlns="" val="305836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a:p>
        </p:txBody>
      </p:sp>
    </p:spTree>
    <p:extLst>
      <p:ext uri="{BB962C8B-B14F-4D97-AF65-F5344CB8AC3E}">
        <p14:creationId xmlns:p14="http://schemas.microsoft.com/office/powerpoint/2010/main" xmlns="" val="229975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abd2ac75d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abd2ac75d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fabd2ac75d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spTree>
    <p:extLst>
      <p:ext uri="{BB962C8B-B14F-4D97-AF65-F5344CB8AC3E}">
        <p14:creationId xmlns:p14="http://schemas.microsoft.com/office/powerpoint/2010/main" xmlns="" val="2229891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abd2ac75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abd2ac75d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fabd2ac75d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fabd2ac75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fabd2ac75d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fabd2ac75d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abd2ac75d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abd2ac75d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fabd2ac75d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abd2ac75d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fabd2ac75d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fabd2ac75d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abd2ac75d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abd2ac75d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fabd2ac75d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abd2ac75d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fabd2ac75d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fabd2ac75d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0"/>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0"/>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0"/>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4"/>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1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a:spLocks noGrp="1"/>
          </p:cNvSpPr>
          <p:nvPr>
            <p:ph type="pic" idx="2"/>
          </p:nvPr>
        </p:nvSpPr>
        <p:spPr>
          <a:xfrm>
            <a:off x="2389717" y="612775"/>
            <a:ext cx="7315200" cy="4114800"/>
          </a:xfrm>
          <a:prstGeom prst="rect">
            <a:avLst/>
          </a:prstGeom>
          <a:noFill/>
          <a:ln>
            <a:noFill/>
          </a:ln>
        </p:spPr>
      </p:sp>
      <p:sp>
        <p:nvSpPr>
          <p:cNvPr id="71" name="Google Shape;71;p1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9"/>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1" y="2530619"/>
            <a:ext cx="10974199" cy="1650964"/>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15000"/>
              </a:lnSpc>
              <a:spcBef>
                <a:spcPts val="0"/>
              </a:spcBef>
              <a:spcAft>
                <a:spcPts val="0"/>
              </a:spcAft>
              <a:buClr>
                <a:schemeClr val="dk1"/>
              </a:buClr>
              <a:buSzPct val="27500"/>
              <a:buFont typeface="Arial"/>
              <a:buNone/>
            </a:pPr>
            <a:r>
              <a:rPr lang="en-US" sz="4000" b="1" dirty="0">
                <a:solidFill>
                  <a:srgbClr val="7030A0"/>
                </a:solidFill>
                <a:latin typeface="Verdana"/>
                <a:ea typeface="Verdana"/>
                <a:cs typeface="Verdana"/>
                <a:sym typeface="Verdana"/>
              </a:rPr>
              <a:t>AN ADAPTIVE DEEP NETWORK-BASED MULTI-SCALE FEATURE FUSION CLASSIFICATION FRAMEWORK FOR AUTOMATICALLY DETERMINING THE TYPE OF PLANT LEAF DISEASES</a:t>
            </a:r>
            <a:endParaRPr sz="4000" b="1" dirty="0">
              <a:solidFill>
                <a:srgbClr val="7030A0"/>
              </a:solidFill>
              <a:latin typeface="Verdana"/>
              <a:ea typeface="Verdana"/>
              <a:cs typeface="Verdana"/>
              <a:sym typeface="Verdana"/>
            </a:endParaRPr>
          </a:p>
        </p:txBody>
      </p:sp>
      <p:sp>
        <p:nvSpPr>
          <p:cNvPr id="94" name="Google Shape;94;p1"/>
          <p:cNvSpPr txBox="1"/>
          <p:nvPr/>
        </p:nvSpPr>
        <p:spPr>
          <a:xfrm>
            <a:off x="962888" y="5183902"/>
            <a:ext cx="382371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err="1">
                <a:solidFill>
                  <a:srgbClr val="FF0000"/>
                </a:solidFill>
                <a:latin typeface="Verdana"/>
                <a:ea typeface="Verdana"/>
                <a:cs typeface="Verdana"/>
                <a:sym typeface="Verdana"/>
              </a:rPr>
              <a:t>Dr.Anandha</a:t>
            </a:r>
            <a:r>
              <a:rPr lang="en-IN" sz="2400" b="1" dirty="0">
                <a:solidFill>
                  <a:srgbClr val="FF0000"/>
                </a:solidFill>
                <a:latin typeface="Verdana"/>
                <a:ea typeface="Verdana"/>
                <a:cs typeface="Verdana"/>
                <a:sym typeface="Verdana"/>
              </a:rPr>
              <a:t> </a:t>
            </a:r>
            <a:r>
              <a:rPr lang="en-IN" sz="2400" b="1" dirty="0" err="1" smtClean="0">
                <a:solidFill>
                  <a:srgbClr val="FF0000"/>
                </a:solidFill>
                <a:latin typeface="Verdana"/>
                <a:ea typeface="Verdana"/>
                <a:cs typeface="Verdana"/>
                <a:sym typeface="Verdana"/>
              </a:rPr>
              <a:t>Jothi</a:t>
            </a:r>
            <a:endParaRPr lang="en-IN" sz="2400" b="1" dirty="0" smtClean="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dirty="0" err="1" smtClean="0">
                <a:solidFill>
                  <a:srgbClr val="FF0000"/>
                </a:solidFill>
                <a:latin typeface="Verdana"/>
                <a:ea typeface="Verdana"/>
                <a:sym typeface="Verdana"/>
              </a:rPr>
              <a:t>Professor.,M.E.Ph</a:t>
            </a:r>
            <a:r>
              <a:rPr lang="en-IN" sz="2400" b="1" dirty="0" err="1" smtClean="0">
                <a:solidFill>
                  <a:srgbClr val="FF0000"/>
                </a:solidFill>
                <a:latin typeface="Verdana"/>
                <a:ea typeface="Verdana"/>
                <a:sym typeface="Verdana"/>
              </a:rPr>
              <a:t>.D</a:t>
            </a:r>
            <a:r>
              <a:rPr lang="en-IN" sz="2400" b="1" dirty="0" smtClean="0">
                <a:solidFill>
                  <a:srgbClr val="FF0000"/>
                </a:solidFill>
                <a:latin typeface="Verdana"/>
                <a:ea typeface="Verdana"/>
                <a:sym typeface="Verdana"/>
              </a:rPr>
              <a:t>.,</a:t>
            </a:r>
            <a:endParaRPr dirty="0"/>
          </a:p>
        </p:txBody>
      </p:sp>
      <p:sp>
        <p:nvSpPr>
          <p:cNvPr id="95" name="Google Shape;95;p1"/>
          <p:cNvSpPr txBox="1"/>
          <p:nvPr/>
        </p:nvSpPr>
        <p:spPr>
          <a:xfrm>
            <a:off x="7353875" y="5183900"/>
            <a:ext cx="4929600" cy="173581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IN" sz="2400" b="1" dirty="0">
                <a:solidFill>
                  <a:srgbClr val="FF0000"/>
                </a:solidFill>
                <a:latin typeface="Verdana"/>
                <a:ea typeface="Verdana"/>
                <a:cs typeface="Verdana"/>
                <a:sym typeface="Verdana"/>
              </a:rPr>
              <a:t>LINGESH N 210701133</a:t>
            </a:r>
          </a:p>
          <a:p>
            <a:pPr marL="0" lvl="0" indent="0" algn="l" rtl="0">
              <a:lnSpc>
                <a:spcPct val="115000"/>
              </a:lnSpc>
              <a:spcBef>
                <a:spcPts val="0"/>
              </a:spcBef>
              <a:spcAft>
                <a:spcPts val="0"/>
              </a:spcAft>
              <a:buClr>
                <a:schemeClr val="dk1"/>
              </a:buClr>
              <a:buSzPts val="1100"/>
              <a:buFont typeface="Arial"/>
              <a:buNone/>
            </a:pPr>
            <a:r>
              <a:rPr lang="en-IN" sz="2400" b="1" dirty="0">
                <a:solidFill>
                  <a:srgbClr val="FF0000"/>
                </a:solidFill>
                <a:latin typeface="Verdana"/>
                <a:ea typeface="Verdana"/>
                <a:cs typeface="Verdana"/>
                <a:sym typeface="Verdana"/>
              </a:rPr>
              <a:t>MATHESHWARAN K 210701155</a:t>
            </a:r>
            <a:endParaRPr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endParaRPr sz="2400" b="1"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7974773" y="4451891"/>
            <a:ext cx="3505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B21A2425C04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fabd2ac75d_0_86"/>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182" name="Google Shape;182;g2fabd2ac75d_0_86"/>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8</a:t>
            </a:r>
            <a:endParaRPr sz="2800"/>
          </a:p>
        </p:txBody>
      </p:sp>
      <p:graphicFrame>
        <p:nvGraphicFramePr>
          <p:cNvPr id="183" name="Google Shape;183;g2fabd2ac75d_0_86"/>
          <p:cNvGraphicFramePr/>
          <p:nvPr>
            <p:extLst>
              <p:ext uri="{D42A27DB-BD31-4B8C-83A1-F6EECF244321}">
                <p14:modId xmlns:p14="http://schemas.microsoft.com/office/powerpoint/2010/main" xmlns="" val="1449827926"/>
              </p:ext>
            </p:extLst>
          </p:nvPr>
        </p:nvGraphicFramePr>
        <p:xfrm>
          <a:off x="-12" y="1743075"/>
          <a:ext cx="12063725" cy="4566275"/>
        </p:xfrm>
        <a:graphic>
          <a:graphicData uri="http://schemas.openxmlformats.org/drawingml/2006/table">
            <a:tbl>
              <a:tblPr>
                <a:noFill/>
                <a:tableStyleId>{AD7691B0-17D4-4E21-A15B-9FED4EF528FF}</a:tableStyleId>
              </a:tblPr>
              <a:tblGrid>
                <a:gridCol w="1871050">
                  <a:extLst>
                    <a:ext uri="{9D8B030D-6E8A-4147-A177-3AD203B41FA5}">
                      <a16:colId xmlns:a16="http://schemas.microsoft.com/office/drawing/2014/main" xmlns="" val="20000"/>
                    </a:ext>
                  </a:extLst>
                </a:gridCol>
                <a:gridCol w="1817925">
                  <a:extLst>
                    <a:ext uri="{9D8B030D-6E8A-4147-A177-3AD203B41FA5}">
                      <a16:colId xmlns:a16="http://schemas.microsoft.com/office/drawing/2014/main" xmlns="" val="20001"/>
                    </a:ext>
                  </a:extLst>
                </a:gridCol>
                <a:gridCol w="2233850">
                  <a:extLst>
                    <a:ext uri="{9D8B030D-6E8A-4147-A177-3AD203B41FA5}">
                      <a16:colId xmlns:a16="http://schemas.microsoft.com/office/drawing/2014/main" xmlns="" val="20002"/>
                    </a:ext>
                  </a:extLst>
                </a:gridCol>
                <a:gridCol w="2872800">
                  <a:extLst>
                    <a:ext uri="{9D8B030D-6E8A-4147-A177-3AD203B41FA5}">
                      <a16:colId xmlns:a16="http://schemas.microsoft.com/office/drawing/2014/main" xmlns="" val="20003"/>
                    </a:ext>
                  </a:extLst>
                </a:gridCol>
                <a:gridCol w="1530925">
                  <a:extLst>
                    <a:ext uri="{9D8B030D-6E8A-4147-A177-3AD203B41FA5}">
                      <a16:colId xmlns:a16="http://schemas.microsoft.com/office/drawing/2014/main" xmlns="" val="20004"/>
                    </a:ext>
                  </a:extLst>
                </a:gridCol>
                <a:gridCol w="1737175">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Plant Leaf Detection and Disease Recognition using Deep Learning</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Booby D</a:t>
                      </a:r>
                    </a:p>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Sammy V</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Accurate and efficient detection of plant leaf diseases is crucial for maintaining agricultural productivity.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deep learning-based system that can accurately detect and classify plant leaf diseases from images.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High accuracy, non-destructive, rapid diagnosis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labeled datasets, may be sensitive to image quality variations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84" name="Google Shape;184;g2fabd2ac75d_0_86"/>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85" name="Google Shape;185;g2fabd2ac75d_0_86"/>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fabd2ac75d_0_98"/>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
        <p:nvSpPr>
          <p:cNvPr id="192" name="Google Shape;192;g2fabd2ac75d_0_98"/>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9</a:t>
            </a:r>
            <a:endParaRPr sz="2800"/>
          </a:p>
        </p:txBody>
      </p:sp>
      <p:graphicFrame>
        <p:nvGraphicFramePr>
          <p:cNvPr id="193" name="Google Shape;193;g2fabd2ac75d_0_98"/>
          <p:cNvGraphicFramePr/>
          <p:nvPr>
            <p:extLst>
              <p:ext uri="{D42A27DB-BD31-4B8C-83A1-F6EECF244321}">
                <p14:modId xmlns:p14="http://schemas.microsoft.com/office/powerpoint/2010/main" xmlns="" val="1092101008"/>
              </p:ext>
            </p:extLst>
          </p:nvPr>
        </p:nvGraphicFramePr>
        <p:xfrm>
          <a:off x="-12" y="1743075"/>
          <a:ext cx="12063725" cy="4551795"/>
        </p:xfrm>
        <a:graphic>
          <a:graphicData uri="http://schemas.openxmlformats.org/drawingml/2006/table">
            <a:tbl>
              <a:tblPr>
                <a:noFill/>
                <a:tableStyleId>{AD7691B0-17D4-4E21-A15B-9FED4EF528FF}</a:tableStyleId>
              </a:tblPr>
              <a:tblGrid>
                <a:gridCol w="2016025">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Recognition of plant leaf diseases based on computer vision</a:t>
                      </a: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Greyson Gerhard</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-Young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Accurate and efficient detection of plant leaf diseases is crucial for maintaining agricultural productivity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computer vision-based system that utilizes deep learning techniques to classify plant leaf diseases from images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Non-destructive, rapid diagnosis, potential for early intervention.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labeled datasets, may be sensitive to image quality variations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94" name="Google Shape;194;g2fabd2ac75d_0_98"/>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95" name="Google Shape;195;g2fabd2ac75d_0_98"/>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10</a:t>
            </a:r>
            <a:endParaRPr sz="2800"/>
          </a:p>
        </p:txBody>
      </p:sp>
      <p:graphicFrame>
        <p:nvGraphicFramePr>
          <p:cNvPr id="203" name="Google Shape;203;g2fabd2ac75d_0_110"/>
          <p:cNvGraphicFramePr/>
          <p:nvPr>
            <p:extLst>
              <p:ext uri="{D42A27DB-BD31-4B8C-83A1-F6EECF244321}">
                <p14:modId xmlns:p14="http://schemas.microsoft.com/office/powerpoint/2010/main" xmlns="" val="2536461040"/>
              </p:ext>
            </p:extLst>
          </p:nvPr>
        </p:nvGraphicFramePr>
        <p:xfrm>
          <a:off x="71919" y="1743075"/>
          <a:ext cx="11991794" cy="4754820"/>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Detection of unhealthy region of plant leaves and classification of plant leaf diseases using texture features</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S </a:t>
                      </a:r>
                      <a:r>
                        <a:rPr lang="en-US" sz="2400" dirty="0" err="1">
                          <a:latin typeface="Times New Roman" panose="02020603050405020304" pitchFamily="18" charset="0"/>
                          <a:ea typeface="Times New Roman"/>
                          <a:cs typeface="Times New Roman" panose="02020603050405020304" pitchFamily="18" charset="0"/>
                          <a:sym typeface="Times New Roman"/>
                        </a:rPr>
                        <a:t>Anadhi</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S </a:t>
                      </a:r>
                      <a:r>
                        <a:rPr lang="en-US" sz="2400" dirty="0" err="1">
                          <a:latin typeface="Times New Roman" panose="02020603050405020304" pitchFamily="18" charset="0"/>
                          <a:ea typeface="Times New Roman"/>
                          <a:cs typeface="Times New Roman" panose="02020603050405020304" pitchFamily="18" charset="0"/>
                          <a:sym typeface="Times New Roman"/>
                        </a:rPr>
                        <a:t>Vishnuvarathni</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Accurate and efficient detection of unhealthy regions within plant leaves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system that utilizes texture features extracted from plant leaf images to detect unhealthy regions and classify leaf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Non-destructive, rapid diagnosis, potential for early intervention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May be sensitive to image quality variations, may not capture all relevant disease features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11</a:t>
            </a:r>
            <a:endParaRPr sz="2800" dirty="0"/>
          </a:p>
        </p:txBody>
      </p:sp>
      <p:graphicFrame>
        <p:nvGraphicFramePr>
          <p:cNvPr id="203" name="Google Shape;203;g2fabd2ac75d_0_110"/>
          <p:cNvGraphicFramePr/>
          <p:nvPr>
            <p:extLst>
              <p:ext uri="{D42A27DB-BD31-4B8C-83A1-F6EECF244321}">
                <p14:modId xmlns:p14="http://schemas.microsoft.com/office/powerpoint/2010/main" xmlns="" val="3781631312"/>
              </p:ext>
            </p:extLst>
          </p:nvPr>
        </p:nvGraphicFramePr>
        <p:xfrm>
          <a:off x="92467" y="1743075"/>
          <a:ext cx="11971246" cy="4551795"/>
        </p:xfrm>
        <a:graphic>
          <a:graphicData uri="http://schemas.openxmlformats.org/drawingml/2006/table">
            <a:tbl>
              <a:tblPr>
                <a:noFill/>
                <a:tableStyleId>{AD7691B0-17D4-4E21-A15B-9FED4EF528FF}</a:tableStyleId>
              </a:tblPr>
              <a:tblGrid>
                <a:gridCol w="1923546">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 Mobile-Based System for Detecting Plant Leaf Diseases Using Deep Learning</a:t>
                      </a:r>
                    </a:p>
                  </a:txBody>
                  <a:tcPr marL="91425" marR="91425" marT="91425" marB="91425"/>
                </a:tc>
                <a:tc>
                  <a:txBody>
                    <a:bodyPr/>
                    <a:lstStyle/>
                    <a:p>
                      <a:pPr marL="0" lvl="0" indent="0" algn="l" rtl="0">
                        <a:spcBef>
                          <a:spcPts val="0"/>
                        </a:spcBef>
                        <a:spcAft>
                          <a:spcPts val="0"/>
                        </a:spcAft>
                        <a:buNone/>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Ahmed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AbdelmoamenGopireddy</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Harshavardhan Reddy</a:t>
                      </a:r>
                      <a:endParaRPr sz="24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Inefficient plant disease detection methods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Mobile app with deep learning for disease classification.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User-friendly, accessible, early detection, reduces expert reliance.</a:t>
                      </a:r>
                      <a:endParaRPr lang="en-US"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high-quality images, limited to common diseases, network-dependent.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42549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12</a:t>
            </a:r>
            <a:endParaRPr sz="2800" dirty="0"/>
          </a:p>
        </p:txBody>
      </p:sp>
      <p:graphicFrame>
        <p:nvGraphicFramePr>
          <p:cNvPr id="203" name="Google Shape;203;g2fabd2ac75d_0_110"/>
          <p:cNvGraphicFramePr/>
          <p:nvPr>
            <p:extLst>
              <p:ext uri="{D42A27DB-BD31-4B8C-83A1-F6EECF244321}">
                <p14:modId xmlns:p14="http://schemas.microsoft.com/office/powerpoint/2010/main" xmlns="" val="1195021491"/>
              </p:ext>
            </p:extLst>
          </p:nvPr>
        </p:nvGraphicFramePr>
        <p:xfrm>
          <a:off x="102742" y="1743075"/>
          <a:ext cx="11960971" cy="4754820"/>
        </p:xfrm>
        <a:graphic>
          <a:graphicData uri="http://schemas.openxmlformats.org/drawingml/2006/table">
            <a:tbl>
              <a:tblPr>
                <a:noFill/>
                <a:tableStyleId>{AD7691B0-17D4-4E21-A15B-9FED4EF528FF}</a:tableStyleId>
              </a:tblPr>
              <a:tblGrid>
                <a:gridCol w="1913271">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Plant leaf diseases detection and auto-medicine</a:t>
                      </a:r>
                    </a:p>
                  </a:txBody>
                  <a:tcPr marL="91425" marR="91425" marT="91425" marB="91425"/>
                </a:tc>
                <a:tc>
                  <a:txBody>
                    <a:bodyPr/>
                    <a:lstStyle/>
                    <a:p>
                      <a:pPr marL="0" lvl="0" indent="0" algn="l" rtl="0">
                        <a:spcBef>
                          <a:spcPts val="0"/>
                        </a:spcBef>
                        <a:spcAft>
                          <a:spcPts val="0"/>
                        </a:spcAft>
                        <a:buNone/>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Channamallikarjuna</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Mattihalli</a:t>
                      </a:r>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Edemialem</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Gedefaye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Manual plant disease detection is time-consuming and prone to errors, leading to significant crop losses.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an automated system that uses image processing and machine learning </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efficiency, reduced labor costs,, potential for increased crop yields.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accurate disease diagnosis and appropriate medication selection, </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424420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13</a:t>
            </a:r>
            <a:endParaRPr sz="2800" dirty="0"/>
          </a:p>
        </p:txBody>
      </p:sp>
      <p:graphicFrame>
        <p:nvGraphicFramePr>
          <p:cNvPr id="203" name="Google Shape;203;g2fabd2ac75d_0_110"/>
          <p:cNvGraphicFramePr/>
          <p:nvPr>
            <p:extLst>
              <p:ext uri="{D42A27DB-BD31-4B8C-83A1-F6EECF244321}">
                <p14:modId xmlns:p14="http://schemas.microsoft.com/office/powerpoint/2010/main" xmlns="" val="3497993920"/>
              </p:ext>
            </p:extLst>
          </p:nvPr>
        </p:nvGraphicFramePr>
        <p:xfrm>
          <a:off x="71919" y="1743075"/>
          <a:ext cx="11991794" cy="4551795"/>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Detection of plant leaf diseases using image segmentation and soft computing techniques</a:t>
                      </a:r>
                    </a:p>
                  </a:txBody>
                  <a:tcPr marL="91425" marR="91425" marT="91425" marB="91425"/>
                </a:tc>
                <a:tc>
                  <a:txBody>
                    <a:bodyPr/>
                    <a:lstStyle/>
                    <a:p>
                      <a:pPr marL="0" lvl="0" indent="0" algn="l" rtl="0">
                        <a:spcBef>
                          <a:spcPts val="0"/>
                        </a:spcBef>
                        <a:spcAft>
                          <a:spcPts val="0"/>
                        </a:spcAft>
                        <a:buNone/>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Vijai</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Singh</a:t>
                      </a:r>
                    </a:p>
                    <a:p>
                      <a:pPr marL="0" lvl="0" indent="0" algn="l" rtl="0">
                        <a:spcBef>
                          <a:spcPts val="0"/>
                        </a:spcBef>
                        <a:spcAft>
                          <a:spcPts val="0"/>
                        </a:spcAft>
                        <a:buNone/>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A.K. Misra</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Accurate and efficient detection of plant leaf diseases is crucial for maintaining agricultural productivity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system that utilizes image segmentation techniques to isolate diseased regions within plant leaf images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Enhanced accuracy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May require complex algorithms and extensive training data</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44163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14</a:t>
            </a:r>
            <a:endParaRPr sz="2800" dirty="0"/>
          </a:p>
        </p:txBody>
      </p:sp>
      <p:graphicFrame>
        <p:nvGraphicFramePr>
          <p:cNvPr id="203" name="Google Shape;203;g2fabd2ac75d_0_110"/>
          <p:cNvGraphicFramePr/>
          <p:nvPr>
            <p:extLst>
              <p:ext uri="{D42A27DB-BD31-4B8C-83A1-F6EECF244321}">
                <p14:modId xmlns:p14="http://schemas.microsoft.com/office/powerpoint/2010/main" xmlns="" val="1501671416"/>
              </p:ext>
            </p:extLst>
          </p:nvPr>
        </p:nvGraphicFramePr>
        <p:xfrm>
          <a:off x="71919" y="1743075"/>
          <a:ext cx="11991794" cy="4551795"/>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dirty="0">
                          <a:latin typeface="Times New Roman" panose="02020603050405020304" pitchFamily="18" charset="0"/>
                          <a:cs typeface="Times New Roman" panose="02020603050405020304" pitchFamily="18" charset="0"/>
                        </a:rPr>
                        <a:t>Plant Leaf Disease Detection and Classification using Image Processing</a:t>
                      </a:r>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tc>
                <a:tc>
                  <a:txBody>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yinminoo</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Traditional plant disease detection methods are time-consuming, labor-intensive,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an image processing-based system that utilizes computer vision techniques to automatically detect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Non-destructive, rapid diagnosis, potential for early intervention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high-quality images, may be limited to common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419343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15</a:t>
            </a:r>
            <a:endParaRPr sz="2800" dirty="0"/>
          </a:p>
        </p:txBody>
      </p:sp>
      <p:graphicFrame>
        <p:nvGraphicFramePr>
          <p:cNvPr id="203" name="Google Shape;203;g2fabd2ac75d_0_110"/>
          <p:cNvGraphicFramePr/>
          <p:nvPr>
            <p:extLst>
              <p:ext uri="{D42A27DB-BD31-4B8C-83A1-F6EECF244321}">
                <p14:modId xmlns:p14="http://schemas.microsoft.com/office/powerpoint/2010/main" xmlns="" val="2472372787"/>
              </p:ext>
            </p:extLst>
          </p:nvPr>
        </p:nvGraphicFramePr>
        <p:xfrm>
          <a:off x="71919" y="1743075"/>
          <a:ext cx="11991794" cy="4551795"/>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Plant leaf disease detection and control: A survey</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Barka M Joshi</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recommendation systems often lack personalization, leading to irrelevant suggestions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hybrid recommendation system combining collaborative filtering and content-based approaches.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accuracy, enhanced user experience, increased sales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significant data, potential for bias, computational overhead.</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364605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18</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16</a:t>
            </a:r>
            <a:endParaRPr sz="2800" dirty="0"/>
          </a:p>
        </p:txBody>
      </p:sp>
      <p:graphicFrame>
        <p:nvGraphicFramePr>
          <p:cNvPr id="203" name="Google Shape;203;g2fabd2ac75d_0_110"/>
          <p:cNvGraphicFramePr/>
          <p:nvPr>
            <p:extLst>
              <p:ext uri="{D42A27DB-BD31-4B8C-83A1-F6EECF244321}">
                <p14:modId xmlns:p14="http://schemas.microsoft.com/office/powerpoint/2010/main" xmlns="" val="3684357890"/>
              </p:ext>
            </p:extLst>
          </p:nvPr>
        </p:nvGraphicFramePr>
        <p:xfrm>
          <a:off x="71919" y="1743075"/>
          <a:ext cx="11991794" cy="4754820"/>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Identification of Plant-Leaf Diseases Using CNN and Transfer-Learning Approach</a:t>
                      </a:r>
                    </a:p>
                  </a:txBody>
                  <a:tcPr marL="91425" marR="91425" marT="91425" marB="91425"/>
                </a:tc>
                <a:tc>
                  <a:txBody>
                    <a:bodyPr/>
                    <a:lstStyle/>
                    <a:p>
                      <a:pPr marL="0" lvl="0" indent="0" algn="l" rtl="0">
                        <a:spcBef>
                          <a:spcPts val="0"/>
                        </a:spcBef>
                        <a:spcAft>
                          <a:spcPts val="0"/>
                        </a:spcAft>
                        <a:buNone/>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Arnab Kumar Maji</a:t>
                      </a:r>
                      <a:endParaRPr sz="24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plant disease detection methods often lack accuracy and efficiency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CNN model using transfer learning to classify plant leaf diseases based on image features.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accuracy, reduced training time, potential for generalized.</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labeled datasets, may be sensitive to image quality variations, potential for overfitting.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321271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17</a:t>
            </a:r>
            <a:endParaRPr sz="2800" dirty="0"/>
          </a:p>
        </p:txBody>
      </p:sp>
      <p:graphicFrame>
        <p:nvGraphicFramePr>
          <p:cNvPr id="203" name="Google Shape;203;g2fabd2ac75d_0_110"/>
          <p:cNvGraphicFramePr/>
          <p:nvPr>
            <p:extLst>
              <p:ext uri="{D42A27DB-BD31-4B8C-83A1-F6EECF244321}">
                <p14:modId xmlns:p14="http://schemas.microsoft.com/office/powerpoint/2010/main" xmlns="" val="896656354"/>
              </p:ext>
            </p:extLst>
          </p:nvPr>
        </p:nvGraphicFramePr>
        <p:xfrm>
          <a:off x="71919" y="1743075"/>
          <a:ext cx="11991794" cy="4754820"/>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detection and identification leaf diseases using convolutional neural networks on an embedded platform</a:t>
                      </a:r>
                    </a:p>
                  </a:txBody>
                  <a:tcPr marL="91425" marR="91425" marT="91425" marB="91425"/>
                </a:tc>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Ruchi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Gajjar</a:t>
                      </a:r>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Nagendra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Gajjar</a:t>
                      </a:r>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Nikhilkumar</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Pareshbhai</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Patel</a:t>
                      </a:r>
                    </a:p>
                    <a:p>
                      <a:endParaRPr sz="24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plant disease detection methods are often time-consuming and require specialized equipment.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real-time plant disease detection system using a CNN on an embedded platform</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Portable, real-time detection, potential for early intervention.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Limited computational resources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344097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766233" y="304801"/>
            <a:ext cx="10668000" cy="9794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Introduction</a:t>
            </a:r>
            <a:endParaRPr sz="2800" dirty="0"/>
          </a:p>
        </p:txBody>
      </p:sp>
      <p:sp>
        <p:nvSpPr>
          <p:cNvPr id="103" name="Google Shape;103;p2"/>
          <p:cNvSpPr txBox="1">
            <a:spLocks noGrp="1"/>
          </p:cNvSpPr>
          <p:nvPr>
            <p:ph type="body" idx="1"/>
          </p:nvPr>
        </p:nvSpPr>
        <p:spPr>
          <a:xfrm>
            <a:off x="766233" y="1535380"/>
            <a:ext cx="10823324" cy="4709845"/>
          </a:xfrm>
          <a:prstGeom prst="rect">
            <a:avLst/>
          </a:prstGeom>
          <a:noFill/>
          <a:ln>
            <a:noFill/>
          </a:ln>
        </p:spPr>
        <p:txBody>
          <a:bodyPr spcFirstLastPara="1" wrap="square" lIns="91425" tIns="45700" rIns="91425" bIns="45700" anchor="t" anchorCtr="0">
            <a:noAutofit/>
          </a:bodyPr>
          <a:lstStyle/>
          <a:p>
            <a:pPr marL="12700" lvl="0" indent="-12700" algn="l" rtl="0">
              <a:lnSpc>
                <a:spcPct val="150000"/>
              </a:lnSpc>
              <a:spcBef>
                <a:spcPts val="600"/>
              </a:spcBef>
              <a:spcAft>
                <a:spcPts val="0"/>
              </a:spcAft>
              <a:buClr>
                <a:schemeClr val="dk1"/>
              </a:buClr>
              <a:buSzPts val="1100"/>
              <a:buFont typeface="Arial"/>
              <a:buNone/>
            </a:pPr>
            <a:r>
              <a:rPr lang="en-IN" sz="2400" dirty="0">
                <a:solidFill>
                  <a:srgbClr val="CC0000"/>
                </a:solidFill>
                <a:latin typeface="Times New Roman"/>
                <a:ea typeface="Times New Roman"/>
                <a:cs typeface="Times New Roman"/>
                <a:sym typeface="Times New Roman"/>
              </a:rPr>
              <a:t>O </a:t>
            </a:r>
            <a:r>
              <a:rPr lang="en-US" sz="2400" b="1" dirty="0">
                <a:latin typeface="Times New Roman" panose="02020603050405020304" pitchFamily="18" charset="0"/>
                <a:cs typeface="Times New Roman" panose="02020603050405020304" pitchFamily="18" charset="0"/>
              </a:rPr>
              <a:t>Plant leaf diseases pose a significant threat to agricultural productivity.</a:t>
            </a:r>
            <a:r>
              <a:rPr lang="en-US" sz="2400" dirty="0">
                <a:latin typeface="Times New Roman" panose="02020603050405020304" pitchFamily="18" charset="0"/>
                <a:cs typeface="Times New Roman" panose="02020603050405020304" pitchFamily="18" charset="0"/>
              </a:rPr>
              <a:t> Accurate and timely detection of these diseases is essential for effective disease management and prevention. Traditional methods of disease diagnosis often involve manual inspection by experts, which can be time-consuming, and prone to human error. </a:t>
            </a:r>
            <a:r>
              <a:rPr lang="en-IN" sz="2400" dirty="0">
                <a:solidFill>
                  <a:srgbClr val="CC0000"/>
                </a:solidFill>
                <a:latin typeface="Times New Roman" panose="02020603050405020304" pitchFamily="18" charset="0"/>
                <a:ea typeface="Times New Roman"/>
                <a:cs typeface="Times New Roman" panose="02020603050405020304" pitchFamily="18" charset="0"/>
                <a:sym typeface="Times New Roman"/>
              </a:rPr>
              <a:t>O </a:t>
            </a:r>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C</a:t>
            </a:r>
            <a:r>
              <a:rPr lang="en-US" sz="2400" b="1" dirty="0">
                <a:solidFill>
                  <a:schemeClr val="tx1"/>
                </a:solidFill>
                <a:latin typeface="Times New Roman" panose="02020603050405020304" pitchFamily="18" charset="0"/>
                <a:cs typeface="Times New Roman" panose="02020603050405020304" pitchFamily="18" charset="0"/>
              </a:rPr>
              <a:t>omputer</a:t>
            </a:r>
            <a:r>
              <a:rPr lang="en-US" sz="2400" b="1" dirty="0">
                <a:latin typeface="Times New Roman" panose="02020603050405020304" pitchFamily="18" charset="0"/>
                <a:cs typeface="Times New Roman" panose="02020603050405020304" pitchFamily="18" charset="0"/>
              </a:rPr>
              <a:t> vision and deep learning techniques have emerged as promising tools for automated plant leaf disease detection </a:t>
            </a:r>
            <a:r>
              <a:rPr lang="en-US" sz="2400" dirty="0">
                <a:latin typeface="Times New Roman" panose="02020603050405020304" pitchFamily="18" charset="0"/>
                <a:cs typeface="Times New Roman" panose="02020603050405020304" pitchFamily="18" charset="0"/>
              </a:rPr>
              <a:t>By analyzing images of plant leaves, these methods can provide rapid and accurate diagnoses, enabling farmers to take appropriate measures to control the spread of diseases and protect their crops.</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600"/>
              </a:spcBef>
              <a:spcAft>
                <a:spcPts val="0"/>
              </a:spcAft>
              <a:buSzPts val="3000"/>
              <a:buNone/>
            </a:pPr>
            <a:endParaRPr sz="2400" dirty="0">
              <a:solidFill>
                <a:srgbClr val="000000"/>
              </a:solidFill>
              <a:latin typeface="Times New Roman"/>
              <a:ea typeface="Times New Roman"/>
              <a:cs typeface="Times New Roman"/>
              <a:sym typeface="Times New Roman"/>
            </a:endParaRPr>
          </a:p>
        </p:txBody>
      </p:sp>
      <p:sp>
        <p:nvSpPr>
          <p:cNvPr id="104" name="Google Shape;104;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05" name="Google Shape;105;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06" name="Google Shape;106;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18</a:t>
            </a:r>
            <a:endParaRPr sz="2800" dirty="0"/>
          </a:p>
        </p:txBody>
      </p:sp>
      <p:graphicFrame>
        <p:nvGraphicFramePr>
          <p:cNvPr id="203" name="Google Shape;203;g2fabd2ac75d_0_110"/>
          <p:cNvGraphicFramePr/>
          <p:nvPr>
            <p:extLst>
              <p:ext uri="{D42A27DB-BD31-4B8C-83A1-F6EECF244321}">
                <p14:modId xmlns:p14="http://schemas.microsoft.com/office/powerpoint/2010/main" xmlns="" val="3661495854"/>
              </p:ext>
            </p:extLst>
          </p:nvPr>
        </p:nvGraphicFramePr>
        <p:xfrm>
          <a:off x="71919" y="1743075"/>
          <a:ext cx="11991794" cy="4551795"/>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Plant Leaf Disease Network Identifying</a:t>
                      </a:r>
                    </a:p>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Leaf Diseases  Leveraging Limited-Resource Deep CNN</a:t>
                      </a:r>
                    </a:p>
                  </a:txBody>
                  <a:tcPr marL="91425" marR="91425" marT="91425" marB="91425"/>
                </a:tc>
                <a:tc>
                  <a:txBody>
                    <a:bodyPr/>
                    <a:lstStyle/>
                    <a:p>
                      <a:pPr marL="0" lvl="0" indent="0" algn="l" rtl="0">
                        <a:spcBef>
                          <a:spcPts val="0"/>
                        </a:spcBef>
                        <a:spcAft>
                          <a:spcPts val="0"/>
                        </a:spcAft>
                        <a:buNone/>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Joyanta</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Jyoti Mondal</a:t>
                      </a:r>
                    </a:p>
                    <a:p>
                      <a:pPr marL="0" lvl="0" indent="0" algn="l" rtl="0">
                        <a:spcBef>
                          <a:spcPts val="0"/>
                        </a:spcBef>
                        <a:spcAft>
                          <a:spcPts val="0"/>
                        </a:spcAft>
                        <a:buNone/>
                      </a:pP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Jannatun</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Noor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plant disease detection methods often required, making them impractical for deployment in resource-constrained environments.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lightweight deep convolutional neural network (CNN) architecture, </a:t>
                      </a:r>
                      <a:r>
                        <a:rPr lang="en-US" sz="2400" dirty="0" err="1">
                          <a:latin typeface="Times New Roman" panose="02020603050405020304" pitchFamily="18" charset="0"/>
                          <a:cs typeface="Times New Roman" panose="02020603050405020304" pitchFamily="18" charset="0"/>
                        </a:rPr>
                        <a:t>PLeaD</a:t>
                      </a:r>
                      <a:r>
                        <a:rPr lang="en-US" sz="2400" dirty="0">
                          <a:latin typeface="Times New Roman" panose="02020603050405020304" pitchFamily="18" charset="0"/>
                          <a:cs typeface="Times New Roman" panose="02020603050405020304" pitchFamily="18" charset="0"/>
                        </a:rPr>
                        <a:t>-Net, specifically designed for efficient plant leaf disease classification.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Optimized for limited-resource devices, high accuracy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May require careful parameter tuning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252322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19</a:t>
            </a:r>
            <a:endParaRPr sz="2800" dirty="0"/>
          </a:p>
        </p:txBody>
      </p:sp>
      <p:graphicFrame>
        <p:nvGraphicFramePr>
          <p:cNvPr id="203" name="Google Shape;203;g2fabd2ac75d_0_110"/>
          <p:cNvGraphicFramePr/>
          <p:nvPr>
            <p:extLst>
              <p:ext uri="{D42A27DB-BD31-4B8C-83A1-F6EECF244321}">
                <p14:modId xmlns:p14="http://schemas.microsoft.com/office/powerpoint/2010/main" xmlns="" val="541263300"/>
              </p:ext>
            </p:extLst>
          </p:nvPr>
        </p:nvGraphicFramePr>
        <p:xfrm>
          <a:off x="71919" y="1743075"/>
          <a:ext cx="11991794" cy="4506071"/>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591701">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Classification Of Plant Leaf Diseases Using Machine Learning And Image Preprocessing Techniques</a:t>
                      </a:r>
                    </a:p>
                  </a:txBody>
                  <a:tcPr marL="91425" marR="91425" marT="91425" marB="91425"/>
                </a:tc>
                <a:tc>
                  <a:txBody>
                    <a:bodyPr/>
                    <a:lstStyle/>
                    <a:p>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Pushkara</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Sharma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Subhash Chand Gupta</a:t>
                      </a:r>
                    </a:p>
                    <a:p>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plant disease detection methods often lack accuracy and efficiency, leading to significant crop losses.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machine learning-based system that utilizes image preprocessing techniques to enhance feature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accuracy and efficiency compared to traditional methods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labeled datasets for training.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417572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abd2ac75d_0_11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sp>
        <p:nvSpPr>
          <p:cNvPr id="202" name="Google Shape;202;g2fabd2ac75d_0_110"/>
          <p:cNvSpPr txBox="1">
            <a:spLocks noGrp="1"/>
          </p:cNvSpPr>
          <p:nvPr>
            <p:ph type="title"/>
          </p:nvPr>
        </p:nvSpPr>
        <p:spPr>
          <a:xfrm>
            <a:off x="614883" y="-115999"/>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20</a:t>
            </a:r>
            <a:endParaRPr sz="2800" dirty="0"/>
          </a:p>
        </p:txBody>
      </p:sp>
      <p:graphicFrame>
        <p:nvGraphicFramePr>
          <p:cNvPr id="203" name="Google Shape;203;g2fabd2ac75d_0_110"/>
          <p:cNvGraphicFramePr/>
          <p:nvPr>
            <p:extLst>
              <p:ext uri="{D42A27DB-BD31-4B8C-83A1-F6EECF244321}">
                <p14:modId xmlns:p14="http://schemas.microsoft.com/office/powerpoint/2010/main" xmlns="" val="2009049747"/>
              </p:ext>
            </p:extLst>
          </p:nvPr>
        </p:nvGraphicFramePr>
        <p:xfrm>
          <a:off x="71919" y="1743075"/>
          <a:ext cx="11991794" cy="4551795"/>
        </p:xfrm>
        <a:graphic>
          <a:graphicData uri="http://schemas.openxmlformats.org/drawingml/2006/table">
            <a:tbl>
              <a:tblPr>
                <a:noFill/>
                <a:tableStyleId>{AD7691B0-17D4-4E21-A15B-9FED4EF528FF}</a:tableStyleId>
              </a:tblPr>
              <a:tblGrid>
                <a:gridCol w="1944094">
                  <a:extLst>
                    <a:ext uri="{9D8B030D-6E8A-4147-A177-3AD203B41FA5}">
                      <a16:colId xmlns:a16="http://schemas.microsoft.com/office/drawing/2014/main" xmlns="" val="20000"/>
                    </a:ext>
                  </a:extLst>
                </a:gridCol>
                <a:gridCol w="1530500">
                  <a:extLst>
                    <a:ext uri="{9D8B030D-6E8A-4147-A177-3AD203B41FA5}">
                      <a16:colId xmlns:a16="http://schemas.microsoft.com/office/drawing/2014/main" xmlns="" val="20001"/>
                    </a:ext>
                  </a:extLst>
                </a:gridCol>
                <a:gridCol w="2463275">
                  <a:extLst>
                    <a:ext uri="{9D8B030D-6E8A-4147-A177-3AD203B41FA5}">
                      <a16:colId xmlns:a16="http://schemas.microsoft.com/office/drawing/2014/main" xmlns="" val="20002"/>
                    </a:ext>
                  </a:extLst>
                </a:gridCol>
                <a:gridCol w="2858325">
                  <a:extLst>
                    <a:ext uri="{9D8B030D-6E8A-4147-A177-3AD203B41FA5}">
                      <a16:colId xmlns:a16="http://schemas.microsoft.com/office/drawing/2014/main" xmlns="" val="20003"/>
                    </a:ext>
                  </a:extLst>
                </a:gridCol>
                <a:gridCol w="1516425">
                  <a:extLst>
                    <a:ext uri="{9D8B030D-6E8A-4147-A177-3AD203B41FA5}">
                      <a16:colId xmlns:a16="http://schemas.microsoft.com/office/drawing/2014/main" xmlns="" val="20004"/>
                    </a:ext>
                  </a:extLst>
                </a:gridCol>
                <a:gridCol w="1679175">
                  <a:extLst>
                    <a:ext uri="{9D8B030D-6E8A-4147-A177-3AD203B41FA5}">
                      <a16:colId xmlns:a16="http://schemas.microsoft.com/office/drawing/2014/main" xmlns="" val="20005"/>
                    </a:ext>
                  </a:extLst>
                </a:gridCol>
              </a:tblGrid>
              <a:tr h="8853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Plant Leaf Disease Classification and Detection System Using Machine Learning</a:t>
                      </a:r>
                    </a:p>
                    <a:p>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G Geeta</a:t>
                      </a:r>
                    </a:p>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G </a:t>
                      </a:r>
                      <a:r>
                        <a:rPr lang="en-US" sz="2400" dirty="0" err="1">
                          <a:latin typeface="Times New Roman" panose="02020603050405020304" pitchFamily="18" charset="0"/>
                          <a:ea typeface="Times New Roman"/>
                          <a:cs typeface="Times New Roman" panose="02020603050405020304" pitchFamily="18" charset="0"/>
                          <a:sym typeface="Times New Roman"/>
                        </a:rPr>
                        <a:t>Saranaya</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plant disease detection methods are often time-consuming, labor-intensive, and prone to human error.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 machine learning-based system that utilizes image processing and classification algorithms to automatically detect </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accuracy and efficiency compared to traditional methods.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labeled datasets for training.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204" name="Google Shape;204;g2fabd2ac75d_0_11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205" name="Google Shape;205;g2fabd2ac75d_0_11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3393636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09"/>
        <p:cNvGrpSpPr/>
        <p:nvPr/>
      </p:nvGrpSpPr>
      <p:grpSpPr>
        <a:xfrm>
          <a:off x="0" y="0"/>
          <a:ext cx="0" cy="0"/>
          <a:chOff x="0" y="0"/>
          <a:chExt cx="0" cy="0"/>
        </a:xfrm>
      </p:grpSpPr>
      <p:sp>
        <p:nvSpPr>
          <p:cNvPr id="210" name="Google Shape;21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Summary of Literature Review</a:t>
            </a:r>
            <a:endParaRPr sz="2800" dirty="0"/>
          </a:p>
        </p:txBody>
      </p:sp>
      <p:sp>
        <p:nvSpPr>
          <p:cNvPr id="211" name="Google Shape;21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US" sz="2400" dirty="0">
                <a:latin typeface="Times New Roman" panose="02020603050405020304" pitchFamily="18" charset="0"/>
                <a:cs typeface="Times New Roman" panose="02020603050405020304" pitchFamily="18" charset="0"/>
              </a:rPr>
              <a:t>Deep learning has shown great promise in plant leaf disease detection. </a:t>
            </a:r>
          </a:p>
          <a:p>
            <a:pPr marL="469900" marR="0" lvl="0" indent="-469900" algn="l" rtl="0">
              <a:lnSpc>
                <a:spcPct val="100000"/>
              </a:lnSpc>
              <a:spcBef>
                <a:spcPts val="0"/>
              </a:spcBef>
              <a:spcAft>
                <a:spcPts val="0"/>
              </a:spcAft>
              <a:buClr>
                <a:srgbClr val="CC0000"/>
              </a:buClr>
              <a:buSzPts val="3200"/>
              <a:buFont typeface="Noto Sans Symbols"/>
              <a:buChar char="□"/>
            </a:pPr>
            <a:r>
              <a:rPr lang="en-US" sz="2400" dirty="0">
                <a:latin typeface="Times New Roman" panose="02020603050405020304" pitchFamily="18" charset="0"/>
                <a:cs typeface="Times New Roman" panose="02020603050405020304" pitchFamily="18" charset="0"/>
              </a:rPr>
              <a:t>Key trends include multi-modal approaches, transfer learning, and data augmentation. </a:t>
            </a:r>
          </a:p>
          <a:p>
            <a:pPr marL="469900" marR="0" lvl="0" indent="-469900" algn="l" rtl="0">
              <a:lnSpc>
                <a:spcPct val="100000"/>
              </a:lnSpc>
              <a:spcBef>
                <a:spcPts val="0"/>
              </a:spcBef>
              <a:spcAft>
                <a:spcPts val="0"/>
              </a:spcAft>
              <a:buClr>
                <a:srgbClr val="CC0000"/>
              </a:buClr>
              <a:buSzPts val="3200"/>
              <a:buFont typeface="Noto Sans Symbols"/>
              <a:buChar char="□"/>
            </a:pPr>
            <a:r>
              <a:rPr lang="en-US" sz="2400" dirty="0">
                <a:latin typeface="Times New Roman" panose="02020603050405020304" pitchFamily="18" charset="0"/>
                <a:cs typeface="Times New Roman" panose="02020603050405020304" pitchFamily="18" charset="0"/>
              </a:rPr>
              <a:t>Challenges include data scarcity, class imbalance, and domain adaptation. </a:t>
            </a:r>
          </a:p>
          <a:p>
            <a:pPr marL="469900" marR="0" lvl="0" indent="-469900" algn="l" rtl="0">
              <a:lnSpc>
                <a:spcPct val="100000"/>
              </a:lnSpc>
              <a:spcBef>
                <a:spcPts val="0"/>
              </a:spcBef>
              <a:spcAft>
                <a:spcPts val="0"/>
              </a:spcAft>
              <a:buClr>
                <a:srgbClr val="CC0000"/>
              </a:buClr>
              <a:buSzPts val="3200"/>
              <a:buFont typeface="Noto Sans Symbols"/>
              <a:buChar char="□"/>
            </a:pPr>
            <a:r>
              <a:rPr lang="en-US" sz="2400" dirty="0">
                <a:latin typeface="Times New Roman" panose="02020603050405020304" pitchFamily="18" charset="0"/>
                <a:cs typeface="Times New Roman" panose="02020603050405020304" pitchFamily="18" charset="0"/>
              </a:rPr>
              <a:t>Future research aims to improve model efficiency, address data limitations, and explore new modalities</a:t>
            </a:r>
            <a:endParaRPr sz="2400" dirty="0">
              <a:latin typeface="Times New Roman" panose="02020603050405020304" pitchFamily="18" charset="0"/>
              <a:cs typeface="Times New Roman" panose="02020603050405020304" pitchFamily="18" charset="0"/>
            </a:endParaRPr>
          </a:p>
        </p:txBody>
      </p:sp>
      <p:sp>
        <p:nvSpPr>
          <p:cNvPr id="212" name="Google Shape;21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13" name="Google Shape;21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14" name="Google Shape;21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18"/>
        <p:cNvGrpSpPr/>
        <p:nvPr/>
      </p:nvGrpSpPr>
      <p:grpSpPr>
        <a:xfrm>
          <a:off x="0" y="0"/>
          <a:ext cx="0" cy="0"/>
          <a:chOff x="0" y="0"/>
          <a:chExt cx="0" cy="0"/>
        </a:xfrm>
      </p:grpSpPr>
      <p:sp>
        <p:nvSpPr>
          <p:cNvPr id="219" name="Google Shape;219;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a:t>
            </a:r>
            <a:endParaRPr sz="2800"/>
          </a:p>
        </p:txBody>
      </p:sp>
      <p:sp>
        <p:nvSpPr>
          <p:cNvPr id="220" name="Google Shape;22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100"/>
              <a:buNone/>
            </a:pPr>
            <a:r>
              <a:rPr lang="en-US" sz="2400" dirty="0">
                <a:latin typeface="Times New Roman" panose="02020603050405020304" pitchFamily="18" charset="0"/>
                <a:cs typeface="Times New Roman" panose="02020603050405020304" pitchFamily="18" charset="0"/>
              </a:rPr>
              <a:t>Existing plant leaf disease classification methods often struggle to accurately and efficiently identify diseases across various plant species and under different environmental conditions. These limitations can lead to delayed diagnosis, ineffective disease management, and significant economic losses in agriculture. Addressing these challenges requires a robust and adaptable framework that can effectively handle variations in image scale, complexity, and lighting conditions.</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600"/>
              </a:spcBef>
              <a:spcAft>
                <a:spcPts val="0"/>
              </a:spcAft>
              <a:buSzPts val="3000"/>
              <a:buNone/>
            </a:pPr>
            <a:endParaRPr sz="2400" dirty="0">
              <a:solidFill>
                <a:srgbClr val="000000"/>
              </a:solidFill>
              <a:latin typeface="Times New Roman"/>
              <a:ea typeface="Times New Roman"/>
              <a:cs typeface="Times New Roman"/>
              <a:sym typeface="Times New Roman"/>
            </a:endParaRPr>
          </a:p>
        </p:txBody>
      </p:sp>
      <p:sp>
        <p:nvSpPr>
          <p:cNvPr id="221" name="Google Shape;22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22" name="Google Shape;22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23" name="Google Shape;22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27"/>
        <p:cNvGrpSpPr/>
        <p:nvPr/>
      </p:nvGrpSpPr>
      <p:grpSpPr>
        <a:xfrm>
          <a:off x="0" y="0"/>
          <a:ext cx="0" cy="0"/>
          <a:chOff x="0" y="0"/>
          <a:chExt cx="0" cy="0"/>
        </a:xfrm>
      </p:grpSpPr>
      <p:sp>
        <p:nvSpPr>
          <p:cNvPr id="228" name="Google Shape;228;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229" name="Google Shape;229;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eaLnBrk="0" fontAlgn="base" hangingPunct="0">
              <a:spcBef>
                <a:spcPct val="0"/>
              </a:spcBef>
              <a:spcAft>
                <a:spcPct val="0"/>
              </a:spcAft>
              <a:buClrTx/>
              <a:buSzTx/>
              <a:buFontTx/>
              <a:buChar char="•"/>
            </a:pPr>
            <a:r>
              <a:rPr lang="en-US" altLang="en-US" sz="2400" b="1" dirty="0">
                <a:solidFill>
                  <a:schemeClr val="tx1"/>
                </a:solidFill>
                <a:latin typeface="Times New Roman" panose="02020603050405020304" pitchFamily="18" charset="0"/>
                <a:cs typeface="Times New Roman" panose="02020603050405020304" pitchFamily="18" charset="0"/>
              </a:rPr>
              <a:t>Develop an accurate and efficient deep learning-based framework</a:t>
            </a:r>
            <a:r>
              <a:rPr lang="en-US" altLang="en-US" sz="2400" dirty="0">
                <a:solidFill>
                  <a:schemeClr val="tx1"/>
                </a:solidFill>
                <a:latin typeface="Times New Roman" panose="02020603050405020304" pitchFamily="18" charset="0"/>
                <a:cs typeface="Times New Roman" panose="02020603050405020304" pitchFamily="18" charset="0"/>
              </a:rPr>
              <a:t> for automatically determining the type of plant leaf diseases.</a:t>
            </a:r>
          </a:p>
          <a:p>
            <a:pPr marL="0" lvl="0" indent="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FontTx/>
              <a:buChar char="•"/>
            </a:pPr>
            <a:r>
              <a:rPr lang="en-US" altLang="en-US" sz="2400" b="1" dirty="0">
                <a:solidFill>
                  <a:schemeClr val="tx1"/>
                </a:solidFill>
                <a:latin typeface="Times New Roman" panose="02020603050405020304" pitchFamily="18" charset="0"/>
                <a:cs typeface="Times New Roman" panose="02020603050405020304" pitchFamily="18" charset="0"/>
              </a:rPr>
              <a:t>Address the challenges posed by variations in image scale, complexity, and lighting conditions</a:t>
            </a:r>
            <a:r>
              <a:rPr lang="en-US" altLang="en-US" sz="2400" dirty="0">
                <a:solidFill>
                  <a:schemeClr val="tx1"/>
                </a:solidFill>
                <a:latin typeface="Times New Roman" panose="02020603050405020304" pitchFamily="18" charset="0"/>
                <a:cs typeface="Times New Roman" panose="02020603050405020304" pitchFamily="18" charset="0"/>
              </a:rPr>
              <a:t> by incorporating multi-scale feature fusion technique</a:t>
            </a:r>
          </a:p>
          <a:p>
            <a:pPr marL="0" lvl="0" indent="0" eaLnBrk="0" fontAlgn="base" hangingPunct="0">
              <a:spcBef>
                <a:spcPct val="0"/>
              </a:spcBef>
              <a:spcAft>
                <a:spcPct val="0"/>
              </a:spcAft>
              <a:buClrTx/>
              <a:buSzTx/>
              <a:buFontTx/>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FontTx/>
              <a:buChar char="•"/>
            </a:pPr>
            <a:r>
              <a:rPr lang="en-US" altLang="en-US" sz="2400" b="1" dirty="0">
                <a:solidFill>
                  <a:schemeClr val="tx1"/>
                </a:solidFill>
                <a:latin typeface="Times New Roman" panose="02020603050405020304" pitchFamily="18" charset="0"/>
                <a:cs typeface="Times New Roman" panose="02020603050405020304" pitchFamily="18" charset="0"/>
              </a:rPr>
              <a:t>Improve the robustness and generalization capabilities</a:t>
            </a:r>
            <a:r>
              <a:rPr lang="en-US" altLang="en-US" sz="2400" dirty="0">
                <a:solidFill>
                  <a:schemeClr val="tx1"/>
                </a:solidFill>
                <a:latin typeface="Times New Roman" panose="02020603050405020304" pitchFamily="18" charset="0"/>
                <a:cs typeface="Times New Roman" panose="02020603050405020304" pitchFamily="18" charset="0"/>
              </a:rPr>
              <a:t> of the proposed framework to ensure its effectiveness across different plant species and disease types.</a:t>
            </a:r>
          </a:p>
          <a:p>
            <a:pPr marL="0" lvl="0" indent="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FontTx/>
              <a:buChar char="•"/>
            </a:pPr>
            <a:r>
              <a:rPr lang="en-US" altLang="en-US" sz="2400" b="1" dirty="0">
                <a:solidFill>
                  <a:schemeClr val="tx1"/>
                </a:solidFill>
                <a:latin typeface="Times New Roman" panose="02020603050405020304" pitchFamily="18" charset="0"/>
                <a:cs typeface="Times New Roman" panose="02020603050405020304" pitchFamily="18" charset="0"/>
              </a:rPr>
              <a:t>Provide a valuable tool for farmers and agricultural experts</a:t>
            </a:r>
            <a:r>
              <a:rPr lang="en-US" altLang="en-US" sz="2400" dirty="0">
                <a:solidFill>
                  <a:schemeClr val="tx1"/>
                </a:solidFill>
                <a:latin typeface="Times New Roman" panose="02020603050405020304" pitchFamily="18" charset="0"/>
                <a:cs typeface="Times New Roman" panose="02020603050405020304" pitchFamily="18" charset="0"/>
              </a:rPr>
              <a:t> to aid in early detection, diagnosis, and management of plant leaf diseases. </a:t>
            </a:r>
          </a:p>
          <a:p>
            <a:pPr marL="0" lvl="0" indent="0" eaLnBrk="0" fontAlgn="base" hangingPunct="0">
              <a:spcBef>
                <a:spcPct val="0"/>
              </a:spcBef>
              <a:spcAft>
                <a:spcPct val="0"/>
              </a:spcAft>
              <a:buClrTx/>
              <a:buSzTx/>
              <a:buFontTx/>
              <a:buChar char="•"/>
            </a:pPr>
            <a:endPar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30" name="Google Shape;23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31" name="Google Shape;231;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32" name="Google Shape;23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a:p>
        </p:txBody>
      </p:sp>
      <p:sp>
        <p:nvSpPr>
          <p:cNvPr id="7" name="Rectangle 6">
            <a:extLst>
              <a:ext uri="{FF2B5EF4-FFF2-40B4-BE49-F238E27FC236}">
                <a16:creationId xmlns:a16="http://schemas.microsoft.com/office/drawing/2014/main" xmlns="" id="{E7541BB6-81B8-F4DC-A961-2E27117CF600}"/>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Abstract</a:t>
            </a:r>
            <a:endParaRPr sz="2800"/>
          </a:p>
        </p:txBody>
      </p:sp>
      <p:sp>
        <p:nvSpPr>
          <p:cNvPr id="238" name="Google Shape;23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50000"/>
              </a:lnSpc>
              <a:spcBef>
                <a:spcPts val="0"/>
              </a:spcBef>
              <a:spcAft>
                <a:spcPts val="0"/>
              </a:spcAft>
              <a:buClr>
                <a:srgbClr val="CC0000"/>
              </a:buClr>
              <a:buSzPts val="2400"/>
              <a:buFont typeface="Times New Roman"/>
              <a:buChar char="□"/>
            </a:pPr>
            <a:r>
              <a:rPr lang="en-US" sz="2400" b="1" dirty="0">
                <a:latin typeface="Times New Roman" panose="02020603050405020304" pitchFamily="18" charset="0"/>
                <a:cs typeface="Times New Roman" panose="02020603050405020304" pitchFamily="18" charset="0"/>
              </a:rPr>
              <a:t>This research presents an innovative approach to automatically determine the type of plant leaf diseases using an adaptive deep network-based multi-scale feature fusion classification framework.</a:t>
            </a:r>
            <a:r>
              <a:rPr lang="en-US" sz="2400" dirty="0">
                <a:latin typeface="Times New Roman" panose="02020603050405020304" pitchFamily="18" charset="0"/>
                <a:cs typeface="Times New Roman" panose="02020603050405020304" pitchFamily="18" charset="0"/>
              </a:rPr>
              <a:t> By effectively capturing and classifying plant leaf diseases across different scales and lighting conditions, our proposed method aims to improve the accuracy and robustness of plant disease diagnosis. Experimental results demonstrate the superior performance of our framework compared to existing methods, highlighting its potential for enhancing agricultural productivity and disease management.</a:t>
            </a:r>
            <a:r>
              <a:rPr lang="en-IN" sz="24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r>
            <a:br>
              <a:rPr lang="en-IN" sz="24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endParaRPr sz="24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600"/>
              </a:spcBef>
              <a:spcAft>
                <a:spcPts val="0"/>
              </a:spcAft>
              <a:buSzPts val="3000"/>
              <a:buNone/>
            </a:pPr>
            <a:endParaRPr sz="2400" dirty="0">
              <a:latin typeface="Times New Roman"/>
              <a:ea typeface="Times New Roman"/>
              <a:cs typeface="Times New Roman"/>
              <a:sym typeface="Times New Roman"/>
            </a:endParaRPr>
          </a:p>
        </p:txBody>
      </p:sp>
      <p:sp>
        <p:nvSpPr>
          <p:cNvPr id="239" name="Google Shape;23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40" name="Google Shape;240;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41" name="Google Shape;24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a:p>
        </p:txBody>
      </p:sp>
      <p:sp>
        <p:nvSpPr>
          <p:cNvPr id="247" name="Google Shape;247;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48" name="Google Shape;248;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a:p>
        </p:txBody>
      </p:sp>
      <p:sp>
        <p:nvSpPr>
          <p:cNvPr id="249" name="Google Shape;249;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a:t>
            </a:r>
            <a:endParaRPr sz="2800" dirty="0"/>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graphicFrame>
        <p:nvGraphicFramePr>
          <p:cNvPr id="115" name="Google Shape;115;p3"/>
          <p:cNvGraphicFramePr/>
          <p:nvPr>
            <p:extLst>
              <p:ext uri="{D42A27DB-BD31-4B8C-83A1-F6EECF244321}">
                <p14:modId xmlns:p14="http://schemas.microsoft.com/office/powerpoint/2010/main" xmlns="" val="2551606332"/>
              </p:ext>
            </p:extLst>
          </p:nvPr>
        </p:nvGraphicFramePr>
        <p:xfrm>
          <a:off x="472611" y="1920775"/>
          <a:ext cx="11476234" cy="4195120"/>
        </p:xfrm>
        <a:graphic>
          <a:graphicData uri="http://schemas.openxmlformats.org/drawingml/2006/table">
            <a:tbl>
              <a:tblPr>
                <a:noFill/>
                <a:tableStyleId>{AD7691B0-17D4-4E21-A15B-9FED4EF528FF}</a:tableStyleId>
              </a:tblPr>
              <a:tblGrid>
                <a:gridCol w="2078608">
                  <a:extLst>
                    <a:ext uri="{9D8B030D-6E8A-4147-A177-3AD203B41FA5}">
                      <a16:colId xmlns:a16="http://schemas.microsoft.com/office/drawing/2014/main" xmlns="" val="20000"/>
                    </a:ext>
                  </a:extLst>
                </a:gridCol>
                <a:gridCol w="1515200">
                  <a:extLst>
                    <a:ext uri="{9D8B030D-6E8A-4147-A177-3AD203B41FA5}">
                      <a16:colId xmlns:a16="http://schemas.microsoft.com/office/drawing/2014/main" xmlns="" val="20001"/>
                    </a:ext>
                  </a:extLst>
                </a:gridCol>
                <a:gridCol w="2664979">
                  <a:extLst>
                    <a:ext uri="{9D8B030D-6E8A-4147-A177-3AD203B41FA5}">
                      <a16:colId xmlns:a16="http://schemas.microsoft.com/office/drawing/2014/main" xmlns="" val="20002"/>
                    </a:ext>
                  </a:extLst>
                </a:gridCol>
                <a:gridCol w="2917610">
                  <a:extLst>
                    <a:ext uri="{9D8B030D-6E8A-4147-A177-3AD203B41FA5}">
                      <a16:colId xmlns:a16="http://schemas.microsoft.com/office/drawing/2014/main" xmlns="" val="20003"/>
                    </a:ext>
                  </a:extLst>
                </a:gridCol>
                <a:gridCol w="1053727">
                  <a:extLst>
                    <a:ext uri="{9D8B030D-6E8A-4147-A177-3AD203B41FA5}">
                      <a16:colId xmlns:a16="http://schemas.microsoft.com/office/drawing/2014/main" xmlns="" val="20004"/>
                    </a:ext>
                  </a:extLst>
                </a:gridCol>
                <a:gridCol w="1246110">
                  <a:extLst>
                    <a:ext uri="{9D8B030D-6E8A-4147-A177-3AD203B41FA5}">
                      <a16:colId xmlns:a16="http://schemas.microsoft.com/office/drawing/2014/main" xmlns="" val="20005"/>
                    </a:ext>
                  </a:extLst>
                </a:gridCol>
              </a:tblGrid>
              <a:tr h="88960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280750">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Identification of plant leaf diseases using image processing techniques</a:t>
                      </a:r>
                    </a:p>
                  </a:txBody>
                  <a:tcPr marL="91425" marR="91425" marT="91425" marB="91425"/>
                </a:tc>
                <a:tc>
                  <a:txBody>
                    <a:bodyPr/>
                    <a:lstStyle/>
                    <a:p>
                      <a:pPr marL="0" lvl="0" indent="0" algn="l" rtl="0">
                        <a:spcBef>
                          <a:spcPts val="0"/>
                        </a:spcBef>
                        <a:spcAft>
                          <a:spcPts val="0"/>
                        </a:spcAft>
                        <a:buNone/>
                      </a:pPr>
                      <a:r>
                        <a:rPr lang="en-US" sz="2400" dirty="0">
                          <a:latin typeface="Times New Roman"/>
                          <a:ea typeface="Times New Roman"/>
                          <a:cs typeface="Times New Roman"/>
                          <a:sym typeface="Times New Roman"/>
                        </a:rPr>
                        <a:t>V Pooja</a:t>
                      </a:r>
                    </a:p>
                    <a:p>
                      <a:pPr marL="0" lvl="0" indent="0" algn="l" rtl="0">
                        <a:spcBef>
                          <a:spcPts val="0"/>
                        </a:spcBef>
                        <a:spcAft>
                          <a:spcPts val="0"/>
                        </a:spcAft>
                        <a:buNone/>
                      </a:pPr>
                      <a:r>
                        <a:rPr lang="en-US" sz="2400" dirty="0">
                          <a:latin typeface="Times New Roman"/>
                          <a:ea typeface="Times New Roman"/>
                          <a:cs typeface="Times New Roman"/>
                          <a:sym typeface="Times New Roman"/>
                        </a:rPr>
                        <a:t>Rahul Das</a:t>
                      </a:r>
                    </a:p>
                    <a:p>
                      <a:pPr marL="0" lvl="0" indent="0" algn="l" rtl="0">
                        <a:spcBef>
                          <a:spcPts val="0"/>
                        </a:spcBef>
                        <a:spcAft>
                          <a:spcPts val="0"/>
                        </a:spcAft>
                        <a:buNone/>
                      </a:pPr>
                      <a:r>
                        <a:rPr lang="en-US" sz="2400" dirty="0">
                          <a:latin typeface="Times New Roman"/>
                          <a:ea typeface="Times New Roman"/>
                          <a:cs typeface="Times New Roman"/>
                          <a:sym typeface="Times New Roman"/>
                        </a:rPr>
                        <a:t>Kanchana</a:t>
                      </a:r>
                      <a:endParaRPr sz="2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Plant diseases are hard to identify early, leading to crop loss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Use image processing to detect leaf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US" sz="2400" dirty="0">
                          <a:latin typeface="Times New Roman" panose="02020603050405020304" pitchFamily="18" charset="0"/>
                          <a:cs typeface="Times New Roman" panose="02020603050405020304" pitchFamily="18" charset="0"/>
                        </a:rPr>
                        <a:t>Early detection improves crop health</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Accuracy depends on quality of images.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fabd2ac75d_0_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4</a:t>
            </a:fld>
            <a:endParaRPr/>
          </a:p>
        </p:txBody>
      </p:sp>
      <p:sp>
        <p:nvSpPr>
          <p:cNvPr id="122" name="Google Shape;122;g2fabd2ac75d_0_6"/>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2</a:t>
            </a:r>
            <a:endParaRPr sz="2800"/>
          </a:p>
        </p:txBody>
      </p:sp>
      <p:graphicFrame>
        <p:nvGraphicFramePr>
          <p:cNvPr id="123" name="Google Shape;123;g2fabd2ac75d_0_6"/>
          <p:cNvGraphicFramePr/>
          <p:nvPr>
            <p:extLst>
              <p:ext uri="{D42A27DB-BD31-4B8C-83A1-F6EECF244321}">
                <p14:modId xmlns:p14="http://schemas.microsoft.com/office/powerpoint/2010/main" xmlns="" val="3718468889"/>
              </p:ext>
            </p:extLst>
          </p:nvPr>
        </p:nvGraphicFramePr>
        <p:xfrm>
          <a:off x="546525" y="2033050"/>
          <a:ext cx="11645475" cy="4212175"/>
        </p:xfrm>
        <a:graphic>
          <a:graphicData uri="http://schemas.openxmlformats.org/drawingml/2006/table">
            <a:tbl>
              <a:tblPr>
                <a:noFill/>
                <a:tableStyleId>{AD7691B0-17D4-4E21-A15B-9FED4EF528FF}</a:tableStyleId>
              </a:tblPr>
              <a:tblGrid>
                <a:gridCol w="1481775">
                  <a:extLst>
                    <a:ext uri="{9D8B030D-6E8A-4147-A177-3AD203B41FA5}">
                      <a16:colId xmlns:a16="http://schemas.microsoft.com/office/drawing/2014/main" xmlns="" val="20000"/>
                    </a:ext>
                  </a:extLst>
                </a:gridCol>
                <a:gridCol w="1977425">
                  <a:extLst>
                    <a:ext uri="{9D8B030D-6E8A-4147-A177-3AD203B41FA5}">
                      <a16:colId xmlns:a16="http://schemas.microsoft.com/office/drawing/2014/main" xmlns="" val="20001"/>
                    </a:ext>
                  </a:extLst>
                </a:gridCol>
                <a:gridCol w="2059850">
                  <a:extLst>
                    <a:ext uri="{9D8B030D-6E8A-4147-A177-3AD203B41FA5}">
                      <a16:colId xmlns:a16="http://schemas.microsoft.com/office/drawing/2014/main" xmlns="" val="20002"/>
                    </a:ext>
                  </a:extLst>
                </a:gridCol>
                <a:gridCol w="2916375">
                  <a:extLst>
                    <a:ext uri="{9D8B030D-6E8A-4147-A177-3AD203B41FA5}">
                      <a16:colId xmlns:a16="http://schemas.microsoft.com/office/drawing/2014/main" xmlns="" val="20003"/>
                    </a:ext>
                  </a:extLst>
                </a:gridCol>
                <a:gridCol w="1568775">
                  <a:extLst>
                    <a:ext uri="{9D8B030D-6E8A-4147-A177-3AD203B41FA5}">
                      <a16:colId xmlns:a16="http://schemas.microsoft.com/office/drawing/2014/main" xmlns="" val="20004"/>
                    </a:ext>
                  </a:extLst>
                </a:gridCol>
                <a:gridCol w="1641275">
                  <a:extLst>
                    <a:ext uri="{9D8B030D-6E8A-4147-A177-3AD203B41FA5}">
                      <a16:colId xmlns:a16="http://schemas.microsoft.com/office/drawing/2014/main" xmlns="" val="20005"/>
                    </a:ext>
                  </a:extLst>
                </a:gridCol>
              </a:tblGrid>
              <a:tr h="1069625">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142550">
                <a:tc>
                  <a:txBody>
                    <a:bodyPr/>
                    <a:lstStyle/>
                    <a:p>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PlantLeaf</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Diseases Detection Classification using Image Processing</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Marwan Adnan Jasim,</a:t>
                      </a:r>
                    </a:p>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Jamal Mustafa </a:t>
                      </a:r>
                      <a:r>
                        <a:rPr lang="en-US" sz="2400" dirty="0" err="1">
                          <a:latin typeface="Times New Roman" panose="02020603050405020304" pitchFamily="18" charset="0"/>
                          <a:ea typeface="Times New Roman"/>
                          <a:cs typeface="Times New Roman" panose="02020603050405020304" pitchFamily="18" charset="0"/>
                          <a:sym typeface="Times New Roman"/>
                        </a:rPr>
                        <a:t>Tuwaijari</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Early plant disease detection is challenging.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Use image processing and deep learning to classify leaf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Enhances early diagnosis and treatment.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high-quality images and computational resources.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24" name="Google Shape;124;g2fabd2ac75d_0_6"/>
          <p:cNvSpPr txBox="1"/>
          <p:nvPr/>
        </p:nvSpPr>
        <p:spPr>
          <a:xfrm>
            <a:off x="4545200" y="63039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25" name="Google Shape;125;g2fabd2ac75d_0_6"/>
          <p:cNvSpPr txBox="1"/>
          <p:nvPr/>
        </p:nvSpPr>
        <p:spPr>
          <a:xfrm>
            <a:off x="546525" y="62987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fabd2ac75d_0_25"/>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132" name="Google Shape;132;g2fabd2ac75d_0_25"/>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3</a:t>
            </a:r>
            <a:endParaRPr sz="2800"/>
          </a:p>
        </p:txBody>
      </p:sp>
      <p:graphicFrame>
        <p:nvGraphicFramePr>
          <p:cNvPr id="133" name="Google Shape;133;g2fabd2ac75d_0_25"/>
          <p:cNvGraphicFramePr/>
          <p:nvPr>
            <p:extLst>
              <p:ext uri="{D42A27DB-BD31-4B8C-83A1-F6EECF244321}">
                <p14:modId xmlns:p14="http://schemas.microsoft.com/office/powerpoint/2010/main" xmlns="" val="865424797"/>
              </p:ext>
            </p:extLst>
          </p:nvPr>
        </p:nvGraphicFramePr>
        <p:xfrm>
          <a:off x="534256" y="1859075"/>
          <a:ext cx="11558427" cy="4566275"/>
        </p:xfrm>
        <a:graphic>
          <a:graphicData uri="http://schemas.openxmlformats.org/drawingml/2006/table">
            <a:tbl>
              <a:tblPr>
                <a:noFill/>
                <a:tableStyleId>{AD7691B0-17D4-4E21-A15B-9FED4EF528FF}</a:tableStyleId>
              </a:tblPr>
              <a:tblGrid>
                <a:gridCol w="1556782">
                  <a:extLst>
                    <a:ext uri="{9D8B030D-6E8A-4147-A177-3AD203B41FA5}">
                      <a16:colId xmlns:a16="http://schemas.microsoft.com/office/drawing/2014/main" xmlns="" val="20000"/>
                    </a:ext>
                  </a:extLst>
                </a:gridCol>
                <a:gridCol w="1830351">
                  <a:extLst>
                    <a:ext uri="{9D8B030D-6E8A-4147-A177-3AD203B41FA5}">
                      <a16:colId xmlns:a16="http://schemas.microsoft.com/office/drawing/2014/main" xmlns="" val="20001"/>
                    </a:ext>
                  </a:extLst>
                </a:gridCol>
                <a:gridCol w="2179581">
                  <a:extLst>
                    <a:ext uri="{9D8B030D-6E8A-4147-A177-3AD203B41FA5}">
                      <a16:colId xmlns:a16="http://schemas.microsoft.com/office/drawing/2014/main" xmlns="" val="20002"/>
                    </a:ext>
                  </a:extLst>
                </a:gridCol>
                <a:gridCol w="2803008">
                  <a:extLst>
                    <a:ext uri="{9D8B030D-6E8A-4147-A177-3AD203B41FA5}">
                      <a16:colId xmlns:a16="http://schemas.microsoft.com/office/drawing/2014/main" xmlns="" val="20003"/>
                    </a:ext>
                  </a:extLst>
                </a:gridCol>
                <a:gridCol w="1445850">
                  <a:extLst>
                    <a:ext uri="{9D8B030D-6E8A-4147-A177-3AD203B41FA5}">
                      <a16:colId xmlns:a16="http://schemas.microsoft.com/office/drawing/2014/main" xmlns="" val="20004"/>
                    </a:ext>
                  </a:extLst>
                </a:gridCol>
                <a:gridCol w="1742855">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ecognition</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of multiple plant leaf diseases based on improved convolutional neural network</a:t>
                      </a: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Sun Jun’</a:t>
                      </a:r>
                    </a:p>
                    <a:p>
                      <a:pPr marL="0" lvl="0" indent="0" algn="l"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Wan Long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Identifying multiple leaf diseases is complex.</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Use an improved convolutional neural network (CNN) for detection.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Accurate detection of various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significant computational power and training data.</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34" name="Google Shape;134;g2fabd2ac75d_0_25"/>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35" name="Google Shape;135;g2fabd2ac75d_0_25"/>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abd2ac75d_0_38"/>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
        <p:nvSpPr>
          <p:cNvPr id="142" name="Google Shape;142;g2fabd2ac75d_0_38"/>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4</a:t>
            </a:r>
            <a:endParaRPr sz="2800"/>
          </a:p>
        </p:txBody>
      </p:sp>
      <p:graphicFrame>
        <p:nvGraphicFramePr>
          <p:cNvPr id="143" name="Google Shape;143;g2fabd2ac75d_0_38"/>
          <p:cNvGraphicFramePr/>
          <p:nvPr>
            <p:extLst>
              <p:ext uri="{D42A27DB-BD31-4B8C-83A1-F6EECF244321}">
                <p14:modId xmlns:p14="http://schemas.microsoft.com/office/powerpoint/2010/main" xmlns="" val="2211551693"/>
              </p:ext>
            </p:extLst>
          </p:nvPr>
        </p:nvGraphicFramePr>
        <p:xfrm>
          <a:off x="128288" y="1743075"/>
          <a:ext cx="11935425" cy="4566275"/>
        </p:xfrm>
        <a:graphic>
          <a:graphicData uri="http://schemas.openxmlformats.org/drawingml/2006/table">
            <a:tbl>
              <a:tblPr>
                <a:noFill/>
                <a:tableStyleId>{AD7691B0-17D4-4E21-A15B-9FED4EF528FF}</a:tableStyleId>
              </a:tblPr>
              <a:tblGrid>
                <a:gridCol w="1742750">
                  <a:extLst>
                    <a:ext uri="{9D8B030D-6E8A-4147-A177-3AD203B41FA5}">
                      <a16:colId xmlns:a16="http://schemas.microsoft.com/office/drawing/2014/main" xmlns="" val="20000"/>
                    </a:ext>
                  </a:extLst>
                </a:gridCol>
                <a:gridCol w="1817925">
                  <a:extLst>
                    <a:ext uri="{9D8B030D-6E8A-4147-A177-3AD203B41FA5}">
                      <a16:colId xmlns:a16="http://schemas.microsoft.com/office/drawing/2014/main" xmlns="" val="20001"/>
                    </a:ext>
                  </a:extLst>
                </a:gridCol>
                <a:gridCol w="2233850">
                  <a:extLst>
                    <a:ext uri="{9D8B030D-6E8A-4147-A177-3AD203B41FA5}">
                      <a16:colId xmlns:a16="http://schemas.microsoft.com/office/drawing/2014/main" xmlns="" val="20002"/>
                    </a:ext>
                  </a:extLst>
                </a:gridCol>
                <a:gridCol w="2872800">
                  <a:extLst>
                    <a:ext uri="{9D8B030D-6E8A-4147-A177-3AD203B41FA5}">
                      <a16:colId xmlns:a16="http://schemas.microsoft.com/office/drawing/2014/main" xmlns="" val="20003"/>
                    </a:ext>
                  </a:extLst>
                </a:gridCol>
                <a:gridCol w="1530925">
                  <a:extLst>
                    <a:ext uri="{9D8B030D-6E8A-4147-A177-3AD203B41FA5}">
                      <a16:colId xmlns:a16="http://schemas.microsoft.com/office/drawing/2014/main" xmlns="" val="20004"/>
                    </a:ext>
                  </a:extLst>
                </a:gridCol>
                <a:gridCol w="1737175">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Convolutional Neural Networks in Detection of Plant Leaf Diseases: A Review</a:t>
                      </a:r>
                    </a:p>
                  </a:txBody>
                  <a:tcPr marL="91425" marR="91425" marT="91425" marB="91425"/>
                </a:tc>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Bulent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Tugrul</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p>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Elhoucine</a:t>
                      </a:r>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2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Elfatimi</a:t>
                      </a:r>
                      <a:endPar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Reviewing CNNs in detecting plant leaf diseases.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Analyze existing CNN models and their effectiveness.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Provides insights into current methods.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May not cover all emerging techniques.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44" name="Google Shape;144;g2fabd2ac75d_0_38"/>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45" name="Google Shape;145;g2fabd2ac75d_0_38"/>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fabd2ac75d_0_50"/>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
        <p:nvSpPr>
          <p:cNvPr id="152" name="Google Shape;152;g2fabd2ac75d_0_50"/>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5</a:t>
            </a:r>
            <a:endParaRPr sz="2800"/>
          </a:p>
        </p:txBody>
      </p:sp>
      <p:graphicFrame>
        <p:nvGraphicFramePr>
          <p:cNvPr id="153" name="Google Shape;153;g2fabd2ac75d_0_50"/>
          <p:cNvGraphicFramePr/>
          <p:nvPr>
            <p:extLst>
              <p:ext uri="{D42A27DB-BD31-4B8C-83A1-F6EECF244321}">
                <p14:modId xmlns:p14="http://schemas.microsoft.com/office/powerpoint/2010/main" xmlns="" val="1184282288"/>
              </p:ext>
            </p:extLst>
          </p:nvPr>
        </p:nvGraphicFramePr>
        <p:xfrm>
          <a:off x="154112" y="1784171"/>
          <a:ext cx="11909601" cy="4566275"/>
        </p:xfrm>
        <a:graphic>
          <a:graphicData uri="http://schemas.openxmlformats.org/drawingml/2006/table">
            <a:tbl>
              <a:tblPr>
                <a:noFill/>
                <a:tableStyleId>{AD7691B0-17D4-4E21-A15B-9FED4EF528FF}</a:tableStyleId>
              </a:tblPr>
              <a:tblGrid>
                <a:gridCol w="1716926">
                  <a:extLst>
                    <a:ext uri="{9D8B030D-6E8A-4147-A177-3AD203B41FA5}">
                      <a16:colId xmlns:a16="http://schemas.microsoft.com/office/drawing/2014/main" xmlns="" val="20000"/>
                    </a:ext>
                  </a:extLst>
                </a:gridCol>
                <a:gridCol w="1817925">
                  <a:extLst>
                    <a:ext uri="{9D8B030D-6E8A-4147-A177-3AD203B41FA5}">
                      <a16:colId xmlns:a16="http://schemas.microsoft.com/office/drawing/2014/main" xmlns="" val="20001"/>
                    </a:ext>
                  </a:extLst>
                </a:gridCol>
                <a:gridCol w="2233850">
                  <a:extLst>
                    <a:ext uri="{9D8B030D-6E8A-4147-A177-3AD203B41FA5}">
                      <a16:colId xmlns:a16="http://schemas.microsoft.com/office/drawing/2014/main" xmlns="" val="20002"/>
                    </a:ext>
                  </a:extLst>
                </a:gridCol>
                <a:gridCol w="2872800">
                  <a:extLst>
                    <a:ext uri="{9D8B030D-6E8A-4147-A177-3AD203B41FA5}">
                      <a16:colId xmlns:a16="http://schemas.microsoft.com/office/drawing/2014/main" xmlns="" val="20003"/>
                    </a:ext>
                  </a:extLst>
                </a:gridCol>
                <a:gridCol w="1550463">
                  <a:extLst>
                    <a:ext uri="{9D8B030D-6E8A-4147-A177-3AD203B41FA5}">
                      <a16:colId xmlns:a16="http://schemas.microsoft.com/office/drawing/2014/main" xmlns="" val="20004"/>
                    </a:ext>
                  </a:extLst>
                </a:gridCol>
                <a:gridCol w="1717637">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Classification of Plant Leaf Diseases Based on Improved Convolutional Neural Network</a:t>
                      </a:r>
                    </a:p>
                  </a:txBody>
                  <a:tcPr marL="91425" marR="91425" marT="91425" marB="91425"/>
                </a:tc>
                <a:tc>
                  <a:txBody>
                    <a:bodyPr/>
                    <a:lstStyle/>
                    <a:p>
                      <a:pPr marL="0" lvl="0" indent="0" algn="l" rtl="0">
                        <a:spcBef>
                          <a:spcPts val="0"/>
                        </a:spcBef>
                        <a:spcAft>
                          <a:spcPts val="0"/>
                        </a:spcAft>
                        <a:buNone/>
                      </a:pPr>
                      <a:r>
                        <a:rPr lang="en-IN" sz="2400" dirty="0" err="1">
                          <a:latin typeface="Times New Roman" panose="02020603050405020304" pitchFamily="18" charset="0"/>
                          <a:ea typeface="Times New Roman"/>
                          <a:cs typeface="Times New Roman" panose="02020603050405020304" pitchFamily="18" charset="0"/>
                          <a:sym typeface="Times New Roman"/>
                        </a:rPr>
                        <a:t>Lizhou</a:t>
                      </a:r>
                      <a:r>
                        <a:rPr lang="en-IN" sz="2400" dirty="0">
                          <a:latin typeface="Times New Roman" panose="02020603050405020304" pitchFamily="18" charset="0"/>
                          <a:ea typeface="Times New Roman"/>
                          <a:cs typeface="Times New Roman" panose="02020603050405020304" pitchFamily="18" charset="0"/>
                          <a:sym typeface="Times New Roman"/>
                        </a:rPr>
                        <a:t> Fan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Existing models lack accuracy and efficiency.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Improved CNN with data augmentation and transfer learning.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Accurate detection of various diseases.</a:t>
                      </a:r>
                      <a:endParaRPr lang="en-US"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datasets.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54" name="Google Shape;154;g2fabd2ac75d_0_50"/>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55" name="Google Shape;155;g2fabd2ac75d_0_50"/>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fabd2ac75d_0_62"/>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
        <p:nvSpPr>
          <p:cNvPr id="162" name="Google Shape;162;g2fabd2ac75d_0_62"/>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6</a:t>
            </a:r>
            <a:endParaRPr sz="2800"/>
          </a:p>
        </p:txBody>
      </p:sp>
      <p:graphicFrame>
        <p:nvGraphicFramePr>
          <p:cNvPr id="163" name="Google Shape;163;g2fabd2ac75d_0_62"/>
          <p:cNvGraphicFramePr/>
          <p:nvPr>
            <p:extLst>
              <p:ext uri="{D42A27DB-BD31-4B8C-83A1-F6EECF244321}">
                <p14:modId xmlns:p14="http://schemas.microsoft.com/office/powerpoint/2010/main" xmlns="" val="2989009688"/>
              </p:ext>
            </p:extLst>
          </p:nvPr>
        </p:nvGraphicFramePr>
        <p:xfrm>
          <a:off x="128288" y="1743075"/>
          <a:ext cx="11935425" cy="4566275"/>
        </p:xfrm>
        <a:graphic>
          <a:graphicData uri="http://schemas.openxmlformats.org/drawingml/2006/table">
            <a:tbl>
              <a:tblPr>
                <a:noFill/>
                <a:tableStyleId>{AD7691B0-17D4-4E21-A15B-9FED4EF528FF}</a:tableStyleId>
              </a:tblPr>
              <a:tblGrid>
                <a:gridCol w="1742750">
                  <a:extLst>
                    <a:ext uri="{9D8B030D-6E8A-4147-A177-3AD203B41FA5}">
                      <a16:colId xmlns:a16="http://schemas.microsoft.com/office/drawing/2014/main" xmlns="" val="20000"/>
                    </a:ext>
                  </a:extLst>
                </a:gridCol>
                <a:gridCol w="1817925">
                  <a:extLst>
                    <a:ext uri="{9D8B030D-6E8A-4147-A177-3AD203B41FA5}">
                      <a16:colId xmlns:a16="http://schemas.microsoft.com/office/drawing/2014/main" xmlns="" val="20001"/>
                    </a:ext>
                  </a:extLst>
                </a:gridCol>
                <a:gridCol w="2233850">
                  <a:extLst>
                    <a:ext uri="{9D8B030D-6E8A-4147-A177-3AD203B41FA5}">
                      <a16:colId xmlns:a16="http://schemas.microsoft.com/office/drawing/2014/main" xmlns="" val="20002"/>
                    </a:ext>
                  </a:extLst>
                </a:gridCol>
                <a:gridCol w="2872800">
                  <a:extLst>
                    <a:ext uri="{9D8B030D-6E8A-4147-A177-3AD203B41FA5}">
                      <a16:colId xmlns:a16="http://schemas.microsoft.com/office/drawing/2014/main" xmlns="" val="20003"/>
                    </a:ext>
                  </a:extLst>
                </a:gridCol>
                <a:gridCol w="1530925">
                  <a:extLst>
                    <a:ext uri="{9D8B030D-6E8A-4147-A177-3AD203B41FA5}">
                      <a16:colId xmlns:a16="http://schemas.microsoft.com/office/drawing/2014/main" xmlns="" val="20004"/>
                    </a:ext>
                  </a:extLst>
                </a:gridCol>
                <a:gridCol w="1737175">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Diseases Detection of Various Plant Leaf Using Image Processing Techniques</a:t>
                      </a:r>
                      <a:endParaRPr lang="en-US" sz="2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Santhosh S Kumar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Accurate and efficient detection of plant leaf diseases is crucial for agricultural productivity.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Develop an image processing-based system that utilizes deep learning techniques to classify plant leaf diseases from images.</a:t>
                      </a:r>
                      <a:r>
                        <a:rPr lang="en-IN" sz="2400" dirty="0">
                          <a:latin typeface="Times New Roman" panose="02020603050405020304" pitchFamily="18" charset="0"/>
                          <a:ea typeface="Times New Roman"/>
                          <a:cs typeface="Times New Roman" panose="02020603050405020304" pitchFamily="18" charset="0"/>
                          <a:sym typeface="Times New Roman"/>
                        </a:rPr>
                        <a:t>model</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Non-destructive, rapid diagnosis, </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Requires large labeled datasets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64" name="Google Shape;164;g2fabd2ac75d_0_62"/>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65" name="Google Shape;165;g2fabd2ac75d_0_62"/>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fabd2ac75d_0_74"/>
          <p:cNvSpPr txBox="1">
            <a:spLocks noGrp="1"/>
          </p:cNvSpPr>
          <p:nvPr>
            <p:ph type="sldNum" idx="12"/>
          </p:nvPr>
        </p:nvSpPr>
        <p:spPr>
          <a:xfrm>
            <a:off x="8737700" y="66037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
        <p:nvSpPr>
          <p:cNvPr id="172" name="Google Shape;172;g2fabd2ac75d_0_74"/>
          <p:cNvSpPr txBox="1">
            <a:spLocks noGrp="1"/>
          </p:cNvSpPr>
          <p:nvPr>
            <p:ph type="title"/>
          </p:nvPr>
        </p:nvSpPr>
        <p:spPr>
          <a:xfrm>
            <a:off x="7112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7</a:t>
            </a:r>
            <a:endParaRPr sz="2800"/>
          </a:p>
        </p:txBody>
      </p:sp>
      <p:graphicFrame>
        <p:nvGraphicFramePr>
          <p:cNvPr id="173" name="Google Shape;173;g2fabd2ac75d_0_74"/>
          <p:cNvGraphicFramePr/>
          <p:nvPr>
            <p:extLst>
              <p:ext uri="{D42A27DB-BD31-4B8C-83A1-F6EECF244321}">
                <p14:modId xmlns:p14="http://schemas.microsoft.com/office/powerpoint/2010/main" xmlns="" val="142437870"/>
              </p:ext>
            </p:extLst>
          </p:nvPr>
        </p:nvGraphicFramePr>
        <p:xfrm>
          <a:off x="-12" y="1743075"/>
          <a:ext cx="12063725" cy="4566275"/>
        </p:xfrm>
        <a:graphic>
          <a:graphicData uri="http://schemas.openxmlformats.org/drawingml/2006/table">
            <a:tbl>
              <a:tblPr>
                <a:noFill/>
                <a:tableStyleId>{AD7691B0-17D4-4E21-A15B-9FED4EF528FF}</a:tableStyleId>
              </a:tblPr>
              <a:tblGrid>
                <a:gridCol w="1871050">
                  <a:extLst>
                    <a:ext uri="{9D8B030D-6E8A-4147-A177-3AD203B41FA5}">
                      <a16:colId xmlns:a16="http://schemas.microsoft.com/office/drawing/2014/main" xmlns="" val="20000"/>
                    </a:ext>
                  </a:extLst>
                </a:gridCol>
                <a:gridCol w="1817925">
                  <a:extLst>
                    <a:ext uri="{9D8B030D-6E8A-4147-A177-3AD203B41FA5}">
                      <a16:colId xmlns:a16="http://schemas.microsoft.com/office/drawing/2014/main" xmlns="" val="20001"/>
                    </a:ext>
                  </a:extLst>
                </a:gridCol>
                <a:gridCol w="2233850">
                  <a:extLst>
                    <a:ext uri="{9D8B030D-6E8A-4147-A177-3AD203B41FA5}">
                      <a16:colId xmlns:a16="http://schemas.microsoft.com/office/drawing/2014/main" xmlns="" val="20002"/>
                    </a:ext>
                  </a:extLst>
                </a:gridCol>
                <a:gridCol w="2872800">
                  <a:extLst>
                    <a:ext uri="{9D8B030D-6E8A-4147-A177-3AD203B41FA5}">
                      <a16:colId xmlns:a16="http://schemas.microsoft.com/office/drawing/2014/main" xmlns="" val="20003"/>
                    </a:ext>
                  </a:extLst>
                </a:gridCol>
                <a:gridCol w="1530925">
                  <a:extLst>
                    <a:ext uri="{9D8B030D-6E8A-4147-A177-3AD203B41FA5}">
                      <a16:colId xmlns:a16="http://schemas.microsoft.com/office/drawing/2014/main" xmlns="" val="20004"/>
                    </a:ext>
                  </a:extLst>
                </a:gridCol>
                <a:gridCol w="1737175">
                  <a:extLst>
                    <a:ext uri="{9D8B030D-6E8A-4147-A177-3AD203B41FA5}">
                      <a16:colId xmlns:a16="http://schemas.microsoft.com/office/drawing/2014/main" xmlns="" val="20005"/>
                    </a:ext>
                  </a:extLst>
                </a:gridCol>
              </a:tblGrid>
              <a:tr h="928850">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PAPER</a:t>
                      </a: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TITLE</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AUTHOR</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PROS</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400">
                          <a:latin typeface="Times New Roman"/>
                          <a:ea typeface="Times New Roman"/>
                          <a:cs typeface="Times New Roman"/>
                          <a:sym typeface="Times New Roman"/>
                        </a:rPr>
                        <a:t>CONS</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0000"/>
                  </a:ext>
                </a:extLst>
              </a:tr>
              <a:tr h="3637425">
                <a:tc>
                  <a:txBody>
                    <a:bodyPr/>
                    <a:lstStyle/>
                    <a:p>
                      <a:r>
                        <a:rPr lang="en-US" sz="2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Machine Learning for Plant Leaf Disease Detection and Classification</a:t>
                      </a:r>
                    </a:p>
                  </a:txBody>
                  <a:tcPr marL="91425" marR="91425" marT="91425" marB="91425"/>
                </a:tc>
                <a:tc>
                  <a:txBody>
                    <a:bodyPr/>
                    <a:lstStyle/>
                    <a:p>
                      <a:pPr marL="0" lvl="0" indent="0" algn="l" rtl="0">
                        <a:spcBef>
                          <a:spcPts val="0"/>
                        </a:spcBef>
                        <a:spcAft>
                          <a:spcPts val="0"/>
                        </a:spcAft>
                        <a:buNone/>
                      </a:pPr>
                      <a:r>
                        <a:rPr lang="en-US" sz="2400" dirty="0" err="1">
                          <a:latin typeface="Times New Roman" panose="02020603050405020304" pitchFamily="18" charset="0"/>
                          <a:ea typeface="Times New Roman"/>
                          <a:cs typeface="Times New Roman" panose="02020603050405020304" pitchFamily="18" charset="0"/>
                          <a:sym typeface="Times New Roman"/>
                        </a:rPr>
                        <a:t>Deepalaksmi</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sz="2400" dirty="0" err="1">
                          <a:latin typeface="Times New Roman" panose="02020603050405020304" pitchFamily="18" charset="0"/>
                          <a:ea typeface="Times New Roman"/>
                          <a:cs typeface="Times New Roman" panose="02020603050405020304" pitchFamily="18" charset="0"/>
                          <a:sym typeface="Times New Roman"/>
                        </a:rPr>
                        <a:t>Annapoorni</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cs typeface="Times New Roman" panose="02020603050405020304" pitchFamily="18" charset="0"/>
                        </a:rPr>
                        <a:t>Accurate and timely detection of plant leaf diseases is vital for maintaining agricultural yields.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Implement a machine learning model, such as a convolutional neural network (CNN)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Text </a:t>
                      </a:r>
                      <a:br>
                        <a:rPr lang="en-IN" sz="2400" dirty="0">
                          <a:latin typeface="Times New Roman" panose="02020603050405020304" pitchFamily="18" charset="0"/>
                          <a:ea typeface="Times New Roman"/>
                          <a:cs typeface="Times New Roman" panose="02020603050405020304" pitchFamily="18" charset="0"/>
                          <a:sym typeface="Times New Roman"/>
                        </a:rPr>
                      </a:br>
                      <a:r>
                        <a:rPr lang="en-IN" sz="2400" dirty="0">
                          <a:latin typeface="Times New Roman" panose="02020603050405020304" pitchFamily="18" charset="0"/>
                          <a:ea typeface="Times New Roman"/>
                          <a:cs typeface="Times New Roman" panose="02020603050405020304" pitchFamily="18" charset="0"/>
                          <a:sym typeface="Times New Roman"/>
                        </a:rPr>
                        <a:t>generation</a:t>
                      </a:r>
                      <a:br>
                        <a:rPr lang="en-IN" sz="2400" dirty="0">
                          <a:latin typeface="Times New Roman" panose="02020603050405020304" pitchFamily="18" charset="0"/>
                          <a:ea typeface="Times New Roman"/>
                          <a:cs typeface="Times New Roman" panose="02020603050405020304" pitchFamily="18" charset="0"/>
                          <a:sym typeface="Times New Roman"/>
                        </a:rPr>
                      </a:br>
                      <a:r>
                        <a:rPr lang="en-IN" sz="2400" dirty="0">
                          <a:latin typeface="Times New Roman" panose="02020603050405020304" pitchFamily="18" charset="0"/>
                          <a:ea typeface="Times New Roman"/>
                          <a:cs typeface="Times New Roman" panose="02020603050405020304" pitchFamily="18" charset="0"/>
                          <a:sym typeface="Times New Roman"/>
                        </a:rPr>
                        <a:t>and </a:t>
                      </a:r>
                      <a:br>
                        <a:rPr lang="en-IN" sz="2400" dirty="0">
                          <a:latin typeface="Times New Roman" panose="02020603050405020304" pitchFamily="18" charset="0"/>
                          <a:ea typeface="Times New Roman"/>
                          <a:cs typeface="Times New Roman" panose="02020603050405020304" pitchFamily="18" charset="0"/>
                          <a:sym typeface="Times New Roman"/>
                        </a:rPr>
                      </a:br>
                      <a:r>
                        <a:rPr lang="en-IN" sz="2400" dirty="0">
                          <a:latin typeface="Times New Roman" panose="02020603050405020304" pitchFamily="18" charset="0"/>
                          <a:ea typeface="Times New Roman"/>
                          <a:cs typeface="Times New Roman" panose="02020603050405020304" pitchFamily="18" charset="0"/>
                          <a:sym typeface="Times New Roman"/>
                        </a:rPr>
                        <a:t>feedback</a:t>
                      </a:r>
                      <a:br>
                        <a:rPr lang="en-IN" sz="2400" dirty="0">
                          <a:latin typeface="Times New Roman" panose="02020603050405020304" pitchFamily="18" charset="0"/>
                          <a:ea typeface="Times New Roman"/>
                          <a:cs typeface="Times New Roman" panose="02020603050405020304" pitchFamily="18" charset="0"/>
                          <a:sym typeface="Times New Roman"/>
                        </a:rPr>
                      </a:br>
                      <a:r>
                        <a:rPr lang="en-IN" sz="2400" dirty="0">
                          <a:latin typeface="Times New Roman" panose="02020603050405020304" pitchFamily="18" charset="0"/>
                          <a:ea typeface="Times New Roman"/>
                          <a:cs typeface="Times New Roman" panose="02020603050405020304" pitchFamily="18" charset="0"/>
                          <a:sym typeface="Times New Roman"/>
                        </a:rPr>
                        <a:t>providing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Outdated information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xmlns="" val="10001"/>
                  </a:ext>
                </a:extLst>
              </a:tr>
            </a:tbl>
          </a:graphicData>
        </a:graphic>
      </p:graphicFrame>
      <p:sp>
        <p:nvSpPr>
          <p:cNvPr id="174" name="Google Shape;174;g2fabd2ac75d_0_74"/>
          <p:cNvSpPr txBox="1"/>
          <p:nvPr/>
        </p:nvSpPr>
        <p:spPr>
          <a:xfrm>
            <a:off x="4483075" y="6410850"/>
            <a:ext cx="293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75" name="Google Shape;175;g2fabd2ac75d_0_74"/>
          <p:cNvSpPr txBox="1"/>
          <p:nvPr/>
        </p:nvSpPr>
        <p:spPr>
          <a:xfrm>
            <a:off x="546525" y="65648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Verdana"/>
                <a:ea typeface="Verdana"/>
                <a:cs typeface="Verdana"/>
                <a:sym typeface="Verdana"/>
              </a:rPr>
              <a:t>First Review</a:t>
            </a:r>
            <a:endParaRPr sz="12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2027</Words>
  <Application>Microsoft Office PowerPoint</Application>
  <PresentationFormat>Custom</PresentationFormat>
  <Paragraphs>402</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Profile</vt:lpstr>
      <vt:lpstr>Slide 1</vt:lpstr>
      <vt:lpstr>Introduction</vt:lpstr>
      <vt:lpstr>Literature Review – 1</vt:lpstr>
      <vt:lpstr>Literature Review – 2</vt:lpstr>
      <vt:lpstr>Literature Review – 3</vt:lpstr>
      <vt:lpstr>Literature Review – 4</vt:lpstr>
      <vt:lpstr>Literature Review – 5</vt:lpstr>
      <vt:lpstr>Literature Review – 6</vt:lpstr>
      <vt:lpstr>Literature Review – 7</vt:lpstr>
      <vt:lpstr>Literature Review – 8</vt:lpstr>
      <vt:lpstr>Literature Review – 9</vt:lpstr>
      <vt:lpstr>Literature Review – 10</vt:lpstr>
      <vt:lpstr>Literature Review – 11</vt:lpstr>
      <vt:lpstr>Literature Review – 12</vt:lpstr>
      <vt:lpstr>Literature Review – 13</vt:lpstr>
      <vt:lpstr>Literature Review – 14</vt:lpstr>
      <vt:lpstr>Literature Review – 15</vt:lpstr>
      <vt:lpstr>Literature Review – 16</vt:lpstr>
      <vt:lpstr>Literature Review – 17</vt:lpstr>
      <vt:lpstr>Literature Review – 18</vt:lpstr>
      <vt:lpstr>Literature Review – 19</vt:lpstr>
      <vt:lpstr>Literature Review – 20</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DURAI MURUGAN N</dc:creator>
  <cp:lastModifiedBy>LINGESH.N</cp:lastModifiedBy>
  <cp:revision>4</cp:revision>
  <dcterms:created xsi:type="dcterms:W3CDTF">2023-08-03T04:32:32Z</dcterms:created>
  <dcterms:modified xsi:type="dcterms:W3CDTF">2024-11-26T15:04:29Z</dcterms:modified>
</cp:coreProperties>
</file>