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extLst>
      <p:ext uri="{BB962C8B-B14F-4D97-AF65-F5344CB8AC3E}">
        <p14:creationId xmlns:p14="http://schemas.microsoft.com/office/powerpoint/2010/main" xmlns=""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xmlns=""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xmlns=""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xmlns=""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xmlns=""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xmlns=""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xmlns=""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xmlns=""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xmlns=""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xmlns=""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xmlns=""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xmlns=""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xmlns=""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xmlns=""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xmlns=""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xmlns=""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xmlns=""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xmlns=""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xmlns=""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xmlns=""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xmlns=""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xmlns=""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xmlns=""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xmlns=""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xmlns=""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xmlns=""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xmlns=""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xmlns=""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xmlns=""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xmlns=""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xmlns=""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IN" sz="1800"/>
          </a:p>
        </p:txBody>
      </p:sp>
      <p:sp>
        <p:nvSpPr>
          <p:cNvPr id="4102" name="Rectangle 6">
            <a:extLst>
              <a:ext uri="{FF2B5EF4-FFF2-40B4-BE49-F238E27FC236}">
                <a16:creationId xmlns:a16="http://schemas.microsoft.com/office/drawing/2014/main" xmlns=""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xmlns=""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xmlns=""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xmlns=""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655FB75-EA23-05A2-65B0-3FBB7B85AFC1}"/>
              </a:ext>
            </a:extLst>
          </p:cNvPr>
          <p:cNvPicPr>
            <a:picLocks noChangeAspect="1"/>
          </p:cNvPicPr>
          <p:nvPr/>
        </p:nvPicPr>
        <p:blipFill>
          <a:blip r:embed="rId4" cstate="print"/>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xmlns="" id="{FB5478A0-E400-6B2F-4B52-61D3A263B2D2}"/>
              </a:ext>
            </a:extLst>
          </p:cNvPr>
          <p:cNvPicPr>
            <a:picLocks noChangeAspect="1"/>
          </p:cNvPicPr>
          <p:nvPr/>
        </p:nvPicPr>
        <p:blipFill>
          <a:blip r:embed="rId5" cstate="print"/>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xmlns="" id="{D41A2FBB-F55B-9BAA-4EBD-7D6AD7B1D9C0}"/>
              </a:ext>
            </a:extLst>
          </p:cNvPr>
          <p:cNvSpPr txBox="1">
            <a:spLocks/>
          </p:cNvSpPr>
          <p:nvPr/>
        </p:nvSpPr>
        <p:spPr>
          <a:xfrm>
            <a:off x="870096" y="2724049"/>
            <a:ext cx="11321904" cy="1755487"/>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smtClean="0">
                <a:solidFill>
                  <a:srgbClr val="7030A0"/>
                </a:solidFill>
                <a:latin typeface="Verdana" panose="020B0604030504040204" pitchFamily="34" charset="0"/>
              </a:rPr>
              <a:t>AN ADAPTIVE DEEP NETWORK-BASED MULTISCALE FEATURE FUSION CLASSIFICATION FRAMEWORK FOR AUTOMATICALLY DETERMINING THE TYPE OF PLANT LEAF DISEASES</a:t>
            </a:r>
            <a:endParaRPr lang="en-IN" sz="4000" b="1" dirty="0" smtClean="0">
              <a:solidFill>
                <a:srgbClr val="7030A0"/>
              </a:solidFill>
              <a:latin typeface="Verdana" panose="020B0604030504040204" pitchFamily="34" charset="0"/>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xmlns="" id="{2D19DAE3-8F95-230C-D485-225341D07DA1}"/>
              </a:ext>
            </a:extLst>
          </p:cNvPr>
          <p:cNvSpPr txBox="1">
            <a:spLocks noChangeArrowheads="1"/>
          </p:cNvSpPr>
          <p:nvPr/>
        </p:nvSpPr>
        <p:spPr bwMode="auto">
          <a:xfrm>
            <a:off x="962888" y="5183902"/>
            <a:ext cx="3944391"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smtClean="0">
                <a:solidFill>
                  <a:srgbClr val="FF0000"/>
                </a:solidFill>
              </a:rPr>
              <a:t>Dr.</a:t>
            </a:r>
            <a:r>
              <a:rPr lang="en-IN" altLang="en-IN" sz="2400" b="1" dirty="0" smtClean="0">
                <a:solidFill>
                  <a:srgbClr val="FF0000"/>
                </a:solidFill>
              </a:rPr>
              <a:t>ANANDHAJOTHI </a:t>
            </a:r>
          </a:p>
          <a:p>
            <a:pPr>
              <a:spcBef>
                <a:spcPct val="0"/>
              </a:spcBef>
              <a:buClrTx/>
              <a:buFontTx/>
              <a:buNone/>
            </a:pPr>
            <a:r>
              <a:rPr lang="en-IN" altLang="en-US" sz="2400" b="1" dirty="0" smtClean="0">
                <a:solidFill>
                  <a:srgbClr val="FF0000"/>
                </a:solidFill>
              </a:rPr>
              <a:t>Professor </a:t>
            </a:r>
            <a:r>
              <a:rPr lang="en-IN" altLang="en-US" sz="2400" b="1" dirty="0" err="1" smtClean="0">
                <a:solidFill>
                  <a:srgbClr val="FF0000"/>
                </a:solidFill>
              </a:rPr>
              <a:t>M.E.,Ph.D</a:t>
            </a:r>
            <a:r>
              <a:rPr lang="en-IN" altLang="en-US" sz="2400" b="1" dirty="0" smtClean="0">
                <a:solidFill>
                  <a:srgbClr val="FF0000"/>
                </a:solidFill>
              </a:rPr>
              <a:t>.,</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xmlns="" id="{19A39F01-D00C-AF01-020F-6FE15F5B4206}"/>
              </a:ext>
            </a:extLst>
          </p:cNvPr>
          <p:cNvSpPr txBox="1">
            <a:spLocks noChangeArrowheads="1"/>
          </p:cNvSpPr>
          <p:nvPr/>
        </p:nvSpPr>
        <p:spPr bwMode="auto">
          <a:xfrm>
            <a:off x="6634480" y="5179722"/>
            <a:ext cx="605536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smtClean="0">
                <a:solidFill>
                  <a:srgbClr val="FF0000"/>
                </a:solidFill>
              </a:rPr>
              <a:t>Lingesh</a:t>
            </a:r>
            <a:r>
              <a:rPr lang="en-IN" altLang="en-US" sz="2400" b="1" dirty="0" smtClean="0">
                <a:solidFill>
                  <a:srgbClr val="FF0000"/>
                </a:solidFill>
              </a:rPr>
              <a:t> N</a:t>
            </a:r>
            <a:r>
              <a:rPr lang="en-IN" altLang="en-US" sz="2400" b="1" dirty="0" smtClean="0">
                <a:solidFill>
                  <a:srgbClr val="FF0000"/>
                </a:solidFill>
              </a:rPr>
              <a:t>(210701133)</a:t>
            </a:r>
            <a:endParaRPr lang="en-IN" altLang="en-US" sz="2400" b="1" dirty="0">
              <a:solidFill>
                <a:srgbClr val="FF0000"/>
              </a:solidFill>
            </a:endParaRPr>
          </a:p>
          <a:p>
            <a:pPr>
              <a:spcBef>
                <a:spcPct val="0"/>
              </a:spcBef>
              <a:buClrTx/>
              <a:buFontTx/>
              <a:buNone/>
            </a:pPr>
            <a:r>
              <a:rPr lang="en-IN" altLang="en-US" sz="2400" b="1" dirty="0" err="1" smtClean="0">
                <a:solidFill>
                  <a:srgbClr val="FF0000"/>
                </a:solidFill>
              </a:rPr>
              <a:t>Matheshwaran</a:t>
            </a:r>
            <a:r>
              <a:rPr lang="en-IN" altLang="en-US" sz="2400" b="1" dirty="0" smtClean="0">
                <a:solidFill>
                  <a:srgbClr val="FF0000"/>
                </a:solidFill>
              </a:rPr>
              <a:t> K</a:t>
            </a:r>
            <a:r>
              <a:rPr lang="en-IN" altLang="en-US" sz="2400" b="1" dirty="0" smtClean="0">
                <a:solidFill>
                  <a:srgbClr val="FF0000"/>
                </a:solidFill>
              </a:rPr>
              <a:t> </a:t>
            </a:r>
            <a:r>
              <a:rPr lang="en-IN" altLang="en-US" sz="2400" b="1" dirty="0">
                <a:solidFill>
                  <a:srgbClr val="FF0000"/>
                </a:solidFill>
              </a:rPr>
              <a:t>(</a:t>
            </a:r>
            <a:r>
              <a:rPr lang="en-IN" altLang="en-US" sz="2400" b="1" dirty="0" smtClean="0">
                <a:solidFill>
                  <a:srgbClr val="FF0000"/>
                </a:solidFill>
              </a:rPr>
              <a:t>210701155)</a:t>
            </a:r>
            <a:endParaRPr lang="en-IN" altLang="en-US" sz="2400" b="1" dirty="0">
              <a:solidFill>
                <a:srgbClr val="FF0000"/>
              </a:solidFill>
            </a:endParaRPr>
          </a:p>
          <a:p>
            <a:pPr>
              <a:spcBef>
                <a:spcPct val="0"/>
              </a:spcBef>
              <a:buClrTx/>
              <a:buFontTx/>
              <a:buNone/>
            </a:pPr>
            <a:r>
              <a:rPr lang="en-IN" sz="2400" b="1" i="0" u="none" strike="noStrike" dirty="0">
                <a:solidFill>
                  <a:srgbClr val="FF0000"/>
                </a:solidFill>
                <a:effectLst/>
                <a:latin typeface="Verdana" panose="020B0604030504040204" pitchFamily="34" charset="0"/>
              </a:rPr>
              <a:t>TEAM </a:t>
            </a:r>
            <a:r>
              <a:rPr lang="en-IN" sz="2400" b="1" i="0" u="none" strike="noStrike" dirty="0" smtClean="0">
                <a:solidFill>
                  <a:srgbClr val="FF0000"/>
                </a:solidFill>
                <a:effectLst/>
                <a:latin typeface="Verdana" panose="020B0604030504040204" pitchFamily="34" charset="0"/>
              </a:rPr>
              <a:t>ID-B21A2425C04</a:t>
            </a:r>
          </a:p>
        </p:txBody>
      </p:sp>
      <p:sp>
        <p:nvSpPr>
          <p:cNvPr id="15" name="Title 1">
            <a:extLst>
              <a:ext uri="{FF2B5EF4-FFF2-40B4-BE49-F238E27FC236}">
                <a16:creationId xmlns:a16="http://schemas.microsoft.com/office/drawing/2014/main" xmlns=""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xmlns=""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0" lvl="0" indent="0">
              <a:buClr>
                <a:srgbClr val="CC0000"/>
              </a:buClr>
              <a:buNone/>
              <a:defRPr/>
            </a:pPr>
            <a:r>
              <a:rPr lang="en-US" altLang="en-US" sz="2200" dirty="0" smtClean="0">
                <a:solidFill>
                  <a:srgbClr val="000000"/>
                </a:solidFill>
              </a:rPr>
              <a:t>Agriculture is vital to economic stability and food security, but plant diseases can cause significant crop losses if not detected early. Traditional manual inspections are subjective, time-consuming, and inaccessible in rural areas. Recent advancements in image processing and deep learning, particularly CNNs, offer automated solutions for accurate plant disease detection. However, single-scale methods often miss critical details, limiting their effectiveness. This paper proposes an adaptive deep network-based multi-scale feature fusion framework to overcome these challenges, capturing localized and global patterns for robust disease classification. Scalable for </a:t>
            </a:r>
            <a:r>
              <a:rPr lang="en-US" altLang="en-US" sz="2200" dirty="0" err="1" smtClean="0">
                <a:solidFill>
                  <a:srgbClr val="000000"/>
                </a:solidFill>
              </a:rPr>
              <a:t>IoT</a:t>
            </a:r>
            <a:r>
              <a:rPr lang="en-US" altLang="en-US" sz="2200" dirty="0" smtClean="0">
                <a:solidFill>
                  <a:srgbClr val="000000"/>
                </a:solidFill>
              </a:rPr>
              <a:t> and mobile applications, it promotes sustainable farming by enabling early, precise diagnosis and reducing pesticide reliance.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2</a:t>
            </a:fld>
            <a:endParaRPr lang="en-IN"/>
          </a:p>
        </p:txBody>
      </p:sp>
    </p:spTree>
    <p:extLst>
      <p:ext uri="{BB962C8B-B14F-4D97-AF65-F5344CB8AC3E}">
        <p14:creationId xmlns:p14="http://schemas.microsoft.com/office/powerpoint/2010/main" xmlns=""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Accessing legal information is often a daunting task, especially in regions where language barriers and complex legal jargon create significant obstacles. Traditional legal services demand time, effort, and financial resources, making them inaccessible to many. The lack of localized legal resources in multiple regional languages further exacerbates this issue, leaving underserved communities without the guidance they need. Motivated by the need to democratize access to legal information, our project aims to develop an AI-assisted chatbot that supports multiple regional languages and includes a voice assistant. This innovation seeks to break down these barriers, providing clear and accurate legal guidance to all, regardless of language or location. By making legal information more inclusive and user-friendly, we strive to empower individuals to navigate legal challenges with greater confidence and understanding.</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3</a:t>
            </a:fld>
            <a:endParaRPr lang="en-IN"/>
          </a:p>
        </p:txBody>
      </p:sp>
    </p:spTree>
    <p:extLst>
      <p:ext uri="{BB962C8B-B14F-4D97-AF65-F5344CB8AC3E}">
        <p14:creationId xmlns:p14="http://schemas.microsoft.com/office/powerpoint/2010/main" xmlns=""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a:buClr>
                <a:srgbClr val="CC0000"/>
              </a:buClr>
              <a:defRPr/>
            </a:pPr>
            <a:r>
              <a:rPr lang="en-US" altLang="en-US" sz="2400" dirty="0" smtClean="0">
                <a:solidFill>
                  <a:srgbClr val="000000"/>
                </a:solidFill>
                <a:latin typeface="Times New Roman" panose="02020603050405020304" pitchFamily="18" charset="0"/>
                <a:cs typeface="Times New Roman" panose="02020603050405020304" pitchFamily="18" charset="0"/>
              </a:rPr>
              <a:t>The need for efficient plant disease detection has shifted focus to automated solutions using computer vision and machine </a:t>
            </a:r>
            <a:r>
              <a:rPr lang="en-US" altLang="en-US" sz="2400" dirty="0" err="1" smtClean="0">
                <a:solidFill>
                  <a:srgbClr val="000000"/>
                </a:solidFill>
                <a:latin typeface="Times New Roman" panose="02020603050405020304" pitchFamily="18" charset="0"/>
                <a:cs typeface="Times New Roman" panose="02020603050405020304" pitchFamily="18" charset="0"/>
              </a:rPr>
              <a:t>learning.Developed</a:t>
            </a:r>
            <a:r>
              <a:rPr lang="en-US" altLang="en-US" sz="2400" dirty="0" smtClean="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by </a:t>
            </a:r>
            <a:r>
              <a:rPr lang="en-IN" sz="2400" b="0" i="0" dirty="0">
                <a:solidFill>
                  <a:srgbClr val="000000"/>
                </a:solidFill>
                <a:effectLst/>
                <a:latin typeface="Times New Roman" panose="02020603050405020304" pitchFamily="18" charset="0"/>
                <a:cs typeface="Times New Roman" panose="02020603050405020304" pitchFamily="18" charset="0"/>
              </a:rPr>
              <a:t>Joshua Browder in 2015</a:t>
            </a:r>
            <a:r>
              <a:rPr lang="en-IN" sz="2400" b="0" i="0" dirty="0" smtClean="0">
                <a:solidFill>
                  <a:srgbClr val="000000"/>
                </a:solidFill>
                <a:effectLst/>
                <a:latin typeface="Times New Roman" panose="02020603050405020304" pitchFamily="18" charset="0"/>
                <a:cs typeface="Times New Roman" panose="02020603050405020304" pitchFamily="18" charset="0"/>
              </a:rPr>
              <a:t>.</a:t>
            </a:r>
          </a:p>
          <a:p>
            <a:pPr>
              <a:buClr>
                <a:srgbClr val="CC0000"/>
              </a:buClr>
              <a:defRPr/>
            </a:pPr>
            <a:r>
              <a:rPr lang="en-US" altLang="en-US" sz="2200" dirty="0" smtClean="0">
                <a:solidFill>
                  <a:srgbClr val="000000"/>
                </a:solidFill>
                <a:latin typeface="Times New Roman" pitchFamily="18" charset="0"/>
                <a:cs typeface="Times New Roman" pitchFamily="18" charset="0"/>
              </a:rPr>
              <a:t>Early methods relied on handcrafted features like color and texture, using algorithms like SVM and k-means, but struggled with generalization under varying conditions. Machine learning models improved accuracy with techniques like SVM and ensemble methods, but their reliance on manual feature extraction limited scalability</a:t>
            </a:r>
            <a:r>
              <a:rPr lang="en-US" altLang="en-US" sz="2200" dirty="0" smtClean="0">
                <a:solidFill>
                  <a:srgbClr val="000000"/>
                </a:solidFill>
                <a:latin typeface="Times New Roman" pitchFamily="18" charset="0"/>
                <a:cs typeface="Times New Roman" pitchFamily="18" charset="0"/>
              </a:rPr>
              <a:t>.</a:t>
            </a:r>
          </a:p>
          <a:p>
            <a:pPr>
              <a:buClr>
                <a:srgbClr val="CC0000"/>
              </a:buClr>
              <a:defRPr/>
            </a:pPr>
            <a:r>
              <a:rPr lang="en-US" altLang="en-US" sz="2200" dirty="0" smtClean="0">
                <a:solidFill>
                  <a:srgbClr val="000000"/>
                </a:solidFill>
                <a:latin typeface="Times New Roman" pitchFamily="18" charset="0"/>
                <a:cs typeface="Times New Roman" pitchFamily="18" charset="0"/>
              </a:rPr>
              <a:t>These challenges paved the way for deep learning, offering robust, automated feature extraction for real-world applications.</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4</a:t>
            </a:fld>
            <a:endParaRPr lang="en-IN"/>
          </a:p>
        </p:txBody>
      </p:sp>
    </p:spTree>
    <p:extLst>
      <p:ext uri="{BB962C8B-B14F-4D97-AF65-F5344CB8AC3E}">
        <p14:creationId xmlns:p14="http://schemas.microsoft.com/office/powerpoint/2010/main" xmlns=""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lvl="0">
              <a:buClr>
                <a:srgbClr val="CC0000"/>
              </a:buClr>
              <a:defRPr/>
            </a:pPr>
            <a:r>
              <a:rPr lang="en-US" altLang="en-US" sz="2200" dirty="0" smtClean="0">
                <a:solidFill>
                  <a:srgbClr val="000000"/>
                </a:solidFill>
              </a:rPr>
              <a:t>This paper proposes an adaptive deep network-based multi-scale feature fusion framework for automated plant leaf disease classification. By capturing localized and global features across multiple scales, the system ensures accurate and robust performance across diverse plants and environments</a:t>
            </a:r>
          </a:p>
          <a:p>
            <a:pPr lvl="0">
              <a:buClr>
                <a:srgbClr val="CC0000"/>
              </a:buClr>
              <a:defRPr/>
            </a:pPr>
            <a:r>
              <a:rPr lang="en-US" altLang="en-US" sz="2200" dirty="0" smtClean="0">
                <a:solidFill>
                  <a:srgbClr val="000000"/>
                </a:solidFill>
              </a:rPr>
              <a:t>Its adaptability allows seamless integration into </a:t>
            </a:r>
            <a:r>
              <a:rPr lang="en-US" altLang="en-US" sz="2200" dirty="0" err="1" smtClean="0">
                <a:solidFill>
                  <a:srgbClr val="000000"/>
                </a:solidFill>
              </a:rPr>
              <a:t>IoT</a:t>
            </a:r>
            <a:r>
              <a:rPr lang="en-US" altLang="en-US" sz="2200" dirty="0" smtClean="0">
                <a:solidFill>
                  <a:srgbClr val="000000"/>
                </a:solidFill>
              </a:rPr>
              <a:t> devices or mobile applications, enabling real-time, on-site disease diagnosis. </a:t>
            </a:r>
            <a:r>
              <a:rPr lang="en-IN" altLang="en-US" sz="2200" dirty="0" smtClean="0">
                <a:solidFill>
                  <a:srgbClr val="000000"/>
                </a:solidFill>
              </a:rPr>
              <a:t>.</a:t>
            </a:r>
          </a:p>
          <a:p>
            <a:pPr lvl="0">
              <a:buClr>
                <a:srgbClr val="CC0000"/>
              </a:buClr>
              <a:defRPr/>
            </a:pPr>
            <a:r>
              <a:rPr lang="en-US" altLang="en-US" sz="2200" dirty="0" smtClean="0">
                <a:solidFill>
                  <a:srgbClr val="000000"/>
                </a:solidFill>
              </a:rPr>
              <a:t>Additionally, early disease detection promotes sustainable agriculture by reducing reliance on chemical pesticides and encouraging eco-friendly farming practices. </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5</a:t>
            </a:fld>
            <a:endParaRPr lang="en-IN"/>
          </a:p>
        </p:txBody>
      </p:sp>
    </p:spTree>
    <p:extLst>
      <p:ext uri="{BB962C8B-B14F-4D97-AF65-F5344CB8AC3E}">
        <p14:creationId xmlns:p14="http://schemas.microsoft.com/office/powerpoint/2010/main" xmlns=""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0" lvl="0" indent="0">
              <a:buClr>
                <a:srgbClr val="CC0000"/>
              </a:buClr>
              <a:buNone/>
              <a:defRPr/>
            </a:pPr>
            <a:r>
              <a:rPr lang="en-US" altLang="en-US" sz="2200" dirty="0" smtClean="0">
                <a:solidFill>
                  <a:srgbClr val="000000"/>
                </a:solidFill>
                <a:latin typeface="Times New Roman" pitchFamily="18" charset="0"/>
                <a:cs typeface="Times New Roman" pitchFamily="18" charset="0"/>
              </a:rPr>
              <a:t>This study introduces a deep learning framework for efficient plant leaf disease classification using a multi-scale feature fusion approach. By capturing intricate disease patterns, the system achieves over 95% accuracy, outperforming traditional methods even under challenging conditions. Its adaptive deep network adjusts dynamically to diverse disease manifestations, ensuring robust performance across various plants, environments, and datasets. This framework enables rapid, on-site disease detection, aiding precision farming by facilitating early intervention and reducing crop losses. Future advancements aim to handle larger datasets, predict disease severity, and enhance generalization for broader agricultural applications, improving global food security and farming efficiency.</a:t>
            </a:r>
            <a:r>
              <a:rPr lang="en-US" altLang="en-US" sz="2400" dirty="0" smtClean="0">
                <a:solidFill>
                  <a:srgbClr val="000000"/>
                </a:solidFill>
              </a:rPr>
              <a:t> </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6</a:t>
            </a:fld>
            <a:endParaRPr lang="en-IN"/>
          </a:p>
        </p:txBody>
      </p:sp>
    </p:spTree>
    <p:extLst>
      <p:ext uri="{BB962C8B-B14F-4D97-AF65-F5344CB8AC3E}">
        <p14:creationId xmlns:p14="http://schemas.microsoft.com/office/powerpoint/2010/main" xmlns=""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xmlns=""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xmlns=""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xmlns=""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xmlns=""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54</TotalTime>
  <Words>655</Words>
  <Application>Microsoft Office PowerPoint</Application>
  <PresentationFormat>Custom</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Profile</vt:lpstr>
      <vt:lpstr>Slide 1</vt:lpstr>
      <vt:lpstr>Introduction</vt:lpstr>
      <vt:lpstr>Problem Statement and Motivation</vt:lpstr>
      <vt:lpstr>Existing System</vt:lpstr>
      <vt:lpstr>Objectives</vt:lpstr>
      <vt:lpstr>Abstract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LINGESH.N</cp:lastModifiedBy>
  <cp:revision>7</cp:revision>
  <dcterms:created xsi:type="dcterms:W3CDTF">2023-08-03T04:32:32Z</dcterms:created>
  <dcterms:modified xsi:type="dcterms:W3CDTF">2024-11-26T15:00:08Z</dcterms:modified>
</cp:coreProperties>
</file>