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2" r:id="rId3"/>
    <p:sldId id="280" r:id="rId4"/>
    <p:sldId id="281" r:id="rId5"/>
    <p:sldId id="278" r:id="rId6"/>
    <p:sldId id="296" r:id="rId7"/>
    <p:sldId id="297" r:id="rId8"/>
    <p:sldId id="298" r:id="rId9"/>
    <p:sldId id="299" r:id="rId10"/>
    <p:sldId id="300" r:id="rId11"/>
    <p:sldId id="302" r:id="rId12"/>
    <p:sldId id="301" r:id="rId13"/>
    <p:sldId id="306" r:id="rId14"/>
    <p:sldId id="28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63" r:id="rId23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69D"/>
    <a:srgbClr val="133984"/>
    <a:srgbClr val="CCECFF"/>
    <a:srgbClr val="66CCFF"/>
    <a:srgbClr val="FFFF00"/>
    <a:srgbClr val="00FF00"/>
    <a:srgbClr val="12357C"/>
    <a:srgbClr val="DDDDDD"/>
    <a:srgbClr val="132584"/>
    <a:srgbClr val="930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7" autoAdjust="0"/>
    <p:restoredTop sz="79407" autoAdjust="0"/>
  </p:normalViewPr>
  <p:slideViewPr>
    <p:cSldViewPr snapToObjects="1">
      <p:cViewPr varScale="1">
        <p:scale>
          <a:sx n="62" d="100"/>
          <a:sy n="62" d="100"/>
        </p:scale>
        <p:origin x="1554" y="6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53" d="100"/>
          <a:sy n="53" d="100"/>
        </p:scale>
        <p:origin x="-184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066E030-35C8-4F43-A787-D262E11E8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31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FB50E9-DF40-43CD-AD5A-7D8EC219A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434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B50E9-DF40-43CD-AD5A-7D8EC219A64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16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Some Background knowledge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We will</a:t>
            </a:r>
            <a:r>
              <a:rPr lang="en-US" altLang="zh-CN" baseline="0" dirty="0" smtClean="0"/>
              <a:t> t</a:t>
            </a:r>
            <a:r>
              <a:rPr lang="en-US" altLang="zh-CN" dirty="0" smtClean="0"/>
              <a:t>ake</a:t>
            </a:r>
            <a:r>
              <a:rPr lang="en-US" altLang="zh-CN" baseline="0" dirty="0" smtClean="0"/>
              <a:t> some parameters into account in this part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Give some tips for optimization</a:t>
            </a:r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B50E9-DF40-43CD-AD5A-7D8EC219A64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2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Eve(</a:t>
            </a:r>
            <a:r>
              <a:rPr lang="en-US" altLang="zh-CN" dirty="0" err="1" smtClean="0"/>
              <a:t>aiwu</a:t>
            </a:r>
            <a:r>
              <a:rPr lang="en-US" altLang="zh-CN" baseline="0" dirty="0" smtClean="0"/>
              <a:t>) get C and try to recover X with computational(</a:t>
            </a:r>
            <a:r>
              <a:rPr lang="en-US" altLang="zh-CN" baseline="0" dirty="0" err="1" smtClean="0"/>
              <a:t>kang</a:t>
            </a:r>
            <a:r>
              <a:rPr lang="en-US" altLang="zh-CN" baseline="0" dirty="0" smtClean="0"/>
              <a:t> pi </a:t>
            </a:r>
            <a:r>
              <a:rPr lang="en-US" altLang="zh-CN" baseline="0" dirty="0" err="1" smtClean="0"/>
              <a:t>te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xin</a:t>
            </a:r>
            <a:r>
              <a:rPr lang="en-US" altLang="zh-CN" baseline="0" dirty="0" smtClean="0"/>
              <a:t> le)table.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B50E9-DF40-43CD-AD5A-7D8EC219A64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94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 will introduce</a:t>
            </a:r>
            <a:r>
              <a:rPr lang="en-US" altLang="zh-CN" baseline="0" dirty="0" smtClean="0"/>
              <a:t> two kinds of algorithms. Classic and Rainbow Table. The difference among them is different reduction function.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B50E9-DF40-43CD-AD5A-7D8EC219A64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73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slide give the detail of the technology. First part is the pre-computational. Second parts shows online-analysis. We should notice SP and EP, which would be used in rest of the report.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B50E9-DF40-43CD-AD5A-7D8EC219A64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88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baseline="0" dirty="0" smtClean="0"/>
              <a:t>f the collision is at the same point in the chain, it’s a merge.</a:t>
            </a:r>
          </a:p>
          <a:p>
            <a:r>
              <a:rPr lang="en-US" altLang="zh-CN" baseline="0" dirty="0" smtClean="0"/>
              <a:t>Colliding chains will merge with the probability.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B50E9-DF40-43CD-AD5A-7D8EC219A64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66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B50E9-DF40-43CD-AD5A-7D8EC219A64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2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ppt底板白-英文大写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4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/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67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3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幼圆" pitchFamily="49" charset="-122"/>
                <a:ea typeface="幼圆" pitchFamily="49" charset="-122"/>
              </a:defRPr>
            </a:lvl3pPr>
            <a:lvl4pPr>
              <a:defRPr>
                <a:latin typeface="幼圆" pitchFamily="49" charset="-122"/>
                <a:ea typeface="幼圆" pitchFamily="49" charset="-122"/>
              </a:defRPr>
            </a:lvl4pPr>
            <a:lvl5pPr>
              <a:defRPr>
                <a:latin typeface="幼圆" pitchFamily="49" charset="-122"/>
                <a:ea typeface="幼圆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26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15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6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43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27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幼圆" pitchFamily="49" charset="-122"/>
          <a:ea typeface="幼圆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幼圆" pitchFamily="49" charset="-122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幼圆" pitchFamily="49" charset="-122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幼圆" pitchFamily="49" charset="-122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幼圆" pitchFamily="49" charset="-122"/>
          <a:ea typeface="幼圆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幼圆" pitchFamily="49" charset="-122"/>
          <a:ea typeface="幼圆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幼圆" pitchFamily="49" charset="-122"/>
          <a:ea typeface="幼圆" pitchFamily="49" charset="-122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b="0" dirty="0"/>
              <a:t>Improved Cryptanalytic of Time-memory Trade-off Based on Rainbow Table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Tian, Yulong </a:t>
            </a:r>
          </a:p>
          <a:p>
            <a:r>
              <a:rPr lang="en-US" altLang="zh-CN" dirty="0" smtClean="0"/>
              <a:t>2014.06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5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6122"/>
            <a:ext cx="6019800" cy="337207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69596" y="4946542"/>
                <a:ext cx="2426497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96" y="4946542"/>
                <a:ext cx="2426497" cy="7248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9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𝑠𝑢𝑐𝑐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𝑠𝑖𝑛𝑔𝑙𝑒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𝑠𝑖𝑛𝑔𝑙𝑒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𝑠𝑢𝑐𝑐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𝑠𝑢𝑐𝑐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determined by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𝑠𝑢𝑐𝑐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1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Parameters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2075"/>
            <a:ext cx="4292471" cy="3443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5950"/>
            <a:ext cx="3429000" cy="3439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90600" y="4859577"/>
                <a:ext cx="2833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Relatinship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59577"/>
                <a:ext cx="28330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79558" y="4896598"/>
                <a:ext cx="2833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Relatinship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558" y="4896598"/>
                <a:ext cx="283308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48951" y="5583121"/>
                <a:ext cx="5646097" cy="668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=1.56</m:t>
                    </m:r>
                  </m:oMath>
                </a14:m>
                <a:r>
                  <a:rPr lang="en-US" dirty="0" smtClean="0"/>
                  <a:t> is best.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=28%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51" y="5583121"/>
                <a:ext cx="5646097" cy="668453"/>
              </a:xfrm>
              <a:prstGeom prst="rect">
                <a:avLst/>
              </a:prstGeom>
              <a:blipFill rotWithShape="0"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94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Improvement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79248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0959"/>
            <a:ext cx="7924800" cy="28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9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</a:t>
            </a:r>
            <a:r>
              <a:rPr lang="en-US" dirty="0"/>
              <a:t>Improvement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IDEA:</a:t>
                </a:r>
              </a:p>
              <a:p>
                <a:pPr lvl="1"/>
                <a:r>
                  <a:rPr lang="en-US" altLang="zh-CN" dirty="0"/>
                  <a:t>The cryptanalysis time of </a:t>
                </a:r>
                <a:r>
                  <a:rPr lang="en-US" altLang="zh-CN" dirty="0" smtClean="0"/>
                  <a:t>original </a:t>
                </a:r>
                <a:r>
                  <a:rPr lang="en-US" altLang="zh-CN" dirty="0"/>
                  <a:t>rainbow scheme </a:t>
                </a:r>
                <a:r>
                  <a:rPr lang="en-US" altLang="zh-CN" dirty="0" smtClean="0"/>
                  <a:t>will be </a:t>
                </a:r>
                <a:r>
                  <a:rPr lang="en-US" altLang="zh-CN" dirty="0"/>
                  <a:t>in exponent growth </a:t>
                </a:r>
                <a:r>
                  <a:rPr lang="en-US" altLang="zh-CN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cryptanalysis time of classic </a:t>
                </a:r>
                <a:r>
                  <a:rPr lang="en-US" altLang="zh-CN" dirty="0"/>
                  <a:t>table will be in linearly </a:t>
                </a:r>
                <a:r>
                  <a:rPr lang="en-US" altLang="zh-CN" dirty="0" smtClean="0"/>
                  <a:t>growth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1+1+1+…+1=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5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Improvement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Combine them together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So, we can know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dirty="0" smtClean="0"/>
                  <a:t> improvement in benchmark coefficient </a:t>
                </a:r>
                <a:endParaRPr lang="en-US" dirty="0"/>
              </a:p>
              <a:p>
                <a:pPr marL="628650" lvl="1" indent="0">
                  <a:buNone/>
                </a:pPr>
                <a:endParaRPr lang="en-US" dirty="0"/>
              </a:p>
              <a:p>
                <a:pPr marL="6286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69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95" y="2047316"/>
            <a:ext cx="5650609" cy="27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Attack Platform</a:t>
                </a:r>
              </a:p>
              <a:p>
                <a:pPr lvl="1"/>
                <a:r>
                  <a:rPr lang="en-US" dirty="0" smtClean="0"/>
                  <a:t>NTLM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In </a:t>
                </a:r>
                <a:r>
                  <a:rPr lang="en-US" dirty="0"/>
                  <a:t>Windows, </a:t>
                </a:r>
                <a:r>
                  <a:rPr lang="en-US" dirty="0" smtClean="0"/>
                  <a:t>NTLM is </a:t>
                </a:r>
                <a:r>
                  <a:rPr lang="en-US" dirty="0"/>
                  <a:t>a suite of Microsoft security protocols that provides </a:t>
                </a:r>
                <a:r>
                  <a:rPr lang="en-US" dirty="0" smtClean="0"/>
                  <a:t>authentication to users.</a:t>
                </a:r>
              </a:p>
              <a:p>
                <a:pPr lvl="2"/>
                <a:r>
                  <a:rPr lang="en-US" dirty="0" smtClean="0"/>
                  <a:t>Using </a:t>
                </a:r>
                <a:r>
                  <a:rPr lang="en-US" dirty="0"/>
                  <a:t>MD4 to generate the target hashed-password. The length of hashed-password is 128 bits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Our Choice: </a:t>
                </a:r>
              </a:p>
              <a:p>
                <a:pPr lvl="2"/>
                <a:r>
                  <a:rPr lang="en-US" dirty="0" smtClean="0"/>
                  <a:t>length 7,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0−9</m:t>
                    </m:r>
                  </m:oMath>
                </a14:m>
                <a:r>
                  <a:rPr lang="en-US" dirty="0" smtClean="0"/>
                  <a:t> and 10 special characters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444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00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have generated 1000 random password and try to crack them in my computer(</a:t>
            </a:r>
            <a:r>
              <a:rPr lang="en-US" dirty="0" err="1"/>
              <a:t>Thinkpad</a:t>
            </a:r>
            <a:r>
              <a:rPr lang="en-US" dirty="0"/>
              <a:t> T430U, Intel i5-3317 and 4G RAM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We Combine Two method Together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" y="3505200"/>
            <a:ext cx="9144000" cy="19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Increasing the Gain Even Further</a:t>
                </a:r>
              </a:p>
              <a:p>
                <a:pPr lvl="1"/>
                <a:r>
                  <a:rPr lang="en-US" dirty="0" smtClean="0"/>
                  <a:t>Sometimes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/>
                  <a:t>we want to optimize the time or </a:t>
                </a:r>
                <a:r>
                  <a:rPr lang="en-US" dirty="0" smtClean="0"/>
                  <a:t>space</a:t>
                </a:r>
              </a:p>
              <a:p>
                <a:pPr lvl="1"/>
                <a:r>
                  <a:rPr lang="en-US" dirty="0"/>
                  <a:t>For origin Rainbow Table,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=1.56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1.56∗4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1.04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9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Existing Problems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Best Parameters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Improved Table Structure</a:t>
            </a:r>
          </a:p>
          <a:p>
            <a:endParaRPr lang="en-US" altLang="zh-CN" dirty="0"/>
          </a:p>
          <a:p>
            <a:r>
              <a:rPr lang="en-US" altLang="zh-CN" dirty="0" smtClean="0"/>
              <a:t>Experiment Results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0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070393"/>
            <a:ext cx="8229600" cy="146175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431800" y="1268413"/>
                <a:ext cx="8229600" cy="5065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49263" indent="-449263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SzPct val="120000"/>
                  <a:buBlip>
                    <a:blip r:embed="rId3"/>
                  </a:buBlip>
                  <a:defRPr sz="2800">
                    <a:solidFill>
                      <a:srgbClr val="133984"/>
                    </a:solidFill>
                    <a:latin typeface="幼圆" pitchFamily="49" charset="-122"/>
                    <a:ea typeface="幼圆" pitchFamily="49" charset="-122"/>
                    <a:cs typeface="+mn-cs"/>
                  </a:defRPr>
                </a:lvl1pPr>
                <a:lvl2pPr marL="914400" indent="-285750" algn="l" rtl="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Char char="•"/>
                  <a:defRPr sz="2400">
                    <a:solidFill>
                      <a:srgbClr val="133984"/>
                    </a:solidFill>
                    <a:latin typeface="幼圆" pitchFamily="49" charset="-122"/>
                    <a:ea typeface="幼圆" pitchFamily="49" charset="-122"/>
                  </a:defRPr>
                </a:lvl2pPr>
                <a:lvl3pPr marL="132238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3pPr>
                <a:lvl4pPr marL="17303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4pPr>
                <a:lvl5pPr marL="2138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幼圆" pitchFamily="49" charset="-122"/>
                    <a:ea typeface="幼圆" pitchFamily="49" charset="-122"/>
                  </a:defRPr>
                </a:lvl5pPr>
                <a:lvl6pPr marL="25955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30527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5099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9671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r>
                  <a:rPr lang="en-US" kern="0" dirty="0" smtClean="0"/>
                  <a:t>Increasing the Gain Even Further</a:t>
                </a:r>
                <a:endParaRPr lang="en-US" kern="0" dirty="0"/>
              </a:p>
              <a:p>
                <a:pPr lvl="1"/>
                <a:r>
                  <a:rPr lang="en-US" kern="0" dirty="0" smtClean="0"/>
                  <a:t>Same Memory,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=1.04</m:t>
                    </m:r>
                  </m:oMath>
                </a14:m>
                <a:endParaRPr lang="en-US" b="0" kern="0" dirty="0" smtClean="0"/>
              </a:p>
              <a:p>
                <a:pPr lvl="1"/>
                <a:r>
                  <a:rPr lang="en-US" kern="0" dirty="0" smtClean="0"/>
                  <a:t>Same Time, </a:t>
                </a:r>
                <a14:m>
                  <m:oMath xmlns:m="http://schemas.openxmlformats.org/officeDocument/2006/math">
                    <m:r>
                      <a:rPr lang="en-US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kern="0" dirty="0" smtClean="0">
                        <a:latin typeface="Cambria Math" panose="02040503050406030204" pitchFamily="18" charset="0"/>
                      </a:rPr>
                      <m:t>≈1.4</m:t>
                    </m:r>
                  </m:oMath>
                </a14:m>
                <a:r>
                  <a:rPr lang="en-US" kern="0" dirty="0" smtClean="0"/>
                  <a:t> </a:t>
                </a:r>
              </a:p>
              <a:p>
                <a:endParaRPr lang="en-US" kern="0" dirty="0" smtClean="0"/>
              </a:p>
              <a:p>
                <a:endParaRPr lang="en-US" kern="0" dirty="0"/>
              </a:p>
              <a:p>
                <a:endParaRPr lang="en-US" kern="0" dirty="0" smtClean="0"/>
              </a:p>
              <a:p>
                <a:r>
                  <a:rPr lang="en-US" kern="0" dirty="0"/>
                  <a:t>Improvement Upper </a:t>
                </a:r>
                <a:r>
                  <a:rPr lang="en-US" altLang="zh-CN" kern="0" dirty="0"/>
                  <a:t>Bound</a:t>
                </a:r>
                <a:r>
                  <a:rPr lang="en-US" altLang="zh-CN" sz="2000" kern="0" dirty="0" smtClean="0"/>
                  <a:t>(</a:t>
                </a:r>
                <a:r>
                  <a:rPr lang="en-US" altLang="zh-CN" sz="2000" kern="0" dirty="0"/>
                  <a:t>COST</a:t>
                </a:r>
                <a:r>
                  <a:rPr lang="en-US" altLang="zh-CN" sz="2000" kern="0" dirty="0" smtClean="0"/>
                  <a:t> 5.7% in success rate</a:t>
                </a:r>
                <a:r>
                  <a:rPr lang="en-US" altLang="zh-CN" kern="0" dirty="0" smtClean="0"/>
                  <a:t>)</a:t>
                </a:r>
                <a:endParaRPr lang="en-US" kern="0" dirty="0"/>
              </a:p>
              <a:p>
                <a:pPr lvl="1"/>
                <a:r>
                  <a:rPr lang="en-US" kern="0" dirty="0" smtClean="0"/>
                  <a:t>Time: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46%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 smtClean="0"/>
                  <a:t>Memory: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kern="0" dirty="0" smtClean="0"/>
                  <a:t> </a:t>
                </a:r>
              </a:p>
              <a:p>
                <a:pPr lvl="1"/>
                <a:endParaRPr lang="en-US" kern="0" dirty="0"/>
              </a:p>
              <a:p>
                <a:pPr lvl="1"/>
                <a:endParaRPr lang="en-US" kern="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268413"/>
                <a:ext cx="8229600" cy="5065712"/>
              </a:xfrm>
              <a:prstGeom prst="rect">
                <a:avLst/>
              </a:prstGeom>
              <a:blipFill rotWithShape="0">
                <a:blip r:embed="rId4"/>
                <a:stretch>
                  <a:fillRect t="-1444" r="-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96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8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4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</a:p>
        </p:txBody>
      </p:sp>
      <p:pic>
        <p:nvPicPr>
          <p:cNvPr id="7" name="Picture 10" descr="LS9V04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71462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7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Introduce</a:t>
            </a:r>
            <a:endParaRPr lang="zh-CN" altLang="en-US" dirty="0"/>
          </a:p>
        </p:txBody>
      </p:sp>
      <p:pic>
        <p:nvPicPr>
          <p:cNvPr id="1026" name="Picture 2" descr="P:\kaiti4\ca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9" y="2133600"/>
            <a:ext cx="52673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7400" y="5283478"/>
                <a:ext cx="3644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𝑓𝑖𝑥𝑒𝑑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83478"/>
                <a:ext cx="364439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400" y="1013767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Attack Model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7" y="1175427"/>
            <a:ext cx="4059353" cy="316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54" y="1430138"/>
            <a:ext cx="3859185" cy="265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455" y="434340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1: Pre-computation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5889" y="4343400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2: Online-Analysis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31800" y="1268413"/>
            <a:ext cx="7874000" cy="5165750"/>
          </a:xfrm>
        </p:spPr>
        <p:txBody>
          <a:bodyPr/>
          <a:lstStyle/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Starting Points(SPs) chosen randomly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End Points(EPs)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Reduction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Function for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new Key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Generate Chains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Discard all intermediate points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Sort on EP</a:t>
            </a:r>
          </a:p>
          <a:p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Online-Analysis</a:t>
            </a:r>
          </a:p>
          <a:p>
            <a:pPr marL="465137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1: Generating the pseudo-endpoints</a:t>
            </a:r>
          </a:p>
          <a:p>
            <a:pPr marL="465137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2: Detecting collision</a:t>
            </a:r>
          </a:p>
          <a:p>
            <a:pPr marL="465137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3: regenerating the rest part of the chain</a:t>
            </a:r>
          </a:p>
        </p:txBody>
      </p:sp>
    </p:spTree>
    <p:extLst>
      <p:ext uri="{BB962C8B-B14F-4D97-AF65-F5344CB8AC3E}">
        <p14:creationId xmlns:p14="http://schemas.microsoft.com/office/powerpoint/2010/main" val="3416130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Problems</a:t>
            </a:r>
            <a:br>
              <a:rPr lang="en-US" altLang="zh-CN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Parameters</a:t>
                </a:r>
              </a:p>
              <a:p>
                <a:pPr lvl="1"/>
                <a:r>
                  <a:rPr lang="en-US" dirty="0" smtClean="0"/>
                  <a:t>N: The size of key space</a:t>
                </a:r>
              </a:p>
              <a:p>
                <a:pPr lvl="1"/>
                <a:r>
                  <a:rPr lang="en-US" dirty="0" smtClean="0"/>
                  <a:t>m: The number of chains</a:t>
                </a:r>
              </a:p>
              <a:p>
                <a:pPr lvl="1"/>
                <a:r>
                  <a:rPr lang="en-US" dirty="0" smtClean="0"/>
                  <a:t>t: The length of each chain</a:t>
                </a:r>
              </a:p>
              <a:p>
                <a:pPr lvl="1"/>
                <a:r>
                  <a:rPr lang="en-US" dirty="0" smtClean="0"/>
                  <a:t>l: The number of tables</a:t>
                </a:r>
              </a:p>
              <a:p>
                <a:pPr marL="628650" lvl="1" indent="0">
                  <a:buNone/>
                </a:pPr>
                <a:endParaRPr lang="en-US" dirty="0"/>
              </a:p>
              <a:p>
                <a:r>
                  <a:rPr lang="en-US" dirty="0" smtClean="0"/>
                  <a:t>What do we care about?</a:t>
                </a:r>
              </a:p>
              <a:p>
                <a:pPr lvl="1"/>
                <a:r>
                  <a:rPr lang="en-US" dirty="0" smtClean="0"/>
                  <a:t>T: </a:t>
                </a:r>
                <a:r>
                  <a:rPr lang="en-US" altLang="zh-CN" dirty="0" smtClean="0"/>
                  <a:t>The total time of cryptanalysis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M: Memory cost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altLang="zh-CN" dirty="0" smtClean="0"/>
                  <a:t>Success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76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Problems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r>
              <a:rPr lang="en-US" dirty="0"/>
              <a:t> of </a:t>
            </a:r>
            <a:r>
              <a:rPr lang="en-US" dirty="0"/>
              <a:t>Optimization</a:t>
            </a:r>
          </a:p>
          <a:p>
            <a:pPr lvl="1"/>
            <a:r>
              <a:rPr lang="en-US" dirty="0" smtClean="0"/>
              <a:t>Time optimization</a:t>
            </a:r>
          </a:p>
          <a:p>
            <a:pPr lvl="2"/>
            <a:r>
              <a:rPr lang="en-US" dirty="0" smtClean="0"/>
              <a:t>Rainbow Table, Checkpoint, Probability…</a:t>
            </a:r>
          </a:p>
          <a:p>
            <a:pPr lvl="1"/>
            <a:r>
              <a:rPr lang="en-US" dirty="0" smtClean="0"/>
              <a:t>Memory optimization</a:t>
            </a:r>
          </a:p>
          <a:p>
            <a:pPr lvl="2"/>
            <a:r>
              <a:rPr lang="en-US" dirty="0"/>
              <a:t>Starting </a:t>
            </a:r>
            <a:r>
              <a:rPr lang="en-US" dirty="0" smtClean="0"/>
              <a:t>Points(Consecutive)</a:t>
            </a:r>
          </a:p>
          <a:p>
            <a:pPr lvl="2"/>
            <a:r>
              <a:rPr lang="en-US" dirty="0" smtClean="0"/>
              <a:t>Ending Points(Index Table)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??? </a:t>
            </a:r>
            <a:r>
              <a:rPr lang="en-US" dirty="0"/>
              <a:t>???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&amp; Memory at same time?</a:t>
            </a:r>
          </a:p>
          <a:p>
            <a:pPr marL="0" indent="0">
              <a:buNone/>
            </a:pPr>
            <a:endParaRPr lang="en-US" dirty="0" smtClean="0"/>
          </a:p>
          <a:p>
            <a:pPr marL="1093788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71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 Criteria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 1</a:t>
                </a:r>
                <a:r>
                  <a:rPr lang="en-US" sz="2400" dirty="0"/>
                  <a:t>: </a:t>
                </a:r>
                <a:r>
                  <a:rPr lang="en-US" sz="2000" dirty="0"/>
                  <a:t>Relative ratio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.Capability of single table.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𝑚𝑡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400" b="1" dirty="0"/>
                  <a:t>Definition </a:t>
                </a:r>
                <a:r>
                  <a:rPr lang="en-US" sz="2400" b="1" dirty="0" smtClean="0"/>
                  <a:t>2: </a:t>
                </a:r>
                <a:r>
                  <a:rPr lang="en-US" sz="2000" dirty="0"/>
                  <a:t>Benchmark coefficient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Theory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𝑷</m:t>
                        </m:r>
                      </m:e>
                      <m:sub>
                        <m:r>
                          <a:rPr lang="en-US" sz="2000" dirty="0"/>
                          <m:t>𝒔𝒊</m:t>
                        </m:r>
                        <m:r>
                          <a:rPr lang="en-US" sz="2000" dirty="0"/>
                          <m:t>𝒏</m:t>
                        </m:r>
                        <m:r>
                          <a:rPr lang="en-US" sz="2000" dirty="0"/>
                          <m:t>𝒈</m:t>
                        </m:r>
                        <m:r>
                          <a:rPr lang="en-US" sz="2000" dirty="0"/>
                          <m:t>𝒍𝒆</m:t>
                        </m:r>
                      </m:sub>
                    </m:sSub>
                    <m:r>
                      <a:rPr lang="en-US" sz="2000" dirty="0"/>
                      <m:t>=</m:t>
                    </m:r>
                    <m:r>
                      <a:rPr lang="en-US" sz="2000" dirty="0"/>
                      <m:t>𝟏</m:t>
                    </m:r>
                    <m:r>
                      <a:rPr lang="en-US" sz="2000" dirty="0"/>
                      <m:t>−</m:t>
                    </m:r>
                    <m:sSubSup>
                      <m:sSubSupPr>
                        <m:ctrlPr>
                          <a:rPr lang="en-US" sz="2000" dirty="0"/>
                        </m:ctrlPr>
                      </m:sSubSupPr>
                      <m:e>
                        <m:r>
                          <a:rPr lang="en-US" sz="2000" dirty="0"/>
                          <m:t>𝚷</m:t>
                        </m:r>
                      </m:e>
                      <m:sub>
                        <m:r>
                          <a:rPr lang="en-US" sz="2000" dirty="0" err="1"/>
                          <m:t>𝒊</m:t>
                        </m:r>
                        <m:r>
                          <a:rPr lang="en-US" sz="2000" dirty="0"/>
                          <m:t>=</m:t>
                        </m:r>
                        <m:r>
                          <a:rPr lang="en-US" sz="2000" dirty="0"/>
                          <m:t>𝟏</m:t>
                        </m:r>
                      </m:sub>
                      <m:sup>
                        <m:r>
                          <a:rPr lang="en-US" sz="2000" dirty="0"/>
                          <m:t>𝒕</m:t>
                        </m:r>
                      </m:sup>
                    </m:sSubSup>
                    <m:r>
                      <a:rPr lang="en-US" sz="2000" dirty="0"/>
                      <m:t> </m:t>
                    </m:r>
                    <m:d>
                      <m:dPr>
                        <m:ctrlPr>
                          <a:rPr lang="en-US" sz="2000" dirty="0"/>
                        </m:ctrlPr>
                      </m:dPr>
                      <m:e>
                        <m:r>
                          <a:rPr lang="en-US" sz="2000" dirty="0"/>
                          <m:t>𝟏</m:t>
                        </m:r>
                        <m:r>
                          <a:rPr lang="en-US" sz="2000" dirty="0"/>
                          <m:t>−</m:t>
                        </m:r>
                        <m:f>
                          <m:fPr>
                            <m:ctrlPr>
                              <a:rPr lang="en-US" sz="2000" dirty="0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dirty="0" err="1"/>
                                </m:ctrlPr>
                              </m:sSubPr>
                              <m:e>
                                <m:r>
                                  <a:rPr lang="en-US" sz="2000" dirty="0" err="1"/>
                                  <m:t>𝒎</m:t>
                                </m:r>
                              </m:e>
                              <m:sub>
                                <m:r>
                                  <a:rPr lang="en-US" sz="2000" dirty="0" err="1"/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dirty="0"/>
                              <m:t>𝑵</m:t>
                            </m:r>
                          </m:den>
                        </m:f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b="0" i="0" dirty="0" smtClean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𝒎</m:t>
                        </m:r>
                      </m:e>
                      <m:sub>
                        <m:r>
                          <a:rPr lang="en-US" sz="2000" dirty="0"/>
                          <m:t>𝟏</m:t>
                        </m:r>
                      </m:sub>
                    </m:sSub>
                    <m:r>
                      <a:rPr lang="en-US" sz="2000" dirty="0"/>
                      <m:t> = </m:t>
                    </m:r>
                    <m:r>
                      <a:rPr lang="en-US" sz="2000" dirty="0"/>
                      <m:t>𝒎</m:t>
                    </m:r>
                    <m:r>
                      <a:rPr lang="en-US" sz="2000" dirty="0"/>
                      <m:t>,  </m:t>
                    </m:r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𝒎</m:t>
                        </m:r>
                      </m:e>
                      <m:sub>
                        <m:r>
                          <a:rPr lang="en-US" sz="2000" dirty="0"/>
                          <m:t>𝒏</m:t>
                        </m:r>
                        <m:r>
                          <a:rPr lang="en-US" sz="2000" dirty="0"/>
                          <m:t>+</m:t>
                        </m:r>
                        <m:r>
                          <a:rPr lang="en-US" sz="2000" dirty="0"/>
                          <m:t>𝟏</m:t>
                        </m:r>
                      </m:sub>
                    </m:sSub>
                    <m:r>
                      <a:rPr lang="en-US" sz="2000" dirty="0"/>
                      <m:t> = </m:t>
                    </m:r>
                    <m:r>
                      <a:rPr lang="en-US" sz="2000" dirty="0"/>
                      <m:t>𝑵</m:t>
                    </m:r>
                    <m:r>
                      <a:rPr lang="en-US" sz="2000" dirty="0"/>
                      <m:t>(</m:t>
                    </m:r>
                    <m:r>
                      <a:rPr lang="en-US" sz="2000" dirty="0"/>
                      <m:t>𝟏</m:t>
                    </m:r>
                    <m:r>
                      <a:rPr lang="en-US" sz="2000" dirty="0"/>
                      <m:t>−</m:t>
                    </m:r>
                    <m:sSup>
                      <m:sSupPr>
                        <m:ctrlPr>
                          <a:rPr lang="en-US" sz="2000" dirty="0"/>
                        </m:ctrlPr>
                      </m:sSupPr>
                      <m:e>
                        <m:r>
                          <a:rPr lang="en-US" sz="2000" dirty="0"/>
                          <m:t>𝒆</m:t>
                        </m:r>
                      </m:e>
                      <m:sup>
                        <m:r>
                          <a:rPr lang="en-US" sz="2000" dirty="0"/>
                          <m:t>−</m:t>
                        </m:r>
                        <m:f>
                          <m:fPr>
                            <m:ctrlPr>
                              <a:rPr lang="en-US" sz="2000" dirty="0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dirty="0"/>
                                </m:ctrlPr>
                              </m:sSubPr>
                              <m:e>
                                <m:r>
                                  <a:rPr lang="en-US" sz="2000" dirty="0"/>
                                  <m:t>𝒎</m:t>
                                </m:r>
                              </m:e>
                              <m:sub>
                                <m:r>
                                  <a:rPr lang="en-US" sz="2000" dirty="0"/>
                                  <m:t>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dirty="0"/>
                              <m:t>𝒏</m:t>
                            </m:r>
                          </m:den>
                        </m:f>
                      </m:sup>
                    </m:sSup>
                    <m:r>
                      <a:rPr lang="en-US" sz="2000" dirty="0"/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36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10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6791" y="1275340"/>
                <a:ext cx="8229600" cy="5065712"/>
              </a:xfrm>
            </p:spPr>
            <p:txBody>
              <a:bodyPr/>
              <a:lstStyle/>
              <a:p>
                <a:r>
                  <a:rPr lang="en-US" dirty="0" smtClean="0"/>
                  <a:t>Origin parameters: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Best Parameters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Phenomenon </a:t>
                </a:r>
                <a:r>
                  <a:rPr lang="en-US" sz="2400" b="1" dirty="0"/>
                  <a:t>1: </a:t>
                </a:r>
                <a:r>
                  <a:rPr lang="en-US" dirty="0" smtClean="0"/>
                  <a:t>The </a:t>
                </a:r>
                <a:r>
                  <a:rPr lang="en-US" dirty="0"/>
                  <a:t>success rate of single table is </a:t>
                </a:r>
                <a:r>
                  <a:rPr lang="en-US" dirty="0" smtClean="0"/>
                  <a:t>nearly determined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 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𝑠𝑖𝑛𝑔𝑙𝑒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791" y="1275340"/>
                <a:ext cx="8229600" cy="5065712"/>
              </a:xfrm>
              <a:blipFill rotWithShape="0">
                <a:blip r:embed="rId2"/>
                <a:stretch>
                  <a:fillRect l="-1481" t="-144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1273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12891</TotalTime>
  <Words>480</Words>
  <Application>Microsoft Office PowerPoint</Application>
  <PresentationFormat>On-screen Show (4:3)</PresentationFormat>
  <Paragraphs>147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黑体</vt:lpstr>
      <vt:lpstr>宋体</vt:lpstr>
      <vt:lpstr>华文新魏</vt:lpstr>
      <vt:lpstr>幼圆</vt:lpstr>
      <vt:lpstr>Arial</vt:lpstr>
      <vt:lpstr>Cambria Math</vt:lpstr>
      <vt:lpstr>Courier New</vt:lpstr>
      <vt:lpstr>1_自定义设计方案</vt:lpstr>
      <vt:lpstr>Improved Cryptanalytic of Time-memory Trade-off Based on Rainbow Table</vt:lpstr>
      <vt:lpstr>Outline</vt:lpstr>
      <vt:lpstr>Introduce</vt:lpstr>
      <vt:lpstr>Introduction</vt:lpstr>
      <vt:lpstr>Introduction</vt:lpstr>
      <vt:lpstr>Existing Problems </vt:lpstr>
      <vt:lpstr>Existing Problems </vt:lpstr>
      <vt:lpstr>Benchmark Criteria </vt:lpstr>
      <vt:lpstr>The First Optimization</vt:lpstr>
      <vt:lpstr>Best Parameters </vt:lpstr>
      <vt:lpstr>Best Parameters </vt:lpstr>
      <vt:lpstr>Best Parameters </vt:lpstr>
      <vt:lpstr>The Second Improvement</vt:lpstr>
      <vt:lpstr>The Second Improvement</vt:lpstr>
      <vt:lpstr>The Second Improvement</vt:lpstr>
      <vt:lpstr>The Second Improvement</vt:lpstr>
      <vt:lpstr>Experimental results</vt:lpstr>
      <vt:lpstr>Experimental results</vt:lpstr>
      <vt:lpstr>Experimental results</vt:lpstr>
      <vt:lpstr>Experimental results</vt:lpstr>
      <vt:lpstr>Further Work</vt:lpstr>
      <vt:lpstr>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LoCCS</dc:creator>
  <cp:lastModifiedBy>Yulong Tian</cp:lastModifiedBy>
  <cp:revision>3930</cp:revision>
  <cp:lastPrinted>1601-01-01T00:00:00Z</cp:lastPrinted>
  <dcterms:created xsi:type="dcterms:W3CDTF">1601-01-01T00:00:00Z</dcterms:created>
  <dcterms:modified xsi:type="dcterms:W3CDTF">2014-06-11T09:10:19Z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