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5" r:id="rId16"/>
    <p:sldId id="278" r:id="rId17"/>
    <p:sldId id="271" r:id="rId18"/>
    <p:sldId id="279" r:id="rId19"/>
    <p:sldId id="280" r:id="rId20"/>
    <p:sldId id="272" r:id="rId21"/>
    <p:sldId id="281" r:id="rId22"/>
    <p:sldId id="282" r:id="rId23"/>
    <p:sldId id="273" r:id="rId24"/>
    <p:sldId id="283" r:id="rId25"/>
    <p:sldId id="274"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eus Neves" userId="bd345d52b9c3fb68" providerId="LiveId" clId="{9A181D50-D495-43D0-BCE7-757E0D9DA463}"/>
    <pc:docChg chg="custSel addSld delSld modSld">
      <pc:chgData name="Matheus Neves" userId="bd345d52b9c3fb68" providerId="LiveId" clId="{9A181D50-D495-43D0-BCE7-757E0D9DA463}" dt="2022-10-04T18:26:41.635" v="3780" actId="27636"/>
      <pc:docMkLst>
        <pc:docMk/>
      </pc:docMkLst>
      <pc:sldChg chg="modSp mod">
        <pc:chgData name="Matheus Neves" userId="bd345d52b9c3fb68" providerId="LiveId" clId="{9A181D50-D495-43D0-BCE7-757E0D9DA463}" dt="2022-10-04T14:19:47.128" v="2578"/>
        <pc:sldMkLst>
          <pc:docMk/>
          <pc:sldMk cId="2650364243" sldId="273"/>
        </pc:sldMkLst>
        <pc:spChg chg="mod">
          <ac:chgData name="Matheus Neves" userId="bd345d52b9c3fb68" providerId="LiveId" clId="{9A181D50-D495-43D0-BCE7-757E0D9DA463}" dt="2022-10-04T14:19:47.128" v="2578"/>
          <ac:spMkLst>
            <pc:docMk/>
            <pc:sldMk cId="2650364243" sldId="273"/>
            <ac:spMk id="3" creationId="{BD1C8CCD-C78C-D45D-5161-F9F3CCF8A52C}"/>
          </ac:spMkLst>
        </pc:spChg>
      </pc:sldChg>
      <pc:sldChg chg="addSp delSp modSp mod">
        <pc:chgData name="Matheus Neves" userId="bd345d52b9c3fb68" providerId="LiveId" clId="{9A181D50-D495-43D0-BCE7-757E0D9DA463}" dt="2022-10-04T13:26:04.621" v="391" actId="20577"/>
        <pc:sldMkLst>
          <pc:docMk/>
          <pc:sldMk cId="2511479930" sldId="275"/>
        </pc:sldMkLst>
        <pc:spChg chg="del">
          <ac:chgData name="Matheus Neves" userId="bd345d52b9c3fb68" providerId="LiveId" clId="{9A181D50-D495-43D0-BCE7-757E0D9DA463}" dt="2022-10-04T13:21:08.009" v="123" actId="478"/>
          <ac:spMkLst>
            <pc:docMk/>
            <pc:sldMk cId="2511479930" sldId="275"/>
            <ac:spMk id="3" creationId="{3FBF1875-5D45-4CB8-807C-862769E4F67E}"/>
          </ac:spMkLst>
        </pc:spChg>
        <pc:spChg chg="add mod">
          <ac:chgData name="Matheus Neves" userId="bd345d52b9c3fb68" providerId="LiveId" clId="{9A181D50-D495-43D0-BCE7-757E0D9DA463}" dt="2022-10-04T13:25:45.579" v="330" actId="20577"/>
          <ac:spMkLst>
            <pc:docMk/>
            <pc:sldMk cId="2511479930" sldId="275"/>
            <ac:spMk id="9" creationId="{243522B1-7027-AE36-C4DD-7F425B38DA67}"/>
          </ac:spMkLst>
        </pc:spChg>
        <pc:spChg chg="add mod">
          <ac:chgData name="Matheus Neves" userId="bd345d52b9c3fb68" providerId="LiveId" clId="{9A181D50-D495-43D0-BCE7-757E0D9DA463}" dt="2022-10-04T13:24:23.196" v="243" actId="113"/>
          <ac:spMkLst>
            <pc:docMk/>
            <pc:sldMk cId="2511479930" sldId="275"/>
            <ac:spMk id="10" creationId="{FD0FA753-4342-31F0-0111-954BE5059443}"/>
          </ac:spMkLst>
        </pc:spChg>
        <pc:spChg chg="add mod">
          <ac:chgData name="Matheus Neves" userId="bd345d52b9c3fb68" providerId="LiveId" clId="{9A181D50-D495-43D0-BCE7-757E0D9DA463}" dt="2022-10-04T13:26:04.621" v="391" actId="20577"/>
          <ac:spMkLst>
            <pc:docMk/>
            <pc:sldMk cId="2511479930" sldId="275"/>
            <ac:spMk id="11" creationId="{ED5A5959-ED9A-8F1D-0D07-43CA975DE0C4}"/>
          </ac:spMkLst>
        </pc:spChg>
        <pc:picChg chg="add mod">
          <ac:chgData name="Matheus Neves" userId="bd345d52b9c3fb68" providerId="LiveId" clId="{9A181D50-D495-43D0-BCE7-757E0D9DA463}" dt="2022-10-04T13:21:40.553" v="128" actId="1076"/>
          <ac:picMkLst>
            <pc:docMk/>
            <pc:sldMk cId="2511479930" sldId="275"/>
            <ac:picMk id="6" creationId="{16AE043F-3673-C0B7-6EB4-1692FC147C4C}"/>
          </ac:picMkLst>
        </pc:picChg>
        <pc:picChg chg="add mod">
          <ac:chgData name="Matheus Neves" userId="bd345d52b9c3fb68" providerId="LiveId" clId="{9A181D50-D495-43D0-BCE7-757E0D9DA463}" dt="2022-10-04T13:22:07.171" v="131" actId="1076"/>
          <ac:picMkLst>
            <pc:docMk/>
            <pc:sldMk cId="2511479930" sldId="275"/>
            <ac:picMk id="8" creationId="{5AFE5BE4-6753-29C1-4E5D-18E40ED7CE20}"/>
          </ac:picMkLst>
        </pc:picChg>
      </pc:sldChg>
      <pc:sldChg chg="del">
        <pc:chgData name="Matheus Neves" userId="bd345d52b9c3fb68" providerId="LiveId" clId="{9A181D50-D495-43D0-BCE7-757E0D9DA463}" dt="2022-10-04T13:45:11.722" v="1265" actId="47"/>
        <pc:sldMkLst>
          <pc:docMk/>
          <pc:sldMk cId="2591945092" sldId="276"/>
        </pc:sldMkLst>
      </pc:sldChg>
      <pc:sldChg chg="del">
        <pc:chgData name="Matheus Neves" userId="bd345d52b9c3fb68" providerId="LiveId" clId="{9A181D50-D495-43D0-BCE7-757E0D9DA463}" dt="2022-10-04T14:00:23.095" v="1732" actId="47"/>
        <pc:sldMkLst>
          <pc:docMk/>
          <pc:sldMk cId="1356878060" sldId="277"/>
        </pc:sldMkLst>
      </pc:sldChg>
      <pc:sldChg chg="addSp delSp modSp new mod">
        <pc:chgData name="Matheus Neves" userId="bd345d52b9c3fb68" providerId="LiveId" clId="{9A181D50-D495-43D0-BCE7-757E0D9DA463}" dt="2022-10-04T14:08:06.208" v="1841" actId="20577"/>
        <pc:sldMkLst>
          <pc:docMk/>
          <pc:sldMk cId="1126952079" sldId="278"/>
        </pc:sldMkLst>
        <pc:spChg chg="del">
          <ac:chgData name="Matheus Neves" userId="bd345d52b9c3fb68" providerId="LiveId" clId="{9A181D50-D495-43D0-BCE7-757E0D9DA463}" dt="2022-10-04T13:26:26.075" v="394" actId="478"/>
          <ac:spMkLst>
            <pc:docMk/>
            <pc:sldMk cId="1126952079" sldId="278"/>
            <ac:spMk id="2" creationId="{6445EE14-A64A-FF66-B9EB-8452DBE69E07}"/>
          </ac:spMkLst>
        </pc:spChg>
        <pc:spChg chg="del">
          <ac:chgData name="Matheus Neves" userId="bd345d52b9c3fb68" providerId="LiveId" clId="{9A181D50-D495-43D0-BCE7-757E0D9DA463}" dt="2022-10-04T13:26:28.315" v="395" actId="478"/>
          <ac:spMkLst>
            <pc:docMk/>
            <pc:sldMk cId="1126952079" sldId="278"/>
            <ac:spMk id="3" creationId="{B8A52231-C3E4-1863-013E-0EFEEB619483}"/>
          </ac:spMkLst>
        </pc:spChg>
        <pc:spChg chg="add mod">
          <ac:chgData name="Matheus Neves" userId="bd345d52b9c3fb68" providerId="LiveId" clId="{9A181D50-D495-43D0-BCE7-757E0D9DA463}" dt="2022-10-04T14:08:06.208" v="1841" actId="20577"/>
          <ac:spMkLst>
            <pc:docMk/>
            <pc:sldMk cId="1126952079" sldId="278"/>
            <ac:spMk id="5" creationId="{73A3F595-7CFA-89C0-82DC-C11485D05BE7}"/>
          </ac:spMkLst>
        </pc:spChg>
        <pc:spChg chg="add mod">
          <ac:chgData name="Matheus Neves" userId="bd345d52b9c3fb68" providerId="LiveId" clId="{9A181D50-D495-43D0-BCE7-757E0D9DA463}" dt="2022-10-04T13:29:46.627" v="578" actId="2711"/>
          <ac:spMkLst>
            <pc:docMk/>
            <pc:sldMk cId="1126952079" sldId="278"/>
            <ac:spMk id="8" creationId="{B6C626E2-E94B-40E1-0606-7FD4FEA02D60}"/>
          </ac:spMkLst>
        </pc:spChg>
        <pc:spChg chg="add mod">
          <ac:chgData name="Matheus Neves" userId="bd345d52b9c3fb68" providerId="LiveId" clId="{9A181D50-D495-43D0-BCE7-757E0D9DA463}" dt="2022-10-04T13:39:46.775" v="1067" actId="1076"/>
          <ac:spMkLst>
            <pc:docMk/>
            <pc:sldMk cId="1126952079" sldId="278"/>
            <ac:spMk id="9" creationId="{259202AE-DF84-E484-0A58-92D39F03022C}"/>
          </ac:spMkLst>
        </pc:spChg>
        <pc:spChg chg="add mod">
          <ac:chgData name="Matheus Neves" userId="bd345d52b9c3fb68" providerId="LiveId" clId="{9A181D50-D495-43D0-BCE7-757E0D9DA463}" dt="2022-10-04T13:43:04.652" v="1263" actId="20577"/>
          <ac:spMkLst>
            <pc:docMk/>
            <pc:sldMk cId="1126952079" sldId="278"/>
            <ac:spMk id="12" creationId="{F1FD61A7-58F6-46C1-2C01-AF8CBD8A8643}"/>
          </ac:spMkLst>
        </pc:spChg>
        <pc:spChg chg="add mod">
          <ac:chgData name="Matheus Neves" userId="bd345d52b9c3fb68" providerId="LiveId" clId="{9A181D50-D495-43D0-BCE7-757E0D9DA463}" dt="2022-10-04T13:41:34.536" v="1155" actId="113"/>
          <ac:spMkLst>
            <pc:docMk/>
            <pc:sldMk cId="1126952079" sldId="278"/>
            <ac:spMk id="13" creationId="{EA542AC6-ED6E-C542-7849-274B7A430355}"/>
          </ac:spMkLst>
        </pc:spChg>
        <pc:picChg chg="add mod">
          <ac:chgData name="Matheus Neves" userId="bd345d52b9c3fb68" providerId="LiveId" clId="{9A181D50-D495-43D0-BCE7-757E0D9DA463}" dt="2022-10-04T13:26:20.852" v="393"/>
          <ac:picMkLst>
            <pc:docMk/>
            <pc:sldMk cId="1126952079" sldId="278"/>
            <ac:picMk id="4" creationId="{771A2CD7-4478-3F46-F994-FF0ECEEE4FC3}"/>
          </ac:picMkLst>
        </pc:picChg>
        <pc:picChg chg="add mod">
          <ac:chgData name="Matheus Neves" userId="bd345d52b9c3fb68" providerId="LiveId" clId="{9A181D50-D495-43D0-BCE7-757E0D9DA463}" dt="2022-10-04T13:31:11.770" v="797" actId="14100"/>
          <ac:picMkLst>
            <pc:docMk/>
            <pc:sldMk cId="1126952079" sldId="278"/>
            <ac:picMk id="7" creationId="{29511A8B-D8FC-B602-FF6F-431B72DD8077}"/>
          </ac:picMkLst>
        </pc:picChg>
        <pc:picChg chg="add mod">
          <ac:chgData name="Matheus Neves" userId="bd345d52b9c3fb68" providerId="LiveId" clId="{9A181D50-D495-43D0-BCE7-757E0D9DA463}" dt="2022-10-04T13:41:43.620" v="1156" actId="1076"/>
          <ac:picMkLst>
            <pc:docMk/>
            <pc:sldMk cId="1126952079" sldId="278"/>
            <ac:picMk id="11" creationId="{F8F92196-DA9D-ED43-87BA-75AA3950ABB6}"/>
          </ac:picMkLst>
        </pc:picChg>
      </pc:sldChg>
      <pc:sldChg chg="addSp delSp modSp new del mod">
        <pc:chgData name="Matheus Neves" userId="bd345d52b9c3fb68" providerId="LiveId" clId="{9A181D50-D495-43D0-BCE7-757E0D9DA463}" dt="2022-10-04T12:48:49.575" v="122" actId="47"/>
        <pc:sldMkLst>
          <pc:docMk/>
          <pc:sldMk cId="2959578209" sldId="278"/>
        </pc:sldMkLst>
        <pc:spChg chg="mod">
          <ac:chgData name="Matheus Neves" userId="bd345d52b9c3fb68" providerId="LiveId" clId="{9A181D50-D495-43D0-BCE7-757E0D9DA463}" dt="2022-10-04T12:46:18.361" v="19" actId="2711"/>
          <ac:spMkLst>
            <pc:docMk/>
            <pc:sldMk cId="2959578209" sldId="278"/>
            <ac:spMk id="2" creationId="{467D4805-2F40-15CB-4F88-E9805671E67C}"/>
          </ac:spMkLst>
        </pc:spChg>
        <pc:spChg chg="del">
          <ac:chgData name="Matheus Neves" userId="bd345d52b9c3fb68" providerId="LiveId" clId="{9A181D50-D495-43D0-BCE7-757E0D9DA463}" dt="2022-10-04T12:46:25.305" v="20" actId="478"/>
          <ac:spMkLst>
            <pc:docMk/>
            <pc:sldMk cId="2959578209" sldId="278"/>
            <ac:spMk id="3" creationId="{BA2C3224-3A29-FBAA-4CD9-AA4032E13FC5}"/>
          </ac:spMkLst>
        </pc:spChg>
        <pc:spChg chg="add mod">
          <ac:chgData name="Matheus Neves" userId="bd345d52b9c3fb68" providerId="LiveId" clId="{9A181D50-D495-43D0-BCE7-757E0D9DA463}" dt="2022-10-04T12:47:17.881" v="121" actId="20577"/>
          <ac:spMkLst>
            <pc:docMk/>
            <pc:sldMk cId="2959578209" sldId="278"/>
            <ac:spMk id="6" creationId="{36A957DF-7D87-FA64-65E6-265D02FC63D2}"/>
          </ac:spMkLst>
        </pc:spChg>
        <pc:picChg chg="add mod">
          <ac:chgData name="Matheus Neves" userId="bd345d52b9c3fb68" providerId="LiveId" clId="{9A181D50-D495-43D0-BCE7-757E0D9DA463}" dt="2022-10-04T12:46:33.645" v="23" actId="14100"/>
          <ac:picMkLst>
            <pc:docMk/>
            <pc:sldMk cId="2959578209" sldId="278"/>
            <ac:picMk id="5" creationId="{0B111679-6E00-8A40-5BA5-5332BED78266}"/>
          </ac:picMkLst>
        </pc:picChg>
      </pc:sldChg>
      <pc:sldChg chg="addSp delSp modSp add mod">
        <pc:chgData name="Matheus Neves" userId="bd345d52b9c3fb68" providerId="LiveId" clId="{9A181D50-D495-43D0-BCE7-757E0D9DA463}" dt="2022-10-04T13:52:18.200" v="1319" actId="20577"/>
        <pc:sldMkLst>
          <pc:docMk/>
          <pc:sldMk cId="4202452015" sldId="279"/>
        </pc:sldMkLst>
        <pc:spChg chg="mod">
          <ac:chgData name="Matheus Neves" userId="bd345d52b9c3fb68" providerId="LiveId" clId="{9A181D50-D495-43D0-BCE7-757E0D9DA463}" dt="2022-10-04T13:49:18.594" v="1280" actId="20577"/>
          <ac:spMkLst>
            <pc:docMk/>
            <pc:sldMk cId="4202452015" sldId="279"/>
            <ac:spMk id="9" creationId="{243522B1-7027-AE36-C4DD-7F425B38DA67}"/>
          </ac:spMkLst>
        </pc:spChg>
        <pc:spChg chg="mod">
          <ac:chgData name="Matheus Neves" userId="bd345d52b9c3fb68" providerId="LiveId" clId="{9A181D50-D495-43D0-BCE7-757E0D9DA463}" dt="2022-10-04T13:49:02.202" v="1274" actId="1076"/>
          <ac:spMkLst>
            <pc:docMk/>
            <pc:sldMk cId="4202452015" sldId="279"/>
            <ac:spMk id="10" creationId="{FD0FA753-4342-31F0-0111-954BE5059443}"/>
          </ac:spMkLst>
        </pc:spChg>
        <pc:spChg chg="mod">
          <ac:chgData name="Matheus Neves" userId="bd345d52b9c3fb68" providerId="LiveId" clId="{9A181D50-D495-43D0-BCE7-757E0D9DA463}" dt="2022-10-04T13:52:18.200" v="1319" actId="20577"/>
          <ac:spMkLst>
            <pc:docMk/>
            <pc:sldMk cId="4202452015" sldId="279"/>
            <ac:spMk id="11" creationId="{ED5A5959-ED9A-8F1D-0D07-43CA975DE0C4}"/>
          </ac:spMkLst>
        </pc:spChg>
        <pc:picChg chg="add mod">
          <ac:chgData name="Matheus Neves" userId="bd345d52b9c3fb68" providerId="LiveId" clId="{9A181D50-D495-43D0-BCE7-757E0D9DA463}" dt="2022-10-04T13:48:48.874" v="1272" actId="1076"/>
          <ac:picMkLst>
            <pc:docMk/>
            <pc:sldMk cId="4202452015" sldId="279"/>
            <ac:picMk id="5" creationId="{EFA4A018-0318-13BC-2C73-8DEDA5750C29}"/>
          </ac:picMkLst>
        </pc:picChg>
        <pc:picChg chg="del">
          <ac:chgData name="Matheus Neves" userId="bd345d52b9c3fb68" providerId="LiveId" clId="{9A181D50-D495-43D0-BCE7-757E0D9DA463}" dt="2022-10-04T13:48:31.310" v="1267" actId="478"/>
          <ac:picMkLst>
            <pc:docMk/>
            <pc:sldMk cId="4202452015" sldId="279"/>
            <ac:picMk id="6" creationId="{16AE043F-3673-C0B7-6EB4-1692FC147C4C}"/>
          </ac:picMkLst>
        </pc:picChg>
        <pc:picChg chg="del">
          <ac:chgData name="Matheus Neves" userId="bd345d52b9c3fb68" providerId="LiveId" clId="{9A181D50-D495-43D0-BCE7-757E0D9DA463}" dt="2022-10-04T13:49:40.126" v="1281" actId="478"/>
          <ac:picMkLst>
            <pc:docMk/>
            <pc:sldMk cId="4202452015" sldId="279"/>
            <ac:picMk id="8" creationId="{5AFE5BE4-6753-29C1-4E5D-18E40ED7CE20}"/>
          </ac:picMkLst>
        </pc:picChg>
        <pc:picChg chg="add mod">
          <ac:chgData name="Matheus Neves" userId="bd345d52b9c3fb68" providerId="LiveId" clId="{9A181D50-D495-43D0-BCE7-757E0D9DA463}" dt="2022-10-04T13:51:12.858" v="1303" actId="1076"/>
          <ac:picMkLst>
            <pc:docMk/>
            <pc:sldMk cId="4202452015" sldId="279"/>
            <ac:picMk id="12" creationId="{7AFFC01A-66F6-4FD9-EA62-6B8113234C8E}"/>
          </ac:picMkLst>
        </pc:picChg>
      </pc:sldChg>
      <pc:sldChg chg="addSp delSp modSp add mod">
        <pc:chgData name="Matheus Neves" userId="bd345d52b9c3fb68" providerId="LiveId" clId="{9A181D50-D495-43D0-BCE7-757E0D9DA463}" dt="2022-10-04T14:07:53.337" v="1823" actId="20577"/>
        <pc:sldMkLst>
          <pc:docMk/>
          <pc:sldMk cId="2518724259" sldId="280"/>
        </pc:sldMkLst>
        <pc:spChg chg="mod">
          <ac:chgData name="Matheus Neves" userId="bd345d52b9c3fb68" providerId="LiveId" clId="{9A181D50-D495-43D0-BCE7-757E0D9DA463}" dt="2022-10-04T14:07:53.337" v="1823" actId="20577"/>
          <ac:spMkLst>
            <pc:docMk/>
            <pc:sldMk cId="2518724259" sldId="280"/>
            <ac:spMk id="5" creationId="{73A3F595-7CFA-89C0-82DC-C11485D05BE7}"/>
          </ac:spMkLst>
        </pc:spChg>
        <pc:spChg chg="mod">
          <ac:chgData name="Matheus Neves" userId="bd345d52b9c3fb68" providerId="LiveId" clId="{9A181D50-D495-43D0-BCE7-757E0D9DA463}" dt="2022-10-04T14:00:09.529" v="1731" actId="20577"/>
          <ac:spMkLst>
            <pc:docMk/>
            <pc:sldMk cId="2518724259" sldId="280"/>
            <ac:spMk id="9" creationId="{259202AE-DF84-E484-0A58-92D39F03022C}"/>
          </ac:spMkLst>
        </pc:spChg>
        <pc:spChg chg="mod">
          <ac:chgData name="Matheus Neves" userId="bd345d52b9c3fb68" providerId="LiveId" clId="{9A181D50-D495-43D0-BCE7-757E0D9DA463}" dt="2022-10-04T13:55:38.763" v="1528" actId="20577"/>
          <ac:spMkLst>
            <pc:docMk/>
            <pc:sldMk cId="2518724259" sldId="280"/>
            <ac:spMk id="12" creationId="{F1FD61A7-58F6-46C1-2C01-AF8CBD8A8643}"/>
          </ac:spMkLst>
        </pc:spChg>
        <pc:spChg chg="mod">
          <ac:chgData name="Matheus Neves" userId="bd345d52b9c3fb68" providerId="LiveId" clId="{9A181D50-D495-43D0-BCE7-757E0D9DA463}" dt="2022-10-04T13:52:31.633" v="1334" actId="20577"/>
          <ac:spMkLst>
            <pc:docMk/>
            <pc:sldMk cId="2518724259" sldId="280"/>
            <ac:spMk id="13" creationId="{EA542AC6-ED6E-C542-7849-274B7A430355}"/>
          </ac:spMkLst>
        </pc:spChg>
        <pc:picChg chg="add mod">
          <ac:chgData name="Matheus Neves" userId="bd345d52b9c3fb68" providerId="LiveId" clId="{9A181D50-D495-43D0-BCE7-757E0D9DA463}" dt="2022-10-04T13:53:37.617" v="1348" actId="1076"/>
          <ac:picMkLst>
            <pc:docMk/>
            <pc:sldMk cId="2518724259" sldId="280"/>
            <ac:picMk id="3" creationId="{8A5C8670-6FE1-448D-37F2-927BD2EA734D}"/>
          </ac:picMkLst>
        </pc:picChg>
        <pc:picChg chg="del">
          <ac:chgData name="Matheus Neves" userId="bd345d52b9c3fb68" providerId="LiveId" clId="{9A181D50-D495-43D0-BCE7-757E0D9DA463}" dt="2022-10-04T13:52:42.608" v="1343" actId="478"/>
          <ac:picMkLst>
            <pc:docMk/>
            <pc:sldMk cId="2518724259" sldId="280"/>
            <ac:picMk id="7" creationId="{29511A8B-D8FC-B602-FF6F-431B72DD8077}"/>
          </ac:picMkLst>
        </pc:picChg>
        <pc:picChg chg="add mod">
          <ac:chgData name="Matheus Neves" userId="bd345d52b9c3fb68" providerId="LiveId" clId="{9A181D50-D495-43D0-BCE7-757E0D9DA463}" dt="2022-10-04T13:58:15.203" v="1532" actId="1076"/>
          <ac:picMkLst>
            <pc:docMk/>
            <pc:sldMk cId="2518724259" sldId="280"/>
            <ac:picMk id="10" creationId="{E2BD0814-E331-BA1D-5C8A-48B882F00408}"/>
          </ac:picMkLst>
        </pc:picChg>
        <pc:picChg chg="del">
          <ac:chgData name="Matheus Neves" userId="bd345d52b9c3fb68" providerId="LiveId" clId="{9A181D50-D495-43D0-BCE7-757E0D9DA463}" dt="2022-10-04T13:52:45.823" v="1344" actId="478"/>
          <ac:picMkLst>
            <pc:docMk/>
            <pc:sldMk cId="2518724259" sldId="280"/>
            <ac:picMk id="11" creationId="{F8F92196-DA9D-ED43-87BA-75AA3950ABB6}"/>
          </ac:picMkLst>
        </pc:picChg>
      </pc:sldChg>
      <pc:sldChg chg="addSp delSp modSp add mod">
        <pc:chgData name="Matheus Neves" userId="bd345d52b9c3fb68" providerId="LiveId" clId="{9A181D50-D495-43D0-BCE7-757E0D9DA463}" dt="2022-10-04T14:06:00.038" v="1777" actId="20577"/>
        <pc:sldMkLst>
          <pc:docMk/>
          <pc:sldMk cId="3928998029" sldId="281"/>
        </pc:sldMkLst>
        <pc:spChg chg="mod">
          <ac:chgData name="Matheus Neves" userId="bd345d52b9c3fb68" providerId="LiveId" clId="{9A181D50-D495-43D0-BCE7-757E0D9DA463}" dt="2022-10-04T14:03:42.345" v="1750" actId="20577"/>
          <ac:spMkLst>
            <pc:docMk/>
            <pc:sldMk cId="3928998029" sldId="281"/>
            <ac:spMk id="9" creationId="{243522B1-7027-AE36-C4DD-7F425B38DA67}"/>
          </ac:spMkLst>
        </pc:spChg>
        <pc:spChg chg="mod">
          <ac:chgData name="Matheus Neves" userId="bd345d52b9c3fb68" providerId="LiveId" clId="{9A181D50-D495-43D0-BCE7-757E0D9DA463}" dt="2022-10-04T14:06:00.038" v="1777" actId="20577"/>
          <ac:spMkLst>
            <pc:docMk/>
            <pc:sldMk cId="3928998029" sldId="281"/>
            <ac:spMk id="11" creationId="{ED5A5959-ED9A-8F1D-0D07-43CA975DE0C4}"/>
          </ac:spMkLst>
        </pc:spChg>
        <pc:picChg chg="del">
          <ac:chgData name="Matheus Neves" userId="bd345d52b9c3fb68" providerId="LiveId" clId="{9A181D50-D495-43D0-BCE7-757E0D9DA463}" dt="2022-10-04T14:01:02.440" v="1737" actId="478"/>
          <ac:picMkLst>
            <pc:docMk/>
            <pc:sldMk cId="3928998029" sldId="281"/>
            <ac:picMk id="5" creationId="{EFA4A018-0318-13BC-2C73-8DEDA5750C29}"/>
          </ac:picMkLst>
        </pc:picChg>
        <pc:picChg chg="add mod">
          <ac:chgData name="Matheus Neves" userId="bd345d52b9c3fb68" providerId="LiveId" clId="{9A181D50-D495-43D0-BCE7-757E0D9DA463}" dt="2022-10-04T14:03:23.030" v="1744" actId="14100"/>
          <ac:picMkLst>
            <pc:docMk/>
            <pc:sldMk cId="3928998029" sldId="281"/>
            <ac:picMk id="6" creationId="{7C174915-3BF7-182D-3D28-CC2CB5C07B50}"/>
          </ac:picMkLst>
        </pc:picChg>
        <pc:picChg chg="add mod">
          <ac:chgData name="Matheus Neves" userId="bd345d52b9c3fb68" providerId="LiveId" clId="{9A181D50-D495-43D0-BCE7-757E0D9DA463}" dt="2022-10-04T14:04:53.169" v="1756" actId="1076"/>
          <ac:picMkLst>
            <pc:docMk/>
            <pc:sldMk cId="3928998029" sldId="281"/>
            <ac:picMk id="8" creationId="{0CD25875-D7F5-7052-2E16-401EA67DF524}"/>
          </ac:picMkLst>
        </pc:picChg>
        <pc:picChg chg="del">
          <ac:chgData name="Matheus Neves" userId="bd345d52b9c3fb68" providerId="LiveId" clId="{9A181D50-D495-43D0-BCE7-757E0D9DA463}" dt="2022-10-04T14:01:04" v="1738" actId="478"/>
          <ac:picMkLst>
            <pc:docMk/>
            <pc:sldMk cId="3928998029" sldId="281"/>
            <ac:picMk id="12" creationId="{7AFFC01A-66F6-4FD9-EA62-6B8113234C8E}"/>
          </ac:picMkLst>
        </pc:picChg>
      </pc:sldChg>
      <pc:sldChg chg="addSp delSp modSp add mod">
        <pc:chgData name="Matheus Neves" userId="bd345d52b9c3fb68" providerId="LiveId" clId="{9A181D50-D495-43D0-BCE7-757E0D9DA463}" dt="2022-10-04T14:14:02.338" v="2495" actId="20577"/>
        <pc:sldMkLst>
          <pc:docMk/>
          <pc:sldMk cId="3306723162" sldId="282"/>
        </pc:sldMkLst>
        <pc:spChg chg="mod">
          <ac:chgData name="Matheus Neves" userId="bd345d52b9c3fb68" providerId="LiveId" clId="{9A181D50-D495-43D0-BCE7-757E0D9DA463}" dt="2022-10-04T14:07:44.784" v="1804" actId="20577"/>
          <ac:spMkLst>
            <pc:docMk/>
            <pc:sldMk cId="3306723162" sldId="282"/>
            <ac:spMk id="5" creationId="{73A3F595-7CFA-89C0-82DC-C11485D05BE7}"/>
          </ac:spMkLst>
        </pc:spChg>
        <pc:spChg chg="mod">
          <ac:chgData name="Matheus Neves" userId="bd345d52b9c3fb68" providerId="LiveId" clId="{9A181D50-D495-43D0-BCE7-757E0D9DA463}" dt="2022-10-04T14:14:02.338" v="2495" actId="20577"/>
          <ac:spMkLst>
            <pc:docMk/>
            <pc:sldMk cId="3306723162" sldId="282"/>
            <ac:spMk id="9" creationId="{259202AE-DF84-E484-0A58-92D39F03022C}"/>
          </ac:spMkLst>
        </pc:spChg>
        <pc:spChg chg="mod">
          <ac:chgData name="Matheus Neves" userId="bd345d52b9c3fb68" providerId="LiveId" clId="{9A181D50-D495-43D0-BCE7-757E0D9DA463}" dt="2022-10-04T14:11:18.778" v="2182" actId="20577"/>
          <ac:spMkLst>
            <pc:docMk/>
            <pc:sldMk cId="3306723162" sldId="282"/>
            <ac:spMk id="12" creationId="{F1FD61A7-58F6-46C1-2C01-AF8CBD8A8643}"/>
          </ac:spMkLst>
        </pc:spChg>
        <pc:picChg chg="del">
          <ac:chgData name="Matheus Neves" userId="bd345d52b9c3fb68" providerId="LiveId" clId="{9A181D50-D495-43D0-BCE7-757E0D9DA463}" dt="2022-10-04T14:00:58.056" v="1736" actId="478"/>
          <ac:picMkLst>
            <pc:docMk/>
            <pc:sldMk cId="3306723162" sldId="282"/>
            <ac:picMk id="3" creationId="{8A5C8670-6FE1-448D-37F2-927BD2EA734D}"/>
          </ac:picMkLst>
        </pc:picChg>
        <pc:picChg chg="add mod">
          <ac:chgData name="Matheus Neves" userId="bd345d52b9c3fb68" providerId="LiveId" clId="{9A181D50-D495-43D0-BCE7-757E0D9DA463}" dt="2022-10-04T14:09:51.870" v="2057" actId="1076"/>
          <ac:picMkLst>
            <pc:docMk/>
            <pc:sldMk cId="3306723162" sldId="282"/>
            <ac:picMk id="6" creationId="{FF5E16C3-9AA6-BEE3-0937-91A7B7FB05AE}"/>
          </ac:picMkLst>
        </pc:picChg>
        <pc:picChg chg="del">
          <ac:chgData name="Matheus Neves" userId="bd345d52b9c3fb68" providerId="LiveId" clId="{9A181D50-D495-43D0-BCE7-757E0D9DA463}" dt="2022-10-04T14:00:56.183" v="1735" actId="478"/>
          <ac:picMkLst>
            <pc:docMk/>
            <pc:sldMk cId="3306723162" sldId="282"/>
            <ac:picMk id="10" creationId="{E2BD0814-E331-BA1D-5C8A-48B882F00408}"/>
          </ac:picMkLst>
        </pc:picChg>
        <pc:picChg chg="add mod">
          <ac:chgData name="Matheus Neves" userId="bd345d52b9c3fb68" providerId="LiveId" clId="{9A181D50-D495-43D0-BCE7-757E0D9DA463}" dt="2022-10-04T14:12:09.251" v="2185" actId="1076"/>
          <ac:picMkLst>
            <pc:docMk/>
            <pc:sldMk cId="3306723162" sldId="282"/>
            <ac:picMk id="11" creationId="{0D541A13-FCDE-D3C8-89FB-A28570EBA9D8}"/>
          </ac:picMkLst>
        </pc:picChg>
      </pc:sldChg>
      <pc:sldChg chg="addSp modSp add mod">
        <pc:chgData name="Matheus Neves" userId="bd345d52b9c3fb68" providerId="LiveId" clId="{9A181D50-D495-43D0-BCE7-757E0D9DA463}" dt="2022-10-04T18:26:41.635" v="3780" actId="27636"/>
        <pc:sldMkLst>
          <pc:docMk/>
          <pc:sldMk cId="853137295" sldId="283"/>
        </pc:sldMkLst>
        <pc:spChg chg="mod">
          <ac:chgData name="Matheus Neves" userId="bd345d52b9c3fb68" providerId="LiveId" clId="{9A181D50-D495-43D0-BCE7-757E0D9DA463}" dt="2022-10-04T18:26:41.635" v="3780" actId="27636"/>
          <ac:spMkLst>
            <pc:docMk/>
            <pc:sldMk cId="853137295" sldId="283"/>
            <ac:spMk id="3" creationId="{BD1C8CCD-C78C-D45D-5161-F9F3CCF8A52C}"/>
          </ac:spMkLst>
        </pc:spChg>
        <pc:spChg chg="add mod">
          <ac:chgData name="Matheus Neves" userId="bd345d52b9c3fb68" providerId="LiveId" clId="{9A181D50-D495-43D0-BCE7-757E0D9DA463}" dt="2022-10-04T14:21:56.101" v="2609" actId="113"/>
          <ac:spMkLst>
            <pc:docMk/>
            <pc:sldMk cId="853137295" sldId="283"/>
            <ac:spMk id="4" creationId="{0DE4196D-5D1A-C2F4-98B8-9B79C8F19B1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3B81-8056-9CA0-9FDE-4BC50F7742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A62B1FCA-E042-8196-8A86-D25E079B41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59B99204-2E0E-B499-A528-8501D37E6F4E}"/>
              </a:ext>
            </a:extLst>
          </p:cNvPr>
          <p:cNvSpPr>
            <a:spLocks noGrp="1"/>
          </p:cNvSpPr>
          <p:nvPr>
            <p:ph type="dt" sz="half" idx="10"/>
          </p:nvPr>
        </p:nvSpPr>
        <p:spPr/>
        <p:txBody>
          <a:bodyPr/>
          <a:lstStyle/>
          <a:p>
            <a:fld id="{BEB845D4-EF03-4416-8F8A-B341EC975B21}" type="datetimeFigureOut">
              <a:rPr lang="pt-BR" smtClean="0"/>
              <a:t>04/10/2022</a:t>
            </a:fld>
            <a:endParaRPr lang="pt-BR"/>
          </a:p>
        </p:txBody>
      </p:sp>
      <p:sp>
        <p:nvSpPr>
          <p:cNvPr id="5" name="Footer Placeholder 4">
            <a:extLst>
              <a:ext uri="{FF2B5EF4-FFF2-40B4-BE49-F238E27FC236}">
                <a16:creationId xmlns:a16="http://schemas.microsoft.com/office/drawing/2014/main" id="{D8085687-92FC-7F3A-934C-10479DE1AEF5}"/>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4014B187-1931-6116-6C4E-CD60905EF878}"/>
              </a:ext>
            </a:extLst>
          </p:cNvPr>
          <p:cNvSpPr>
            <a:spLocks noGrp="1"/>
          </p:cNvSpPr>
          <p:nvPr>
            <p:ph type="sldNum" sz="quarter" idx="12"/>
          </p:nvPr>
        </p:nvSpPr>
        <p:spPr/>
        <p:txBody>
          <a:bodyPr/>
          <a:lstStyle/>
          <a:p>
            <a:fld id="{CE0E0BA3-EA1B-4EF8-A4C9-23DCCD5353B7}" type="slidenum">
              <a:rPr lang="pt-BR" smtClean="0"/>
              <a:t>‹#›</a:t>
            </a:fld>
            <a:endParaRPr lang="pt-BR"/>
          </a:p>
        </p:txBody>
      </p:sp>
    </p:spTree>
    <p:extLst>
      <p:ext uri="{BB962C8B-B14F-4D97-AF65-F5344CB8AC3E}">
        <p14:creationId xmlns:p14="http://schemas.microsoft.com/office/powerpoint/2010/main" val="248142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43CB-4C13-1D19-CB21-B6ABFE9B38B8}"/>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EFDD3256-792F-7A20-9CB8-C1F092A6E3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1D64DBAC-8D52-06F3-F504-47D18EEB468A}"/>
              </a:ext>
            </a:extLst>
          </p:cNvPr>
          <p:cNvSpPr>
            <a:spLocks noGrp="1"/>
          </p:cNvSpPr>
          <p:nvPr>
            <p:ph type="dt" sz="half" idx="10"/>
          </p:nvPr>
        </p:nvSpPr>
        <p:spPr/>
        <p:txBody>
          <a:bodyPr/>
          <a:lstStyle/>
          <a:p>
            <a:fld id="{BEB845D4-EF03-4416-8F8A-B341EC975B21}" type="datetimeFigureOut">
              <a:rPr lang="pt-BR" smtClean="0"/>
              <a:t>04/10/2022</a:t>
            </a:fld>
            <a:endParaRPr lang="pt-BR"/>
          </a:p>
        </p:txBody>
      </p:sp>
      <p:sp>
        <p:nvSpPr>
          <p:cNvPr id="5" name="Footer Placeholder 4">
            <a:extLst>
              <a:ext uri="{FF2B5EF4-FFF2-40B4-BE49-F238E27FC236}">
                <a16:creationId xmlns:a16="http://schemas.microsoft.com/office/drawing/2014/main" id="{D6BEB712-92EE-A5AF-274D-12190BFB3524}"/>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7990FAF3-7541-0FFA-DAB1-0430BC3776C7}"/>
              </a:ext>
            </a:extLst>
          </p:cNvPr>
          <p:cNvSpPr>
            <a:spLocks noGrp="1"/>
          </p:cNvSpPr>
          <p:nvPr>
            <p:ph type="sldNum" sz="quarter" idx="12"/>
          </p:nvPr>
        </p:nvSpPr>
        <p:spPr/>
        <p:txBody>
          <a:bodyPr/>
          <a:lstStyle/>
          <a:p>
            <a:fld id="{CE0E0BA3-EA1B-4EF8-A4C9-23DCCD5353B7}" type="slidenum">
              <a:rPr lang="pt-BR" smtClean="0"/>
              <a:t>‹#›</a:t>
            </a:fld>
            <a:endParaRPr lang="pt-BR"/>
          </a:p>
        </p:txBody>
      </p:sp>
    </p:spTree>
    <p:extLst>
      <p:ext uri="{BB962C8B-B14F-4D97-AF65-F5344CB8AC3E}">
        <p14:creationId xmlns:p14="http://schemas.microsoft.com/office/powerpoint/2010/main" val="36311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A2BA5-8E2E-DB06-EA6A-FE296B8A3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59BA4621-D716-9E7F-CCB5-4C127415A8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F289974F-B00B-51A9-DDE3-B7BF55ECBD30}"/>
              </a:ext>
            </a:extLst>
          </p:cNvPr>
          <p:cNvSpPr>
            <a:spLocks noGrp="1"/>
          </p:cNvSpPr>
          <p:nvPr>
            <p:ph type="dt" sz="half" idx="10"/>
          </p:nvPr>
        </p:nvSpPr>
        <p:spPr/>
        <p:txBody>
          <a:bodyPr/>
          <a:lstStyle/>
          <a:p>
            <a:fld id="{BEB845D4-EF03-4416-8F8A-B341EC975B21}" type="datetimeFigureOut">
              <a:rPr lang="pt-BR" smtClean="0"/>
              <a:t>04/10/2022</a:t>
            </a:fld>
            <a:endParaRPr lang="pt-BR"/>
          </a:p>
        </p:txBody>
      </p:sp>
      <p:sp>
        <p:nvSpPr>
          <p:cNvPr id="5" name="Footer Placeholder 4">
            <a:extLst>
              <a:ext uri="{FF2B5EF4-FFF2-40B4-BE49-F238E27FC236}">
                <a16:creationId xmlns:a16="http://schemas.microsoft.com/office/drawing/2014/main" id="{F5935847-24DC-1C43-009A-388824F6902E}"/>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5639E80E-F446-1CF6-2D43-D53FBC371E15}"/>
              </a:ext>
            </a:extLst>
          </p:cNvPr>
          <p:cNvSpPr>
            <a:spLocks noGrp="1"/>
          </p:cNvSpPr>
          <p:nvPr>
            <p:ph type="sldNum" sz="quarter" idx="12"/>
          </p:nvPr>
        </p:nvSpPr>
        <p:spPr/>
        <p:txBody>
          <a:bodyPr/>
          <a:lstStyle/>
          <a:p>
            <a:fld id="{CE0E0BA3-EA1B-4EF8-A4C9-23DCCD5353B7}" type="slidenum">
              <a:rPr lang="pt-BR" smtClean="0"/>
              <a:t>‹#›</a:t>
            </a:fld>
            <a:endParaRPr lang="pt-BR"/>
          </a:p>
        </p:txBody>
      </p:sp>
    </p:spTree>
    <p:extLst>
      <p:ext uri="{BB962C8B-B14F-4D97-AF65-F5344CB8AC3E}">
        <p14:creationId xmlns:p14="http://schemas.microsoft.com/office/powerpoint/2010/main" val="44641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A239-DB9D-ED6F-C4E2-F287017BF9F7}"/>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A1435D4F-9C5A-F0EF-5B19-C3F91999C4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461415B-DA18-1F55-16CB-6AA529C51CDB}"/>
              </a:ext>
            </a:extLst>
          </p:cNvPr>
          <p:cNvSpPr>
            <a:spLocks noGrp="1"/>
          </p:cNvSpPr>
          <p:nvPr>
            <p:ph type="dt" sz="half" idx="10"/>
          </p:nvPr>
        </p:nvSpPr>
        <p:spPr/>
        <p:txBody>
          <a:bodyPr/>
          <a:lstStyle/>
          <a:p>
            <a:fld id="{BEB845D4-EF03-4416-8F8A-B341EC975B21}" type="datetimeFigureOut">
              <a:rPr lang="pt-BR" smtClean="0"/>
              <a:t>04/10/2022</a:t>
            </a:fld>
            <a:endParaRPr lang="pt-BR"/>
          </a:p>
        </p:txBody>
      </p:sp>
      <p:sp>
        <p:nvSpPr>
          <p:cNvPr id="5" name="Footer Placeholder 4">
            <a:extLst>
              <a:ext uri="{FF2B5EF4-FFF2-40B4-BE49-F238E27FC236}">
                <a16:creationId xmlns:a16="http://schemas.microsoft.com/office/drawing/2014/main" id="{F0E4856F-1326-A898-DC7F-9FC80A26ED09}"/>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AB9D78AB-0F5A-CE28-A640-455891268ECE}"/>
              </a:ext>
            </a:extLst>
          </p:cNvPr>
          <p:cNvSpPr>
            <a:spLocks noGrp="1"/>
          </p:cNvSpPr>
          <p:nvPr>
            <p:ph type="sldNum" sz="quarter" idx="12"/>
          </p:nvPr>
        </p:nvSpPr>
        <p:spPr/>
        <p:txBody>
          <a:bodyPr/>
          <a:lstStyle/>
          <a:p>
            <a:fld id="{CE0E0BA3-EA1B-4EF8-A4C9-23DCCD5353B7}" type="slidenum">
              <a:rPr lang="pt-BR" smtClean="0"/>
              <a:t>‹#›</a:t>
            </a:fld>
            <a:endParaRPr lang="pt-BR"/>
          </a:p>
        </p:txBody>
      </p:sp>
    </p:spTree>
    <p:extLst>
      <p:ext uri="{BB962C8B-B14F-4D97-AF65-F5344CB8AC3E}">
        <p14:creationId xmlns:p14="http://schemas.microsoft.com/office/powerpoint/2010/main" val="158353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C89E-78A9-E0A4-0286-EA327E3811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8D29E141-C0D9-0BE6-9AE5-8C31CB0E4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2CFFEB-EA49-5F0E-A7F4-1509BEFC4768}"/>
              </a:ext>
            </a:extLst>
          </p:cNvPr>
          <p:cNvSpPr>
            <a:spLocks noGrp="1"/>
          </p:cNvSpPr>
          <p:nvPr>
            <p:ph type="dt" sz="half" idx="10"/>
          </p:nvPr>
        </p:nvSpPr>
        <p:spPr/>
        <p:txBody>
          <a:bodyPr/>
          <a:lstStyle/>
          <a:p>
            <a:fld id="{BEB845D4-EF03-4416-8F8A-B341EC975B21}" type="datetimeFigureOut">
              <a:rPr lang="pt-BR" smtClean="0"/>
              <a:t>04/10/2022</a:t>
            </a:fld>
            <a:endParaRPr lang="pt-BR"/>
          </a:p>
        </p:txBody>
      </p:sp>
      <p:sp>
        <p:nvSpPr>
          <p:cNvPr id="5" name="Footer Placeholder 4">
            <a:extLst>
              <a:ext uri="{FF2B5EF4-FFF2-40B4-BE49-F238E27FC236}">
                <a16:creationId xmlns:a16="http://schemas.microsoft.com/office/drawing/2014/main" id="{DFF0A5B5-FB63-70CE-44F1-13FE64C33DA0}"/>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53FEA0FF-7A96-65AE-051D-3E39A9989E35}"/>
              </a:ext>
            </a:extLst>
          </p:cNvPr>
          <p:cNvSpPr>
            <a:spLocks noGrp="1"/>
          </p:cNvSpPr>
          <p:nvPr>
            <p:ph type="sldNum" sz="quarter" idx="12"/>
          </p:nvPr>
        </p:nvSpPr>
        <p:spPr/>
        <p:txBody>
          <a:bodyPr/>
          <a:lstStyle/>
          <a:p>
            <a:fld id="{CE0E0BA3-EA1B-4EF8-A4C9-23DCCD5353B7}" type="slidenum">
              <a:rPr lang="pt-BR" smtClean="0"/>
              <a:t>‹#›</a:t>
            </a:fld>
            <a:endParaRPr lang="pt-BR"/>
          </a:p>
        </p:txBody>
      </p:sp>
    </p:spTree>
    <p:extLst>
      <p:ext uri="{BB962C8B-B14F-4D97-AF65-F5344CB8AC3E}">
        <p14:creationId xmlns:p14="http://schemas.microsoft.com/office/powerpoint/2010/main" val="320648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BC76-ECC0-19E5-2E9A-E37D963E67F2}"/>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A7AE539F-48ED-F16A-26A5-B230DE6AF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491048E0-5E50-0154-EBD5-42B6C0B0B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2277FE61-0E8D-A017-2AC5-30E08C14C21D}"/>
              </a:ext>
            </a:extLst>
          </p:cNvPr>
          <p:cNvSpPr>
            <a:spLocks noGrp="1"/>
          </p:cNvSpPr>
          <p:nvPr>
            <p:ph type="dt" sz="half" idx="10"/>
          </p:nvPr>
        </p:nvSpPr>
        <p:spPr/>
        <p:txBody>
          <a:bodyPr/>
          <a:lstStyle/>
          <a:p>
            <a:fld id="{BEB845D4-EF03-4416-8F8A-B341EC975B21}" type="datetimeFigureOut">
              <a:rPr lang="pt-BR" smtClean="0"/>
              <a:t>04/10/2022</a:t>
            </a:fld>
            <a:endParaRPr lang="pt-BR"/>
          </a:p>
        </p:txBody>
      </p:sp>
      <p:sp>
        <p:nvSpPr>
          <p:cNvPr id="6" name="Footer Placeholder 5">
            <a:extLst>
              <a:ext uri="{FF2B5EF4-FFF2-40B4-BE49-F238E27FC236}">
                <a16:creationId xmlns:a16="http://schemas.microsoft.com/office/drawing/2014/main" id="{16A02A36-83AD-28AF-5C42-4820E74AD47D}"/>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A10AD067-19BB-30E5-F84F-00D0A0F6B333}"/>
              </a:ext>
            </a:extLst>
          </p:cNvPr>
          <p:cNvSpPr>
            <a:spLocks noGrp="1"/>
          </p:cNvSpPr>
          <p:nvPr>
            <p:ph type="sldNum" sz="quarter" idx="12"/>
          </p:nvPr>
        </p:nvSpPr>
        <p:spPr/>
        <p:txBody>
          <a:bodyPr/>
          <a:lstStyle/>
          <a:p>
            <a:fld id="{CE0E0BA3-EA1B-4EF8-A4C9-23DCCD5353B7}" type="slidenum">
              <a:rPr lang="pt-BR" smtClean="0"/>
              <a:t>‹#›</a:t>
            </a:fld>
            <a:endParaRPr lang="pt-BR"/>
          </a:p>
        </p:txBody>
      </p:sp>
    </p:spTree>
    <p:extLst>
      <p:ext uri="{BB962C8B-B14F-4D97-AF65-F5344CB8AC3E}">
        <p14:creationId xmlns:p14="http://schemas.microsoft.com/office/powerpoint/2010/main" val="350319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B2D8-F198-535C-9066-DC63A066964D}"/>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708124BB-795C-8BBD-0E21-DDF9166552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9A01E7-4B72-5AAA-289F-EE66A0EF2C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0EF7BDF1-E289-5CE2-6703-5E7B46132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584101-6E35-1C38-0C43-1D50183A13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A506AD0C-5B0D-6FF5-DB94-66E5C04E85ED}"/>
              </a:ext>
            </a:extLst>
          </p:cNvPr>
          <p:cNvSpPr>
            <a:spLocks noGrp="1"/>
          </p:cNvSpPr>
          <p:nvPr>
            <p:ph type="dt" sz="half" idx="10"/>
          </p:nvPr>
        </p:nvSpPr>
        <p:spPr/>
        <p:txBody>
          <a:bodyPr/>
          <a:lstStyle/>
          <a:p>
            <a:fld id="{BEB845D4-EF03-4416-8F8A-B341EC975B21}" type="datetimeFigureOut">
              <a:rPr lang="pt-BR" smtClean="0"/>
              <a:t>04/10/2022</a:t>
            </a:fld>
            <a:endParaRPr lang="pt-BR"/>
          </a:p>
        </p:txBody>
      </p:sp>
      <p:sp>
        <p:nvSpPr>
          <p:cNvPr id="8" name="Footer Placeholder 7">
            <a:extLst>
              <a:ext uri="{FF2B5EF4-FFF2-40B4-BE49-F238E27FC236}">
                <a16:creationId xmlns:a16="http://schemas.microsoft.com/office/drawing/2014/main" id="{4ED93001-8108-B4B6-A776-E3A4AF9BC866}"/>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EA213992-1A94-6AFD-F3FB-9B4A080E0E39}"/>
              </a:ext>
            </a:extLst>
          </p:cNvPr>
          <p:cNvSpPr>
            <a:spLocks noGrp="1"/>
          </p:cNvSpPr>
          <p:nvPr>
            <p:ph type="sldNum" sz="quarter" idx="12"/>
          </p:nvPr>
        </p:nvSpPr>
        <p:spPr/>
        <p:txBody>
          <a:bodyPr/>
          <a:lstStyle/>
          <a:p>
            <a:fld id="{CE0E0BA3-EA1B-4EF8-A4C9-23DCCD5353B7}" type="slidenum">
              <a:rPr lang="pt-BR" smtClean="0"/>
              <a:t>‹#›</a:t>
            </a:fld>
            <a:endParaRPr lang="pt-BR"/>
          </a:p>
        </p:txBody>
      </p:sp>
    </p:spTree>
    <p:extLst>
      <p:ext uri="{BB962C8B-B14F-4D97-AF65-F5344CB8AC3E}">
        <p14:creationId xmlns:p14="http://schemas.microsoft.com/office/powerpoint/2010/main" val="1056059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BA21-D5B6-F950-A588-63EEFEA7347F}"/>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6063D64B-DD7B-5E1B-4BCF-31AAFCDF5EA2}"/>
              </a:ext>
            </a:extLst>
          </p:cNvPr>
          <p:cNvSpPr>
            <a:spLocks noGrp="1"/>
          </p:cNvSpPr>
          <p:nvPr>
            <p:ph type="dt" sz="half" idx="10"/>
          </p:nvPr>
        </p:nvSpPr>
        <p:spPr/>
        <p:txBody>
          <a:bodyPr/>
          <a:lstStyle/>
          <a:p>
            <a:fld id="{BEB845D4-EF03-4416-8F8A-B341EC975B21}" type="datetimeFigureOut">
              <a:rPr lang="pt-BR" smtClean="0"/>
              <a:t>04/10/2022</a:t>
            </a:fld>
            <a:endParaRPr lang="pt-BR"/>
          </a:p>
        </p:txBody>
      </p:sp>
      <p:sp>
        <p:nvSpPr>
          <p:cNvPr id="4" name="Footer Placeholder 3">
            <a:extLst>
              <a:ext uri="{FF2B5EF4-FFF2-40B4-BE49-F238E27FC236}">
                <a16:creationId xmlns:a16="http://schemas.microsoft.com/office/drawing/2014/main" id="{91F9B206-124E-2472-05A3-FB985C96C0F5}"/>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B9383644-91F3-5455-317A-8450447B1D6E}"/>
              </a:ext>
            </a:extLst>
          </p:cNvPr>
          <p:cNvSpPr>
            <a:spLocks noGrp="1"/>
          </p:cNvSpPr>
          <p:nvPr>
            <p:ph type="sldNum" sz="quarter" idx="12"/>
          </p:nvPr>
        </p:nvSpPr>
        <p:spPr/>
        <p:txBody>
          <a:bodyPr/>
          <a:lstStyle/>
          <a:p>
            <a:fld id="{CE0E0BA3-EA1B-4EF8-A4C9-23DCCD5353B7}" type="slidenum">
              <a:rPr lang="pt-BR" smtClean="0"/>
              <a:t>‹#›</a:t>
            </a:fld>
            <a:endParaRPr lang="pt-BR"/>
          </a:p>
        </p:txBody>
      </p:sp>
    </p:spTree>
    <p:extLst>
      <p:ext uri="{BB962C8B-B14F-4D97-AF65-F5344CB8AC3E}">
        <p14:creationId xmlns:p14="http://schemas.microsoft.com/office/powerpoint/2010/main" val="357181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084ED0-AEDC-B57A-C242-79599A2A7E20}"/>
              </a:ext>
            </a:extLst>
          </p:cNvPr>
          <p:cNvSpPr>
            <a:spLocks noGrp="1"/>
          </p:cNvSpPr>
          <p:nvPr>
            <p:ph type="dt" sz="half" idx="10"/>
          </p:nvPr>
        </p:nvSpPr>
        <p:spPr/>
        <p:txBody>
          <a:bodyPr/>
          <a:lstStyle/>
          <a:p>
            <a:fld id="{BEB845D4-EF03-4416-8F8A-B341EC975B21}" type="datetimeFigureOut">
              <a:rPr lang="pt-BR" smtClean="0"/>
              <a:t>04/10/2022</a:t>
            </a:fld>
            <a:endParaRPr lang="pt-BR"/>
          </a:p>
        </p:txBody>
      </p:sp>
      <p:sp>
        <p:nvSpPr>
          <p:cNvPr id="3" name="Footer Placeholder 2">
            <a:extLst>
              <a:ext uri="{FF2B5EF4-FFF2-40B4-BE49-F238E27FC236}">
                <a16:creationId xmlns:a16="http://schemas.microsoft.com/office/drawing/2014/main" id="{5400B2C1-7AE8-524D-B73C-31DFB29C0C29}"/>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439DAB0E-44FC-492F-F9C8-B1A7151BA7FA}"/>
              </a:ext>
            </a:extLst>
          </p:cNvPr>
          <p:cNvSpPr>
            <a:spLocks noGrp="1"/>
          </p:cNvSpPr>
          <p:nvPr>
            <p:ph type="sldNum" sz="quarter" idx="12"/>
          </p:nvPr>
        </p:nvSpPr>
        <p:spPr/>
        <p:txBody>
          <a:bodyPr/>
          <a:lstStyle/>
          <a:p>
            <a:fld id="{CE0E0BA3-EA1B-4EF8-A4C9-23DCCD5353B7}" type="slidenum">
              <a:rPr lang="pt-BR" smtClean="0"/>
              <a:t>‹#›</a:t>
            </a:fld>
            <a:endParaRPr lang="pt-BR"/>
          </a:p>
        </p:txBody>
      </p:sp>
    </p:spTree>
    <p:extLst>
      <p:ext uri="{BB962C8B-B14F-4D97-AF65-F5344CB8AC3E}">
        <p14:creationId xmlns:p14="http://schemas.microsoft.com/office/powerpoint/2010/main" val="138282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137E-AD3B-7371-F0C9-A86846999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E9A39C26-0A20-DF9C-5BE9-32AC7BAC23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E8F93946-6172-8F03-84C0-6C5E5FCDE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EFEC9F-DC56-0A33-EDC3-D72F8886E578}"/>
              </a:ext>
            </a:extLst>
          </p:cNvPr>
          <p:cNvSpPr>
            <a:spLocks noGrp="1"/>
          </p:cNvSpPr>
          <p:nvPr>
            <p:ph type="dt" sz="half" idx="10"/>
          </p:nvPr>
        </p:nvSpPr>
        <p:spPr/>
        <p:txBody>
          <a:bodyPr/>
          <a:lstStyle/>
          <a:p>
            <a:fld id="{BEB845D4-EF03-4416-8F8A-B341EC975B21}" type="datetimeFigureOut">
              <a:rPr lang="pt-BR" smtClean="0"/>
              <a:t>04/10/2022</a:t>
            </a:fld>
            <a:endParaRPr lang="pt-BR"/>
          </a:p>
        </p:txBody>
      </p:sp>
      <p:sp>
        <p:nvSpPr>
          <p:cNvPr id="6" name="Footer Placeholder 5">
            <a:extLst>
              <a:ext uri="{FF2B5EF4-FFF2-40B4-BE49-F238E27FC236}">
                <a16:creationId xmlns:a16="http://schemas.microsoft.com/office/drawing/2014/main" id="{5E0A211D-CCB5-425C-06BE-24840F177549}"/>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9EC0BCD3-2AB5-A36D-B187-753BA84AAC7D}"/>
              </a:ext>
            </a:extLst>
          </p:cNvPr>
          <p:cNvSpPr>
            <a:spLocks noGrp="1"/>
          </p:cNvSpPr>
          <p:nvPr>
            <p:ph type="sldNum" sz="quarter" idx="12"/>
          </p:nvPr>
        </p:nvSpPr>
        <p:spPr/>
        <p:txBody>
          <a:bodyPr/>
          <a:lstStyle/>
          <a:p>
            <a:fld id="{CE0E0BA3-EA1B-4EF8-A4C9-23DCCD5353B7}" type="slidenum">
              <a:rPr lang="pt-BR" smtClean="0"/>
              <a:t>‹#›</a:t>
            </a:fld>
            <a:endParaRPr lang="pt-BR"/>
          </a:p>
        </p:txBody>
      </p:sp>
    </p:spTree>
    <p:extLst>
      <p:ext uri="{BB962C8B-B14F-4D97-AF65-F5344CB8AC3E}">
        <p14:creationId xmlns:p14="http://schemas.microsoft.com/office/powerpoint/2010/main" val="51304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DDCF-810C-8D42-0EED-68E1D391C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80023CB0-7468-6ADE-A6BD-96DF84CBE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5745190C-ECF1-542F-1101-1A2F713684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04A44-4B87-F5D4-B734-A15AAB101F78}"/>
              </a:ext>
            </a:extLst>
          </p:cNvPr>
          <p:cNvSpPr>
            <a:spLocks noGrp="1"/>
          </p:cNvSpPr>
          <p:nvPr>
            <p:ph type="dt" sz="half" idx="10"/>
          </p:nvPr>
        </p:nvSpPr>
        <p:spPr/>
        <p:txBody>
          <a:bodyPr/>
          <a:lstStyle/>
          <a:p>
            <a:fld id="{BEB845D4-EF03-4416-8F8A-B341EC975B21}" type="datetimeFigureOut">
              <a:rPr lang="pt-BR" smtClean="0"/>
              <a:t>04/10/2022</a:t>
            </a:fld>
            <a:endParaRPr lang="pt-BR"/>
          </a:p>
        </p:txBody>
      </p:sp>
      <p:sp>
        <p:nvSpPr>
          <p:cNvPr id="6" name="Footer Placeholder 5">
            <a:extLst>
              <a:ext uri="{FF2B5EF4-FFF2-40B4-BE49-F238E27FC236}">
                <a16:creationId xmlns:a16="http://schemas.microsoft.com/office/drawing/2014/main" id="{04817C48-E67E-9CAA-0719-A1ABEF908BA9}"/>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AFD0FCA0-FE4B-C23E-5486-6D9C27C34091}"/>
              </a:ext>
            </a:extLst>
          </p:cNvPr>
          <p:cNvSpPr>
            <a:spLocks noGrp="1"/>
          </p:cNvSpPr>
          <p:nvPr>
            <p:ph type="sldNum" sz="quarter" idx="12"/>
          </p:nvPr>
        </p:nvSpPr>
        <p:spPr/>
        <p:txBody>
          <a:bodyPr/>
          <a:lstStyle/>
          <a:p>
            <a:fld id="{CE0E0BA3-EA1B-4EF8-A4C9-23DCCD5353B7}" type="slidenum">
              <a:rPr lang="pt-BR" smtClean="0"/>
              <a:t>‹#›</a:t>
            </a:fld>
            <a:endParaRPr lang="pt-BR"/>
          </a:p>
        </p:txBody>
      </p:sp>
    </p:spTree>
    <p:extLst>
      <p:ext uri="{BB962C8B-B14F-4D97-AF65-F5344CB8AC3E}">
        <p14:creationId xmlns:p14="http://schemas.microsoft.com/office/powerpoint/2010/main" val="757878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C4A159-5921-A312-AA52-C36D29107A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AA55D56D-D61A-01D0-E931-832615134A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D39E162F-3DE4-E9F7-B99C-B4604834B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845D4-EF03-4416-8F8A-B341EC975B21}" type="datetimeFigureOut">
              <a:rPr lang="pt-BR" smtClean="0"/>
              <a:t>04/10/2022</a:t>
            </a:fld>
            <a:endParaRPr lang="pt-BR"/>
          </a:p>
        </p:txBody>
      </p:sp>
      <p:sp>
        <p:nvSpPr>
          <p:cNvPr id="5" name="Footer Placeholder 4">
            <a:extLst>
              <a:ext uri="{FF2B5EF4-FFF2-40B4-BE49-F238E27FC236}">
                <a16:creationId xmlns:a16="http://schemas.microsoft.com/office/drawing/2014/main" id="{B3D37057-6264-D693-0614-3FAA99DA8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279F60D9-2680-95FB-0533-DAD2254D3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E0BA3-EA1B-4EF8-A4C9-23DCCD5353B7}" type="slidenum">
              <a:rPr lang="pt-BR" smtClean="0"/>
              <a:t>‹#›</a:t>
            </a:fld>
            <a:endParaRPr lang="pt-BR"/>
          </a:p>
        </p:txBody>
      </p:sp>
    </p:spTree>
    <p:extLst>
      <p:ext uri="{BB962C8B-B14F-4D97-AF65-F5344CB8AC3E}">
        <p14:creationId xmlns:p14="http://schemas.microsoft.com/office/powerpoint/2010/main" val="2803851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F64A-DBFB-9F50-1DDB-66DC36A31F7C}"/>
              </a:ext>
            </a:extLst>
          </p:cNvPr>
          <p:cNvSpPr>
            <a:spLocks noGrp="1"/>
          </p:cNvSpPr>
          <p:nvPr>
            <p:ph type="ctrTitle"/>
          </p:nvPr>
        </p:nvSpPr>
        <p:spPr/>
        <p:txBody>
          <a:bodyPr/>
          <a:lstStyle/>
          <a:p>
            <a:r>
              <a:rPr lang="pt-BR" b="1" dirty="0">
                <a:solidFill>
                  <a:schemeClr val="accent1"/>
                </a:solidFill>
              </a:rPr>
              <a:t>FUNDAMENTALS OF BIG DATA ANALYTICS</a:t>
            </a:r>
          </a:p>
        </p:txBody>
      </p:sp>
      <p:sp>
        <p:nvSpPr>
          <p:cNvPr id="3" name="Subtitle 2">
            <a:extLst>
              <a:ext uri="{FF2B5EF4-FFF2-40B4-BE49-F238E27FC236}">
                <a16:creationId xmlns:a16="http://schemas.microsoft.com/office/drawing/2014/main" id="{BECF4614-8C09-A865-763B-3972AB1229D2}"/>
              </a:ext>
            </a:extLst>
          </p:cNvPr>
          <p:cNvSpPr>
            <a:spLocks noGrp="1"/>
          </p:cNvSpPr>
          <p:nvPr>
            <p:ph type="subTitle" idx="1"/>
          </p:nvPr>
        </p:nvSpPr>
        <p:spPr/>
        <p:txBody>
          <a:bodyPr>
            <a:normAutofit lnSpcReduction="10000"/>
          </a:bodyPr>
          <a:lstStyle/>
          <a:p>
            <a:r>
              <a:rPr lang="pt-BR" dirty="0"/>
              <a:t>FALL TERM1 – 2022</a:t>
            </a:r>
          </a:p>
          <a:p>
            <a:endParaRPr lang="pt-BR" dirty="0"/>
          </a:p>
          <a:p>
            <a:endParaRPr lang="pt-BR" dirty="0"/>
          </a:p>
          <a:p>
            <a:r>
              <a:rPr lang="pt-BR" dirty="0"/>
              <a:t>MATHEUS COSTA DE AGUIAR NEVES </a:t>
            </a:r>
          </a:p>
          <a:p>
            <a:endParaRPr lang="pt-BR" dirty="0"/>
          </a:p>
        </p:txBody>
      </p:sp>
      <p:pic>
        <p:nvPicPr>
          <p:cNvPr id="5" name="Picture 4">
            <a:extLst>
              <a:ext uri="{FF2B5EF4-FFF2-40B4-BE49-F238E27FC236}">
                <a16:creationId xmlns:a16="http://schemas.microsoft.com/office/drawing/2014/main" id="{1DF016D8-6BAB-5E79-81F4-EFCBF8341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4050776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CA0F-40BD-76D3-AF96-0E349FA84177}"/>
              </a:ext>
            </a:extLst>
          </p:cNvPr>
          <p:cNvSpPr>
            <a:spLocks noGrp="1"/>
          </p:cNvSpPr>
          <p:nvPr>
            <p:ph type="title"/>
          </p:nvPr>
        </p:nvSpPr>
        <p:spPr/>
        <p:txBody>
          <a:bodyPr>
            <a:normAutofit fontScale="90000"/>
          </a:bodyPr>
          <a:lstStyle/>
          <a:p>
            <a:r>
              <a:rPr lang="en-US" sz="4400" b="1" dirty="0">
                <a:solidFill>
                  <a:schemeClr val="accent1"/>
                </a:solidFill>
                <a:effectLst/>
                <a:latin typeface="Times New Roman" panose="02020603050405020304" pitchFamily="18" charset="0"/>
                <a:cs typeface="Times New Roman" panose="02020603050405020304" pitchFamily="18" charset="0"/>
              </a:rPr>
              <a:t>5- Does a higher average team age negatively influence the percentage of wins?</a:t>
            </a:r>
            <a:br>
              <a:rPr lang="en-US" sz="4400" dirty="0">
                <a:effectLst/>
                <a:latin typeface="Times New Roman" panose="02020603050405020304" pitchFamily="18" charset="0"/>
                <a:cs typeface="Times New Roman" panose="02020603050405020304" pitchFamily="18" charset="0"/>
              </a:rPr>
            </a:br>
            <a:endParaRPr lang="pt-BR" dirty="0"/>
          </a:p>
        </p:txBody>
      </p:sp>
      <p:sp>
        <p:nvSpPr>
          <p:cNvPr id="3" name="Content Placeholder 2">
            <a:extLst>
              <a:ext uri="{FF2B5EF4-FFF2-40B4-BE49-F238E27FC236}">
                <a16:creationId xmlns:a16="http://schemas.microsoft.com/office/drawing/2014/main" id="{191554EC-6EE8-BE4D-7FF4-AF109C312490}"/>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Based on the correlation plot, there is a strong correlation between years of experience playing and number of points scored. It is 0.62, which is a positive moderate correlation. It means that the more years playing, the chance to score more points is higher. Thinking about it, the age will not influence negatively in the number of wins, because the more points you score, more chance you have to win the game. But, we have to check it using the age variable.</a:t>
            </a:r>
            <a:endParaRPr lang="pt-B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AC8B6C-A97C-115D-0EE0-BE45F637F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402862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9C7DD-ECD5-7D82-907E-A29BE7E53301}"/>
              </a:ext>
            </a:extLst>
          </p:cNvPr>
          <p:cNvPicPr>
            <a:picLocks noChangeAspect="1"/>
          </p:cNvPicPr>
          <p:nvPr/>
        </p:nvPicPr>
        <p:blipFill>
          <a:blip r:embed="rId2"/>
          <a:stretch>
            <a:fillRect/>
          </a:stretch>
        </p:blipFill>
        <p:spPr>
          <a:xfrm>
            <a:off x="8516128" y="1185169"/>
            <a:ext cx="2172586" cy="2569606"/>
          </a:xfrm>
          <a:prstGeom prst="rect">
            <a:avLst/>
          </a:prstGeom>
        </p:spPr>
      </p:pic>
      <p:pic>
        <p:nvPicPr>
          <p:cNvPr id="7" name="Picture 6">
            <a:extLst>
              <a:ext uri="{FF2B5EF4-FFF2-40B4-BE49-F238E27FC236}">
                <a16:creationId xmlns:a16="http://schemas.microsoft.com/office/drawing/2014/main" id="{4727E7C0-3304-F8D7-E990-C00C8772B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62" y="208625"/>
            <a:ext cx="7405989" cy="4677872"/>
          </a:xfrm>
          <a:prstGeom prst="rect">
            <a:avLst/>
          </a:prstGeom>
        </p:spPr>
      </p:pic>
      <p:sp>
        <p:nvSpPr>
          <p:cNvPr id="8" name="TextBox 7">
            <a:extLst>
              <a:ext uri="{FF2B5EF4-FFF2-40B4-BE49-F238E27FC236}">
                <a16:creationId xmlns:a16="http://schemas.microsoft.com/office/drawing/2014/main" id="{021FC1E2-C395-5DB0-3EE9-6C8EC24794A8}"/>
              </a:ext>
            </a:extLst>
          </p:cNvPr>
          <p:cNvSpPr txBox="1"/>
          <p:nvPr/>
        </p:nvSpPr>
        <p:spPr>
          <a:xfrm>
            <a:off x="497150" y="5007006"/>
            <a:ext cx="11194741"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Using the last graph we manipulated to check the percentage of wins, the top 5 teams were: Chicago, Los Angeles Clippers, Utah Jazz, Syracuse Nationals and Boston Celtics. Based on this average age graph, we can see that Boston Celtics has one of the lowest average ages and they were ranked number 5 in number of wins. However, if you check the other teams, we can see that there is no correlation between these variables. This is a case to investigate deeper. On the table above there are the top 10 ranked teams based on their average age. </a:t>
            </a:r>
          </a:p>
          <a:p>
            <a:endParaRPr lang="pt-BR" dirty="0"/>
          </a:p>
        </p:txBody>
      </p:sp>
      <p:pic>
        <p:nvPicPr>
          <p:cNvPr id="2" name="Picture 1">
            <a:extLst>
              <a:ext uri="{FF2B5EF4-FFF2-40B4-BE49-F238E27FC236}">
                <a16:creationId xmlns:a16="http://schemas.microsoft.com/office/drawing/2014/main" id="{ACC70DF2-135A-1676-74F2-D23DC7D24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313642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5523-B2F8-373E-901E-0C3373A89A3C}"/>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6-  Does a player's number of points, assists or rebounds positively influence his salary?</a:t>
            </a:r>
            <a:br>
              <a:rPr lang="en-US" sz="4400" dirty="0">
                <a:latin typeface="Times New Roman" panose="02020603050405020304" pitchFamily="18" charset="0"/>
                <a:cs typeface="Times New Roman" panose="02020603050405020304" pitchFamily="18" charset="0"/>
              </a:rPr>
            </a:br>
            <a:endParaRPr lang="pt-BR" dirty="0"/>
          </a:p>
        </p:txBody>
      </p:sp>
      <p:sp>
        <p:nvSpPr>
          <p:cNvPr id="3" name="Content Placeholder 2">
            <a:extLst>
              <a:ext uri="{FF2B5EF4-FFF2-40B4-BE49-F238E27FC236}">
                <a16:creationId xmlns:a16="http://schemas.microsoft.com/office/drawing/2014/main" id="{578B911D-E4FE-449D-3FA6-4FBDE7C5400A}"/>
              </a:ext>
            </a:extLst>
          </p:cNvPr>
          <p:cNvSpPr>
            <a:spLocks noGrp="1"/>
          </p:cNvSpPr>
          <p:nvPr>
            <p:ph idx="1"/>
          </p:nvPr>
        </p:nvSpPr>
        <p:spPr>
          <a:xfrm>
            <a:off x="838200" y="1519379"/>
            <a:ext cx="10515600" cy="435133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For this analysis, I created a new variable where I divided the sum of assists, rebounds, and points by 3. I created that variable because the higher it is, the better the player is as  well as  the bigger probability of having a higher salary.</a:t>
            </a:r>
            <a:endParaRPr lang="pt-BR"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4E42DB-0DFC-15CB-72F1-8B42567C6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pic>
        <p:nvPicPr>
          <p:cNvPr id="5" name="Picture 4">
            <a:extLst>
              <a:ext uri="{FF2B5EF4-FFF2-40B4-BE49-F238E27FC236}">
                <a16:creationId xmlns:a16="http://schemas.microsoft.com/office/drawing/2014/main" id="{9B0CDBA3-CE36-ABAD-6809-D10A6482886A}"/>
              </a:ext>
            </a:extLst>
          </p:cNvPr>
          <p:cNvPicPr>
            <a:picLocks noChangeAspect="1"/>
          </p:cNvPicPr>
          <p:nvPr/>
        </p:nvPicPr>
        <p:blipFill>
          <a:blip r:embed="rId3"/>
          <a:stretch>
            <a:fillRect/>
          </a:stretch>
        </p:blipFill>
        <p:spPr>
          <a:xfrm>
            <a:off x="381741" y="3286815"/>
            <a:ext cx="1949064" cy="2583902"/>
          </a:xfrm>
          <a:prstGeom prst="rect">
            <a:avLst/>
          </a:prstGeom>
        </p:spPr>
      </p:pic>
      <p:pic>
        <p:nvPicPr>
          <p:cNvPr id="6" name="Picture 5">
            <a:extLst>
              <a:ext uri="{FF2B5EF4-FFF2-40B4-BE49-F238E27FC236}">
                <a16:creationId xmlns:a16="http://schemas.microsoft.com/office/drawing/2014/main" id="{4F28F153-1F40-E81C-6495-0BFA07621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9985" y="2936219"/>
            <a:ext cx="5630884" cy="3556656"/>
          </a:xfrm>
          <a:prstGeom prst="rect">
            <a:avLst/>
          </a:prstGeom>
        </p:spPr>
      </p:pic>
      <p:sp>
        <p:nvSpPr>
          <p:cNvPr id="7" name="TextBox 6">
            <a:extLst>
              <a:ext uri="{FF2B5EF4-FFF2-40B4-BE49-F238E27FC236}">
                <a16:creationId xmlns:a16="http://schemas.microsoft.com/office/drawing/2014/main" id="{19A3DE30-79B0-F760-88D7-9CD96E41AF65}"/>
              </a:ext>
            </a:extLst>
          </p:cNvPr>
          <p:cNvSpPr txBox="1"/>
          <p:nvPr/>
        </p:nvSpPr>
        <p:spPr>
          <a:xfrm>
            <a:off x="8600049" y="3042475"/>
            <a:ext cx="3332085" cy="344709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We can confirm that there is a strong positive correlation between the number of rebounds, assists and points and the salary of the player. The correlation is 0.78 and it makes sense because players with good statistics are the ones who performed the better. </a:t>
            </a:r>
          </a:p>
          <a:p>
            <a:endParaRPr lang="pt-BR" dirty="0"/>
          </a:p>
        </p:txBody>
      </p:sp>
    </p:spTree>
    <p:extLst>
      <p:ext uri="{BB962C8B-B14F-4D97-AF65-F5344CB8AC3E}">
        <p14:creationId xmlns:p14="http://schemas.microsoft.com/office/powerpoint/2010/main" val="31221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FD4927-C769-B157-B696-21BE45692F56}"/>
              </a:ext>
            </a:extLst>
          </p:cNvPr>
          <p:cNvSpPr>
            <a:spLocks noGrp="1"/>
          </p:cNvSpPr>
          <p:nvPr>
            <p:ph idx="1"/>
          </p:nvPr>
        </p:nvSpPr>
        <p:spPr>
          <a:xfrm>
            <a:off x="838200" y="1399829"/>
            <a:ext cx="10515600" cy="4351338"/>
          </a:xfrm>
        </p:spPr>
        <p:txBody>
          <a:bodyPr>
            <a:normAutofit fontScale="92500"/>
          </a:bodyPr>
          <a:lstStyle/>
          <a:p>
            <a:pPr marL="0" indent="0" algn="just">
              <a:buNone/>
            </a:pPr>
            <a:r>
              <a:rPr lang="en-US" dirty="0">
                <a:latin typeface="Times New Roman" panose="02020603050405020304" pitchFamily="18" charset="0"/>
                <a:cs typeface="Times New Roman" panose="02020603050405020304" pitchFamily="18" charset="0"/>
              </a:rPr>
              <a:t>According to the player's position, which variables have more value and should become a reference to maximize the probability of success in hiring new players?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Based on the findings and in the question above, I will analyze  each position separately to see the correlation with the most important statistics and to build the models. Before analyzing all the positions, I will set a scale to decide if the player is good to hire or not. For that, I will consider the most important skills for each position based on their correlations and the distribution of the data. Also, in the models, other variables can be used, such as height, weight and number of years playing in NBA. </a:t>
            </a:r>
          </a:p>
          <a:p>
            <a:pPr marL="0" indent="0" algn="just">
              <a:buNone/>
            </a:pPr>
            <a:endParaRPr lang="pt-BR" dirty="0"/>
          </a:p>
        </p:txBody>
      </p:sp>
      <p:pic>
        <p:nvPicPr>
          <p:cNvPr id="2" name="Picture 1">
            <a:extLst>
              <a:ext uri="{FF2B5EF4-FFF2-40B4-BE49-F238E27FC236}">
                <a16:creationId xmlns:a16="http://schemas.microsoft.com/office/drawing/2014/main" id="{83FF52EC-00A8-C0AB-2A1F-ABCD1C63E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347547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70C0-933B-60BE-7E92-BE1F7FB5AAC0}"/>
              </a:ext>
            </a:extLst>
          </p:cNvPr>
          <p:cNvSpPr>
            <a:spLocks noGrp="1"/>
          </p:cNvSpPr>
          <p:nvPr>
            <p:ph type="title"/>
          </p:nvPr>
        </p:nvSpPr>
        <p:spPr/>
        <p:txBody>
          <a:bodyPr/>
          <a:lstStyle/>
          <a:p>
            <a:r>
              <a:rPr lang="pt-BR" b="1" dirty="0" err="1">
                <a:solidFill>
                  <a:schemeClr val="accent1"/>
                </a:solidFill>
                <a:latin typeface="Times New Roman" panose="02020603050405020304" pitchFamily="18" charset="0"/>
                <a:cs typeface="Times New Roman" panose="02020603050405020304" pitchFamily="18" charset="0"/>
              </a:rPr>
              <a:t>Guards</a:t>
            </a:r>
            <a:endParaRPr lang="pt-BR"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D51BF2-E726-4885-9C52-6169957331B8}"/>
              </a:ext>
            </a:extLst>
          </p:cNvPr>
          <p:cNvSpPr>
            <a:spLocks noGrp="1"/>
          </p:cNvSpPr>
          <p:nvPr>
            <p:ph idx="1"/>
          </p:nvPr>
        </p:nvSpPr>
        <p:spPr>
          <a:xfrm>
            <a:off x="741285" y="1399829"/>
            <a:ext cx="10515600" cy="435133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Guards are usually the best dribblers and passers of the team. They are also responsible for making the most assists and scoring many points. That’s why in the top 10 higher paying salaries, 7 of them are guards.</a:t>
            </a:r>
            <a:endParaRPr lang="pt-BR"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29051E5-12FA-9BE8-2DD9-BFE0D21FD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74" y="2797691"/>
            <a:ext cx="6338657" cy="4003710"/>
          </a:xfrm>
          <a:prstGeom prst="rect">
            <a:avLst/>
          </a:prstGeom>
        </p:spPr>
      </p:pic>
      <p:sp>
        <p:nvSpPr>
          <p:cNvPr id="6" name="TextBox 5">
            <a:extLst>
              <a:ext uri="{FF2B5EF4-FFF2-40B4-BE49-F238E27FC236}">
                <a16:creationId xmlns:a16="http://schemas.microsoft.com/office/drawing/2014/main" id="{142A7813-0075-B319-3FE0-15AA7CE4AA12}"/>
              </a:ext>
            </a:extLst>
          </p:cNvPr>
          <p:cNvSpPr txBox="1"/>
          <p:nvPr/>
        </p:nvSpPr>
        <p:spPr>
          <a:xfrm>
            <a:off x="6782540" y="2556769"/>
            <a:ext cx="5036598" cy="424731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For the Guards, I will analyze Assists and Points as the most important variables and see the correlation with the others. So, to be a good Guard, based on the correlations, the player has to have good numbers in rebounds (as the correlation with assists and points are strong and positive, 0.76 and 0.61 accordingly). Also, the overall years of playing experience is  an important variable as the correlation is also positive and relevant, 0.61 and 0.63. So, to hire a good guards, they need to have good numbers in points and assists, then good numbers in rebounds and lastly years of playing experience. Weight and Height do not show any correlation. Budget is also important variable, because as showed, the best guards have the highest salaries.</a:t>
            </a:r>
            <a:endParaRPr lang="pt-BR" dirty="0"/>
          </a:p>
        </p:txBody>
      </p:sp>
      <p:pic>
        <p:nvPicPr>
          <p:cNvPr id="4" name="Picture 3">
            <a:extLst>
              <a:ext uri="{FF2B5EF4-FFF2-40B4-BE49-F238E27FC236}">
                <a16:creationId xmlns:a16="http://schemas.microsoft.com/office/drawing/2014/main" id="{CE663031-4B6F-F508-33CD-D7B0EE73E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324670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1D62-1124-7F97-AD88-FB2601888A50}"/>
              </a:ext>
            </a:extLst>
          </p:cNvPr>
          <p:cNvSpPr>
            <a:spLocks noGrp="1"/>
          </p:cNvSpPr>
          <p:nvPr>
            <p:ph type="title"/>
          </p:nvPr>
        </p:nvSpPr>
        <p:spPr/>
        <p:txBody>
          <a:bodyPr/>
          <a:lstStyle/>
          <a:p>
            <a:r>
              <a:rPr lang="pt-BR" b="1" dirty="0">
                <a:solidFill>
                  <a:schemeClr val="accent5">
                    <a:lumMod val="75000"/>
                  </a:schemeClr>
                </a:solidFill>
              </a:rPr>
              <a:t>Model</a:t>
            </a:r>
          </a:p>
        </p:txBody>
      </p:sp>
      <p:pic>
        <p:nvPicPr>
          <p:cNvPr id="4" name="Picture 3">
            <a:extLst>
              <a:ext uri="{FF2B5EF4-FFF2-40B4-BE49-F238E27FC236}">
                <a16:creationId xmlns:a16="http://schemas.microsoft.com/office/drawing/2014/main" id="{9528C5F4-125F-2B52-CF77-08A0AFFBE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pic>
        <p:nvPicPr>
          <p:cNvPr id="6" name="Picture 5">
            <a:extLst>
              <a:ext uri="{FF2B5EF4-FFF2-40B4-BE49-F238E27FC236}">
                <a16:creationId xmlns:a16="http://schemas.microsoft.com/office/drawing/2014/main" id="{16AE043F-3673-C0B7-6EB4-1692FC147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571" y="1399829"/>
            <a:ext cx="4777685" cy="3017747"/>
          </a:xfrm>
          <a:prstGeom prst="rect">
            <a:avLst/>
          </a:prstGeom>
        </p:spPr>
      </p:pic>
      <p:pic>
        <p:nvPicPr>
          <p:cNvPr id="8" name="Picture 7">
            <a:extLst>
              <a:ext uri="{FF2B5EF4-FFF2-40B4-BE49-F238E27FC236}">
                <a16:creationId xmlns:a16="http://schemas.microsoft.com/office/drawing/2014/main" id="{5AFE5BE4-6753-29C1-4E5D-18E40ED7C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2427" y="1192256"/>
            <a:ext cx="4974458" cy="3142035"/>
          </a:xfrm>
          <a:prstGeom prst="rect">
            <a:avLst/>
          </a:prstGeom>
        </p:spPr>
      </p:pic>
      <p:sp>
        <p:nvSpPr>
          <p:cNvPr id="9" name="TextBox 8">
            <a:extLst>
              <a:ext uri="{FF2B5EF4-FFF2-40B4-BE49-F238E27FC236}">
                <a16:creationId xmlns:a16="http://schemas.microsoft.com/office/drawing/2014/main" id="{243522B1-7027-AE36-C4DD-7F425B38DA67}"/>
              </a:ext>
            </a:extLst>
          </p:cNvPr>
          <p:cNvSpPr txBox="1"/>
          <p:nvPr/>
        </p:nvSpPr>
        <p:spPr>
          <a:xfrm>
            <a:off x="415570" y="4820575"/>
            <a:ext cx="4848887"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Points - 0 to 6 (Bad player) ; 6 to 10 (Common player) ; 10 to 15 (Good player) ; 15+ (Very Good player). Teams would hire players who have 10+ points.</a:t>
            </a:r>
            <a:endParaRPr lang="pt-BR"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D0FA753-4342-31F0-0111-954BE5059443}"/>
              </a:ext>
            </a:extLst>
          </p:cNvPr>
          <p:cNvSpPr txBox="1"/>
          <p:nvPr/>
        </p:nvSpPr>
        <p:spPr>
          <a:xfrm>
            <a:off x="4574866" y="1027906"/>
            <a:ext cx="1890944" cy="646331"/>
          </a:xfrm>
          <a:prstGeom prst="rect">
            <a:avLst/>
          </a:prstGeom>
          <a:noFill/>
        </p:spPr>
        <p:txBody>
          <a:bodyPr wrap="square" rtlCol="0">
            <a:spAutoFit/>
          </a:bodyPr>
          <a:lstStyle/>
          <a:p>
            <a:r>
              <a:rPr lang="pt-BR" b="1" dirty="0" err="1">
                <a:solidFill>
                  <a:srgbClr val="FF0000"/>
                </a:solidFill>
              </a:rPr>
              <a:t>Red</a:t>
            </a:r>
            <a:r>
              <a:rPr lang="pt-BR" b="1" dirty="0">
                <a:solidFill>
                  <a:srgbClr val="FF0000"/>
                </a:solidFill>
              </a:rPr>
              <a:t> </a:t>
            </a:r>
            <a:r>
              <a:rPr lang="pt-BR" b="1" dirty="0" err="1">
                <a:solidFill>
                  <a:srgbClr val="FF0000"/>
                </a:solidFill>
              </a:rPr>
              <a:t>line</a:t>
            </a:r>
            <a:r>
              <a:rPr lang="pt-BR" b="1" dirty="0">
                <a:solidFill>
                  <a:srgbClr val="FF0000"/>
                </a:solidFill>
              </a:rPr>
              <a:t> </a:t>
            </a:r>
            <a:r>
              <a:rPr lang="pt-BR" b="1" dirty="0" err="1">
                <a:solidFill>
                  <a:srgbClr val="FF0000"/>
                </a:solidFill>
              </a:rPr>
              <a:t>is</a:t>
            </a:r>
            <a:r>
              <a:rPr lang="pt-BR" b="1" dirty="0">
                <a:solidFill>
                  <a:srgbClr val="FF0000"/>
                </a:solidFill>
              </a:rPr>
              <a:t> </a:t>
            </a:r>
            <a:r>
              <a:rPr lang="pt-BR" b="1" dirty="0" err="1">
                <a:solidFill>
                  <a:srgbClr val="FF0000"/>
                </a:solidFill>
              </a:rPr>
              <a:t>the</a:t>
            </a:r>
            <a:r>
              <a:rPr lang="pt-BR" b="1" dirty="0">
                <a:solidFill>
                  <a:srgbClr val="FF0000"/>
                </a:solidFill>
              </a:rPr>
              <a:t> </a:t>
            </a:r>
            <a:r>
              <a:rPr lang="pt-BR" b="1" dirty="0" err="1">
                <a:solidFill>
                  <a:srgbClr val="FF0000"/>
                </a:solidFill>
              </a:rPr>
              <a:t>mean</a:t>
            </a:r>
            <a:r>
              <a:rPr lang="pt-BR" b="1" dirty="0">
                <a:solidFill>
                  <a:srgbClr val="FF0000"/>
                </a:solidFill>
              </a:rPr>
              <a:t>.</a:t>
            </a:r>
          </a:p>
        </p:txBody>
      </p:sp>
      <p:sp>
        <p:nvSpPr>
          <p:cNvPr id="11" name="TextBox 10">
            <a:extLst>
              <a:ext uri="{FF2B5EF4-FFF2-40B4-BE49-F238E27FC236}">
                <a16:creationId xmlns:a16="http://schemas.microsoft.com/office/drawing/2014/main" id="{ED5A5959-ED9A-8F1D-0D07-43CA975DE0C4}"/>
              </a:ext>
            </a:extLst>
          </p:cNvPr>
          <p:cNvSpPr txBox="1"/>
          <p:nvPr/>
        </p:nvSpPr>
        <p:spPr>
          <a:xfrm>
            <a:off x="6596109" y="4820575"/>
            <a:ext cx="4757691"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Assists - 0 to 2 (Bad player) ; 2 to 4 (Common player) ; 4 to 6 (Good player) ; 6+ (Very Good player). Teams would hire players who have 4+ assists.</a:t>
            </a:r>
          </a:p>
          <a:p>
            <a:endParaRPr lang="pt-BR" dirty="0"/>
          </a:p>
        </p:txBody>
      </p:sp>
    </p:spTree>
    <p:extLst>
      <p:ext uri="{BB962C8B-B14F-4D97-AF65-F5344CB8AC3E}">
        <p14:creationId xmlns:p14="http://schemas.microsoft.com/office/powerpoint/2010/main" val="251147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1A2CD7-4478-3F46-F994-FF0ECEEE4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
        <p:nvSpPr>
          <p:cNvPr id="5" name="TextBox 4">
            <a:extLst>
              <a:ext uri="{FF2B5EF4-FFF2-40B4-BE49-F238E27FC236}">
                <a16:creationId xmlns:a16="http://schemas.microsoft.com/office/drawing/2014/main" id="{73A3F595-7CFA-89C0-82DC-C11485D05BE7}"/>
              </a:ext>
            </a:extLst>
          </p:cNvPr>
          <p:cNvSpPr txBox="1"/>
          <p:nvPr/>
        </p:nvSpPr>
        <p:spPr>
          <a:xfrm>
            <a:off x="332127" y="381740"/>
            <a:ext cx="10111666" cy="369332"/>
          </a:xfrm>
          <a:prstGeom prst="rect">
            <a:avLst/>
          </a:prstGeom>
          <a:noFill/>
        </p:spPr>
        <p:txBody>
          <a:bodyPr wrap="square" rtlCol="0">
            <a:spAutoFit/>
          </a:bodyPr>
          <a:lstStyle/>
          <a:p>
            <a:pPr algn="just"/>
            <a:r>
              <a:rPr lang="pt-BR" dirty="0">
                <a:latin typeface="Times New Roman" panose="02020603050405020304" pitchFamily="18" charset="0"/>
                <a:cs typeface="Times New Roman" panose="02020603050405020304" pitchFamily="18" charset="0"/>
              </a:rPr>
              <a:t>For </a:t>
            </a:r>
            <a:r>
              <a:rPr lang="pt-BR" dirty="0" err="1">
                <a:latin typeface="Times New Roman" panose="02020603050405020304" pitchFamily="18" charset="0"/>
                <a:cs typeface="Times New Roman" panose="02020603050405020304" pitchFamily="18" charset="0"/>
              </a:rPr>
              <a:t>tue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guards</a:t>
            </a:r>
            <a:r>
              <a:rPr lang="pt-BR" dirty="0">
                <a:latin typeface="Times New Roman" panose="02020603050405020304" pitchFamily="18" charset="0"/>
                <a:cs typeface="Times New Roman" panose="02020603050405020304" pitchFamily="18" charset="0"/>
              </a:rPr>
              <a:t>, points </a:t>
            </a:r>
            <a:r>
              <a:rPr lang="pt-BR" dirty="0" err="1">
                <a:latin typeface="Times New Roman" panose="02020603050405020304" pitchFamily="18" charset="0"/>
                <a:cs typeface="Times New Roman" panose="02020603050405020304" pitchFamily="18" charset="0"/>
              </a:rPr>
              <a:t>will</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be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analyzed</a:t>
            </a:r>
            <a:r>
              <a:rPr lang="pt-BR" dirty="0">
                <a:latin typeface="Times New Roman" panose="02020603050405020304" pitchFamily="18" charset="0"/>
                <a:cs typeface="Times New Roman" panose="02020603050405020304" pitchFamily="18" charset="0"/>
              </a:rPr>
              <a:t> as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most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important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variable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and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then</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assists</a:t>
            </a:r>
            <a:r>
              <a:rPr lang="pt-BR"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29511A8B-D8FC-B602-FF6F-431B72DD8077}"/>
              </a:ext>
            </a:extLst>
          </p:cNvPr>
          <p:cNvPicPr>
            <a:picLocks noChangeAspect="1"/>
          </p:cNvPicPr>
          <p:nvPr/>
        </p:nvPicPr>
        <p:blipFill>
          <a:blip r:embed="rId3"/>
          <a:stretch>
            <a:fillRect/>
          </a:stretch>
        </p:blipFill>
        <p:spPr>
          <a:xfrm>
            <a:off x="332127" y="1467590"/>
            <a:ext cx="4053442" cy="2496987"/>
          </a:xfrm>
          <a:prstGeom prst="rect">
            <a:avLst/>
          </a:prstGeom>
        </p:spPr>
      </p:pic>
      <p:sp>
        <p:nvSpPr>
          <p:cNvPr id="8" name="TextBox 7">
            <a:extLst>
              <a:ext uri="{FF2B5EF4-FFF2-40B4-BE49-F238E27FC236}">
                <a16:creationId xmlns:a16="http://schemas.microsoft.com/office/drawing/2014/main" id="{B6C626E2-E94B-40E1-0606-7FD4FEA02D60}"/>
              </a:ext>
            </a:extLst>
          </p:cNvPr>
          <p:cNvSpPr txBox="1"/>
          <p:nvPr/>
        </p:nvSpPr>
        <p:spPr>
          <a:xfrm>
            <a:off x="319596" y="958788"/>
            <a:ext cx="4634144" cy="369332"/>
          </a:xfrm>
          <a:prstGeom prst="rect">
            <a:avLst/>
          </a:prstGeom>
          <a:noFill/>
        </p:spPr>
        <p:txBody>
          <a:bodyPr wrap="square" rtlCol="0">
            <a:spAutoFit/>
          </a:bodyPr>
          <a:lstStyle/>
          <a:p>
            <a:r>
              <a:rPr lang="pt-BR" b="1" dirty="0">
                <a:solidFill>
                  <a:schemeClr val="accent1"/>
                </a:solidFill>
                <a:latin typeface="Times New Roman" panose="02020603050405020304" pitchFamily="18" charset="0"/>
                <a:cs typeface="Times New Roman" panose="02020603050405020304" pitchFamily="18" charset="0"/>
              </a:rPr>
              <a:t>Points Model</a:t>
            </a:r>
          </a:p>
        </p:txBody>
      </p:sp>
      <p:sp>
        <p:nvSpPr>
          <p:cNvPr id="9" name="TextBox 8">
            <a:extLst>
              <a:ext uri="{FF2B5EF4-FFF2-40B4-BE49-F238E27FC236}">
                <a16:creationId xmlns:a16="http://schemas.microsoft.com/office/drawing/2014/main" id="{259202AE-DF84-E484-0A58-92D39F03022C}"/>
              </a:ext>
            </a:extLst>
          </p:cNvPr>
          <p:cNvSpPr txBox="1"/>
          <p:nvPr/>
        </p:nvSpPr>
        <p:spPr>
          <a:xfrm>
            <a:off x="150920" y="4015997"/>
            <a:ext cx="5776404" cy="2862322"/>
          </a:xfrm>
          <a:prstGeom prst="rect">
            <a:avLst/>
          </a:prstGeom>
          <a:noFill/>
        </p:spPr>
        <p:txBody>
          <a:bodyPr wrap="square" rtlCol="0">
            <a:spAutoFit/>
          </a:bodyPr>
          <a:lstStyle/>
          <a:p>
            <a:pPr algn="just"/>
            <a:r>
              <a:rPr lang="pt-BR" dirty="0" err="1">
                <a:latin typeface="Times New Roman" panose="02020603050405020304" pitchFamily="18" charset="0"/>
                <a:cs typeface="Times New Roman" panose="02020603050405020304" pitchFamily="18" charset="0"/>
              </a:rPr>
              <a:t>Above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model for points. </a:t>
            </a:r>
            <a:r>
              <a:rPr lang="pt-BR" dirty="0" err="1">
                <a:latin typeface="Times New Roman" panose="02020603050405020304" pitchFamily="18" charset="0"/>
                <a:cs typeface="Times New Roman" panose="02020603050405020304" pitchFamily="18" charset="0"/>
              </a:rPr>
              <a:t>Weight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was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not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used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because</a:t>
            </a:r>
            <a:r>
              <a:rPr lang="pt-BR" dirty="0">
                <a:latin typeface="Times New Roman" panose="02020603050405020304" pitchFamily="18" charset="0"/>
                <a:cs typeface="Times New Roman" panose="02020603050405020304" pitchFamily="18" charset="0"/>
              </a:rPr>
              <a:t> it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not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significant</a:t>
            </a:r>
            <a:r>
              <a:rPr lang="pt-BR" dirty="0">
                <a:latin typeface="Times New Roman" panose="02020603050405020304" pitchFamily="18" charset="0"/>
                <a:cs typeface="Times New Roman" panose="02020603050405020304" pitchFamily="18" charset="0"/>
              </a:rPr>
              <a:t> for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model. </a:t>
            </a:r>
            <a:r>
              <a:rPr lang="pt-BR" dirty="0" err="1">
                <a:latin typeface="Times New Roman" panose="02020603050405020304" pitchFamily="18" charset="0"/>
                <a:cs typeface="Times New Roman" panose="02020603050405020304" pitchFamily="18" charset="0"/>
              </a:rPr>
              <a:t>All</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variables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showed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have</a:t>
            </a:r>
            <a:r>
              <a:rPr lang="pt-BR" dirty="0">
                <a:latin typeface="Times New Roman" panose="02020603050405020304" pitchFamily="18" charset="0"/>
                <a:cs typeface="Times New Roman" panose="02020603050405020304" pitchFamily="18" charset="0"/>
              </a:rPr>
              <a:t> a </a:t>
            </a:r>
            <a:r>
              <a:rPr lang="pt-BR" dirty="0" err="1">
                <a:latin typeface="Times New Roman" panose="02020603050405020304" pitchFamily="18" charset="0"/>
                <a:cs typeface="Times New Roman" panose="02020603050405020304" pitchFamily="18" charset="0"/>
              </a:rPr>
              <a:t>small</a:t>
            </a:r>
            <a:r>
              <a:rPr lang="pt-BR" dirty="0">
                <a:latin typeface="Times New Roman" panose="02020603050405020304" pitchFamily="18" charset="0"/>
                <a:cs typeface="Times New Roman" panose="02020603050405020304" pitchFamily="18" charset="0"/>
              </a:rPr>
              <a:t> p-</a:t>
            </a:r>
            <a:r>
              <a:rPr lang="pt-BR" dirty="0" err="1">
                <a:latin typeface="Times New Roman" panose="02020603050405020304" pitchFamily="18" charset="0"/>
                <a:cs typeface="Times New Roman" panose="02020603050405020304" pitchFamily="18" charset="0"/>
              </a:rPr>
              <a:t>value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which</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means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they</a:t>
            </a:r>
            <a:r>
              <a:rPr lang="pt-BR" dirty="0">
                <a:latin typeface="Times New Roman" panose="02020603050405020304" pitchFamily="18" charset="0"/>
                <a:cs typeface="Times New Roman" panose="02020603050405020304" pitchFamily="18" charset="0"/>
              </a:rPr>
              <a:t> are </a:t>
            </a:r>
            <a:r>
              <a:rPr lang="pt-BR" dirty="0" err="1">
                <a:latin typeface="Times New Roman" panose="02020603050405020304" pitchFamily="18" charset="0"/>
                <a:cs typeface="Times New Roman" panose="02020603050405020304" pitchFamily="18" charset="0"/>
              </a:rPr>
              <a:t>statistically</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significant</a:t>
            </a:r>
            <a:r>
              <a:rPr lang="pt-BR" dirty="0">
                <a:latin typeface="Times New Roman" panose="02020603050405020304" pitchFamily="18" charset="0"/>
                <a:cs typeface="Times New Roman" panose="02020603050405020304" pitchFamily="18" charset="0"/>
              </a:rPr>
              <a:t>. R </a:t>
            </a:r>
            <a:r>
              <a:rPr lang="pt-BR" dirty="0" err="1">
                <a:latin typeface="Times New Roman" panose="02020603050405020304" pitchFamily="18" charset="0"/>
                <a:cs typeface="Times New Roman" panose="02020603050405020304" pitchFamily="18" charset="0"/>
              </a:rPr>
              <a:t>squared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70.7%, </a:t>
            </a:r>
            <a:r>
              <a:rPr lang="en-US" dirty="0">
                <a:latin typeface="Times New Roman" panose="02020603050405020304" pitchFamily="18" charset="0"/>
                <a:cs typeface="Times New Roman" panose="02020603050405020304" pitchFamily="18" charset="0"/>
              </a:rPr>
              <a:t>which means that that the model explains 70.7% the variability of the response data around its mean. The model is significant. The equation would be:</a:t>
            </a:r>
          </a:p>
          <a:p>
            <a:endParaRPr lang="en-US" dirty="0"/>
          </a:p>
          <a:p>
            <a:pPr algn="just"/>
            <a:r>
              <a:rPr lang="en-US" b="1" dirty="0">
                <a:latin typeface="Times New Roman" panose="02020603050405020304" pitchFamily="18" charset="0"/>
                <a:cs typeface="Times New Roman" panose="02020603050405020304" pitchFamily="18" charset="0"/>
              </a:rPr>
              <a:t>Points = -5.2306 + 1.7914(rebounds) + 1.0423(assists) + 0.07057(height) + 0.2160(</a:t>
            </a:r>
            <a:r>
              <a:rPr lang="en-US" b="1" dirty="0" err="1">
                <a:latin typeface="Times New Roman" panose="02020603050405020304" pitchFamily="18" charset="0"/>
                <a:cs typeface="Times New Roman" panose="02020603050405020304" pitchFamily="18" charset="0"/>
              </a:rPr>
              <a:t>season_exp</a:t>
            </a:r>
            <a:r>
              <a:rPr lang="en-US" b="1" dirty="0">
                <a:latin typeface="Times New Roman" panose="02020603050405020304" pitchFamily="18" charset="0"/>
                <a:cs typeface="Times New Roman" panose="02020603050405020304" pitchFamily="18" charset="0"/>
              </a:rPr>
              <a:t>)</a:t>
            </a:r>
            <a:endParaRPr lang="pt-BR"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8F92196-DA9D-ED43-87BA-75AA3950ABB6}"/>
              </a:ext>
            </a:extLst>
          </p:cNvPr>
          <p:cNvPicPr>
            <a:picLocks noChangeAspect="1"/>
          </p:cNvPicPr>
          <p:nvPr/>
        </p:nvPicPr>
        <p:blipFill>
          <a:blip r:embed="rId4"/>
          <a:stretch>
            <a:fillRect/>
          </a:stretch>
        </p:blipFill>
        <p:spPr>
          <a:xfrm>
            <a:off x="6642078" y="1304138"/>
            <a:ext cx="4406182" cy="2756130"/>
          </a:xfrm>
          <a:prstGeom prst="rect">
            <a:avLst/>
          </a:prstGeom>
        </p:spPr>
      </p:pic>
      <p:sp>
        <p:nvSpPr>
          <p:cNvPr id="12" name="TextBox 11">
            <a:extLst>
              <a:ext uri="{FF2B5EF4-FFF2-40B4-BE49-F238E27FC236}">
                <a16:creationId xmlns:a16="http://schemas.microsoft.com/office/drawing/2014/main" id="{F1FD61A7-58F6-46C1-2C01-AF8CBD8A8643}"/>
              </a:ext>
            </a:extLst>
          </p:cNvPr>
          <p:cNvSpPr txBox="1"/>
          <p:nvPr/>
        </p:nvSpPr>
        <p:spPr>
          <a:xfrm>
            <a:off x="6458704" y="3960836"/>
            <a:ext cx="5317725" cy="3139321"/>
          </a:xfrm>
          <a:prstGeom prst="rect">
            <a:avLst/>
          </a:prstGeom>
          <a:noFill/>
        </p:spPr>
        <p:txBody>
          <a:bodyPr wrap="square" rtlCol="0">
            <a:spAutoFit/>
          </a:bodyPr>
          <a:lstStyle/>
          <a:p>
            <a:pPr algn="just"/>
            <a:r>
              <a:rPr lang="pt-BR" dirty="0" err="1">
                <a:latin typeface="Times New Roman" panose="02020603050405020304" pitchFamily="18" charset="0"/>
                <a:cs typeface="Times New Roman" panose="02020603050405020304" pitchFamily="18" charset="0"/>
              </a:rPr>
              <a:t>Above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model for </a:t>
            </a:r>
            <a:r>
              <a:rPr lang="pt-BR" dirty="0" err="1">
                <a:latin typeface="Times New Roman" panose="02020603050405020304" pitchFamily="18" charset="0"/>
                <a:cs typeface="Times New Roman" panose="02020603050405020304" pitchFamily="18" charset="0"/>
              </a:rPr>
              <a:t>assists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Weight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also</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was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not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used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because</a:t>
            </a:r>
            <a:r>
              <a:rPr lang="pt-BR" dirty="0">
                <a:latin typeface="Times New Roman" panose="02020603050405020304" pitchFamily="18" charset="0"/>
                <a:cs typeface="Times New Roman" panose="02020603050405020304" pitchFamily="18" charset="0"/>
              </a:rPr>
              <a:t> it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not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significant</a:t>
            </a:r>
            <a:r>
              <a:rPr lang="pt-BR" dirty="0">
                <a:latin typeface="Times New Roman" panose="02020603050405020304" pitchFamily="18" charset="0"/>
                <a:cs typeface="Times New Roman" panose="02020603050405020304" pitchFamily="18" charset="0"/>
              </a:rPr>
              <a:t>. The </a:t>
            </a:r>
            <a:r>
              <a:rPr lang="pt-BR" dirty="0" err="1">
                <a:latin typeface="Times New Roman" panose="02020603050405020304" pitchFamily="18" charset="0"/>
                <a:cs typeface="Times New Roman" panose="02020603050405020304" pitchFamily="18" charset="0"/>
              </a:rPr>
              <a:t>others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variables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showed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have</a:t>
            </a:r>
            <a:r>
              <a:rPr lang="pt-BR" dirty="0">
                <a:latin typeface="Times New Roman" panose="02020603050405020304" pitchFamily="18" charset="0"/>
                <a:cs typeface="Times New Roman" panose="02020603050405020304" pitchFamily="18" charset="0"/>
              </a:rPr>
              <a:t> a </a:t>
            </a:r>
            <a:r>
              <a:rPr lang="pt-BR" dirty="0" err="1">
                <a:latin typeface="Times New Roman" panose="02020603050405020304" pitchFamily="18" charset="0"/>
                <a:cs typeface="Times New Roman" panose="02020603050405020304" pitchFamily="18" charset="0"/>
              </a:rPr>
              <a:t>small</a:t>
            </a:r>
            <a:r>
              <a:rPr lang="pt-BR" dirty="0">
                <a:latin typeface="Times New Roman" panose="02020603050405020304" pitchFamily="18" charset="0"/>
                <a:cs typeface="Times New Roman" panose="02020603050405020304" pitchFamily="18" charset="0"/>
              </a:rPr>
              <a:t> p-</a:t>
            </a:r>
            <a:r>
              <a:rPr lang="pt-BR" dirty="0" err="1">
                <a:latin typeface="Times New Roman" panose="02020603050405020304" pitchFamily="18" charset="0"/>
                <a:cs typeface="Times New Roman" panose="02020603050405020304" pitchFamily="18" charset="0"/>
              </a:rPr>
              <a:t>value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which</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means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they</a:t>
            </a:r>
            <a:r>
              <a:rPr lang="pt-BR" dirty="0">
                <a:latin typeface="Times New Roman" panose="02020603050405020304" pitchFamily="18" charset="0"/>
                <a:cs typeface="Times New Roman" panose="02020603050405020304" pitchFamily="18" charset="0"/>
              </a:rPr>
              <a:t> are </a:t>
            </a:r>
            <a:r>
              <a:rPr lang="pt-BR" dirty="0" err="1">
                <a:latin typeface="Times New Roman" panose="02020603050405020304" pitchFamily="18" charset="0"/>
                <a:cs typeface="Times New Roman" panose="02020603050405020304" pitchFamily="18" charset="0"/>
              </a:rPr>
              <a:t>statistically</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significant</a:t>
            </a:r>
            <a:r>
              <a:rPr lang="pt-BR" dirty="0">
                <a:latin typeface="Times New Roman" panose="02020603050405020304" pitchFamily="18" charset="0"/>
                <a:cs typeface="Times New Roman" panose="02020603050405020304" pitchFamily="18" charset="0"/>
              </a:rPr>
              <a:t>. R </a:t>
            </a:r>
            <a:r>
              <a:rPr lang="pt-BR" dirty="0" err="1">
                <a:latin typeface="Times New Roman" panose="02020603050405020304" pitchFamily="18" charset="0"/>
                <a:cs typeface="Times New Roman" panose="02020603050405020304" pitchFamily="18" charset="0"/>
              </a:rPr>
              <a:t>squared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65.3%, </a:t>
            </a:r>
            <a:r>
              <a:rPr lang="en-US" dirty="0">
                <a:latin typeface="Times New Roman" panose="02020603050405020304" pitchFamily="18" charset="0"/>
                <a:cs typeface="Times New Roman" panose="02020603050405020304" pitchFamily="18" charset="0"/>
              </a:rPr>
              <a:t>which means that that the model explains 65.3% the variability of the response data around its mean. The model is significant too. The equation would be:</a:t>
            </a:r>
          </a:p>
          <a:p>
            <a:endParaRPr lang="en-US" dirty="0"/>
          </a:p>
          <a:p>
            <a:pPr algn="just"/>
            <a:r>
              <a:rPr lang="en-US" b="1" dirty="0">
                <a:latin typeface="Times New Roman" panose="02020603050405020304" pitchFamily="18" charset="0"/>
                <a:cs typeface="Times New Roman" panose="02020603050405020304" pitchFamily="18" charset="0"/>
              </a:rPr>
              <a:t>Assists = 17.298 + 0.3152(rebounds) + 0.1366(points) + 0.0874(</a:t>
            </a:r>
            <a:r>
              <a:rPr lang="en-US" b="1" dirty="0" err="1">
                <a:latin typeface="Times New Roman" panose="02020603050405020304" pitchFamily="18" charset="0"/>
                <a:cs typeface="Times New Roman" panose="02020603050405020304" pitchFamily="18" charset="0"/>
              </a:rPr>
              <a:t>season_exp</a:t>
            </a:r>
            <a:r>
              <a:rPr lang="en-US" b="1" dirty="0">
                <a:latin typeface="Times New Roman" panose="02020603050405020304" pitchFamily="18" charset="0"/>
                <a:cs typeface="Times New Roman" panose="02020603050405020304" pitchFamily="18" charset="0"/>
              </a:rPr>
              <a:t>) - 0.2271(height)</a:t>
            </a:r>
            <a:endParaRPr lang="pt-BR" b="1" dirty="0">
              <a:latin typeface="Times New Roman" panose="02020603050405020304" pitchFamily="18" charset="0"/>
              <a:cs typeface="Times New Roman" panose="02020603050405020304" pitchFamily="18" charset="0"/>
            </a:endParaRPr>
          </a:p>
          <a:p>
            <a:endParaRPr lang="pt-BR" dirty="0"/>
          </a:p>
        </p:txBody>
      </p:sp>
      <p:sp>
        <p:nvSpPr>
          <p:cNvPr id="13" name="TextBox 12">
            <a:extLst>
              <a:ext uri="{FF2B5EF4-FFF2-40B4-BE49-F238E27FC236}">
                <a16:creationId xmlns:a16="http://schemas.microsoft.com/office/drawing/2014/main" id="{EA542AC6-ED6E-C542-7849-274B7A430355}"/>
              </a:ext>
            </a:extLst>
          </p:cNvPr>
          <p:cNvSpPr txBox="1"/>
          <p:nvPr/>
        </p:nvSpPr>
        <p:spPr>
          <a:xfrm>
            <a:off x="6569476" y="889730"/>
            <a:ext cx="4270159" cy="369332"/>
          </a:xfrm>
          <a:prstGeom prst="rect">
            <a:avLst/>
          </a:prstGeom>
          <a:noFill/>
        </p:spPr>
        <p:txBody>
          <a:bodyPr wrap="square" rtlCol="0">
            <a:spAutoFit/>
          </a:bodyPr>
          <a:lstStyle/>
          <a:p>
            <a:r>
              <a:rPr lang="pt-BR" b="1" dirty="0" err="1">
                <a:solidFill>
                  <a:schemeClr val="accent1"/>
                </a:solidFill>
                <a:latin typeface="Times New Roman" panose="02020603050405020304" pitchFamily="18" charset="0"/>
                <a:cs typeface="Times New Roman" panose="02020603050405020304" pitchFamily="18" charset="0"/>
              </a:rPr>
              <a:t>Assists</a:t>
            </a:r>
            <a:r>
              <a:rPr lang="pt-BR" b="1" dirty="0">
                <a:solidFill>
                  <a:schemeClr val="accent1"/>
                </a:solidFill>
                <a:latin typeface="Times New Roman" panose="02020603050405020304" pitchFamily="18" charset="0"/>
                <a:cs typeface="Times New Roman" panose="02020603050405020304" pitchFamily="18" charset="0"/>
              </a:rPr>
              <a:t> Model</a:t>
            </a:r>
          </a:p>
        </p:txBody>
      </p:sp>
    </p:spTree>
    <p:extLst>
      <p:ext uri="{BB962C8B-B14F-4D97-AF65-F5344CB8AC3E}">
        <p14:creationId xmlns:p14="http://schemas.microsoft.com/office/powerpoint/2010/main" val="1126952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8863-A688-67A7-1DAA-557438E43E1C}"/>
              </a:ext>
            </a:extLst>
          </p:cNvPr>
          <p:cNvSpPr>
            <a:spLocks noGrp="1"/>
          </p:cNvSpPr>
          <p:nvPr>
            <p:ph type="title"/>
          </p:nvPr>
        </p:nvSpPr>
        <p:spPr/>
        <p:txBody>
          <a:bodyPr/>
          <a:lstStyle/>
          <a:p>
            <a:r>
              <a:rPr lang="pt-BR" b="1" dirty="0">
                <a:solidFill>
                  <a:schemeClr val="accent1"/>
                </a:solidFill>
                <a:latin typeface="Times New Roman" panose="02020603050405020304" pitchFamily="18" charset="0"/>
                <a:cs typeface="Times New Roman" panose="02020603050405020304" pitchFamily="18" charset="0"/>
              </a:rPr>
              <a:t>Centers</a:t>
            </a:r>
          </a:p>
        </p:txBody>
      </p:sp>
      <p:sp>
        <p:nvSpPr>
          <p:cNvPr id="3" name="Content Placeholder 2">
            <a:extLst>
              <a:ext uri="{FF2B5EF4-FFF2-40B4-BE49-F238E27FC236}">
                <a16:creationId xmlns:a16="http://schemas.microsoft.com/office/drawing/2014/main" id="{119D7138-BF26-9069-0921-31B8CAF28A52}"/>
              </a:ext>
            </a:extLst>
          </p:cNvPr>
          <p:cNvSpPr>
            <a:spLocks noGrp="1"/>
          </p:cNvSpPr>
          <p:nvPr>
            <p:ph idx="1"/>
          </p:nvPr>
        </p:nvSpPr>
        <p:spPr>
          <a:xfrm>
            <a:off x="838200" y="1577050"/>
            <a:ext cx="10515600" cy="4351338"/>
          </a:xfrm>
        </p:spPr>
        <p:txBody>
          <a:bodyPr/>
          <a:lstStyle/>
          <a:p>
            <a:pPr marL="0" indent="0">
              <a:buNone/>
            </a:pPr>
            <a:r>
              <a:rPr lang="en-US" sz="2400" dirty="0">
                <a:latin typeface="Times New Roman" panose="02020603050405020304" pitchFamily="18" charset="0"/>
                <a:cs typeface="Times New Roman" panose="02020603050405020304" pitchFamily="18" charset="0"/>
              </a:rPr>
              <a:t>Centers are usually the tallest players in the team and they are responsible for scoring points and rebounds as they play near the basket.</a:t>
            </a:r>
            <a:endParaRPr lang="pt-BR" dirty="0"/>
          </a:p>
        </p:txBody>
      </p:sp>
      <p:pic>
        <p:nvPicPr>
          <p:cNvPr id="5" name="Picture 4">
            <a:extLst>
              <a:ext uri="{FF2B5EF4-FFF2-40B4-BE49-F238E27FC236}">
                <a16:creationId xmlns:a16="http://schemas.microsoft.com/office/drawing/2014/main" id="{EE68E847-61AA-05EF-0265-25C2ED1F3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02" y="2403907"/>
            <a:ext cx="6889021" cy="4351338"/>
          </a:xfrm>
          <a:prstGeom prst="rect">
            <a:avLst/>
          </a:prstGeom>
        </p:spPr>
      </p:pic>
      <p:sp>
        <p:nvSpPr>
          <p:cNvPr id="6" name="TextBox 5">
            <a:extLst>
              <a:ext uri="{FF2B5EF4-FFF2-40B4-BE49-F238E27FC236}">
                <a16:creationId xmlns:a16="http://schemas.microsoft.com/office/drawing/2014/main" id="{28251238-88CA-9761-7936-3B9C7487A0F0}"/>
              </a:ext>
            </a:extLst>
          </p:cNvPr>
          <p:cNvSpPr txBox="1"/>
          <p:nvPr/>
        </p:nvSpPr>
        <p:spPr>
          <a:xfrm>
            <a:off x="7102136" y="2317418"/>
            <a:ext cx="4572000" cy="452431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For the Centers, I will analyze Rebounds and Points as the most important variables. The correlation shows that Rebounds and Points are highly correlated, 0.88, and it states that these two variables are the most common when looking at Centers. After these two, we can see that years of playing experience have a moderate influence in rebounds and points scored, 0.63 and 0.58. Also, the graph shows that a good center is also good  at assisting other players. The correlation between these two variables is 0.77. Lastly, the average height is 8’2”. So, after analyzing rebounds and points, we can determine that a good center needs years of playing experience and a high number of assists.</a:t>
            </a:r>
            <a:endParaRPr lang="pt-BR" dirty="0"/>
          </a:p>
        </p:txBody>
      </p:sp>
      <p:pic>
        <p:nvPicPr>
          <p:cNvPr id="4" name="Picture 3">
            <a:extLst>
              <a:ext uri="{FF2B5EF4-FFF2-40B4-BE49-F238E27FC236}">
                <a16:creationId xmlns:a16="http://schemas.microsoft.com/office/drawing/2014/main" id="{A49338F2-EE7E-6577-C9C8-16CFB8332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3153735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1D62-1124-7F97-AD88-FB2601888A50}"/>
              </a:ext>
            </a:extLst>
          </p:cNvPr>
          <p:cNvSpPr>
            <a:spLocks noGrp="1"/>
          </p:cNvSpPr>
          <p:nvPr>
            <p:ph type="title"/>
          </p:nvPr>
        </p:nvSpPr>
        <p:spPr/>
        <p:txBody>
          <a:bodyPr/>
          <a:lstStyle/>
          <a:p>
            <a:r>
              <a:rPr lang="pt-BR" b="1" dirty="0">
                <a:solidFill>
                  <a:schemeClr val="accent5">
                    <a:lumMod val="75000"/>
                  </a:schemeClr>
                </a:solidFill>
              </a:rPr>
              <a:t>Model</a:t>
            </a:r>
          </a:p>
        </p:txBody>
      </p:sp>
      <p:pic>
        <p:nvPicPr>
          <p:cNvPr id="4" name="Picture 3">
            <a:extLst>
              <a:ext uri="{FF2B5EF4-FFF2-40B4-BE49-F238E27FC236}">
                <a16:creationId xmlns:a16="http://schemas.microsoft.com/office/drawing/2014/main" id="{9528C5F4-125F-2B52-CF77-08A0AFFBE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
        <p:nvSpPr>
          <p:cNvPr id="9" name="TextBox 8">
            <a:extLst>
              <a:ext uri="{FF2B5EF4-FFF2-40B4-BE49-F238E27FC236}">
                <a16:creationId xmlns:a16="http://schemas.microsoft.com/office/drawing/2014/main" id="{243522B1-7027-AE36-C4DD-7F425B38DA67}"/>
              </a:ext>
            </a:extLst>
          </p:cNvPr>
          <p:cNvSpPr txBox="1"/>
          <p:nvPr/>
        </p:nvSpPr>
        <p:spPr>
          <a:xfrm>
            <a:off x="415570" y="4820575"/>
            <a:ext cx="4848887"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Points - 0 to 6 (Bad player) ; 6 to 11 (Common player) ; 11 to 15 (Good player) ; 15+ (Very Good player). Teams would hire players who have 11+ points.</a:t>
            </a:r>
            <a:endParaRPr lang="pt-BR"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D0FA753-4342-31F0-0111-954BE5059443}"/>
              </a:ext>
            </a:extLst>
          </p:cNvPr>
          <p:cNvSpPr txBox="1"/>
          <p:nvPr/>
        </p:nvSpPr>
        <p:spPr>
          <a:xfrm>
            <a:off x="4805685" y="560097"/>
            <a:ext cx="1890944" cy="646331"/>
          </a:xfrm>
          <a:prstGeom prst="rect">
            <a:avLst/>
          </a:prstGeom>
          <a:noFill/>
        </p:spPr>
        <p:txBody>
          <a:bodyPr wrap="square" rtlCol="0">
            <a:spAutoFit/>
          </a:bodyPr>
          <a:lstStyle/>
          <a:p>
            <a:r>
              <a:rPr lang="pt-BR" b="1" dirty="0" err="1">
                <a:solidFill>
                  <a:srgbClr val="FF0000"/>
                </a:solidFill>
              </a:rPr>
              <a:t>Red</a:t>
            </a:r>
            <a:r>
              <a:rPr lang="pt-BR" b="1" dirty="0">
                <a:solidFill>
                  <a:srgbClr val="FF0000"/>
                </a:solidFill>
              </a:rPr>
              <a:t> </a:t>
            </a:r>
            <a:r>
              <a:rPr lang="pt-BR" b="1" dirty="0" err="1">
                <a:solidFill>
                  <a:srgbClr val="FF0000"/>
                </a:solidFill>
              </a:rPr>
              <a:t>line</a:t>
            </a:r>
            <a:r>
              <a:rPr lang="pt-BR" b="1" dirty="0">
                <a:solidFill>
                  <a:srgbClr val="FF0000"/>
                </a:solidFill>
              </a:rPr>
              <a:t> </a:t>
            </a:r>
            <a:r>
              <a:rPr lang="pt-BR" b="1" dirty="0" err="1">
                <a:solidFill>
                  <a:srgbClr val="FF0000"/>
                </a:solidFill>
              </a:rPr>
              <a:t>is</a:t>
            </a:r>
            <a:r>
              <a:rPr lang="pt-BR" b="1" dirty="0">
                <a:solidFill>
                  <a:srgbClr val="FF0000"/>
                </a:solidFill>
              </a:rPr>
              <a:t> </a:t>
            </a:r>
            <a:r>
              <a:rPr lang="pt-BR" b="1" dirty="0" err="1">
                <a:solidFill>
                  <a:srgbClr val="FF0000"/>
                </a:solidFill>
              </a:rPr>
              <a:t>the</a:t>
            </a:r>
            <a:r>
              <a:rPr lang="pt-BR" b="1" dirty="0">
                <a:solidFill>
                  <a:srgbClr val="FF0000"/>
                </a:solidFill>
              </a:rPr>
              <a:t> </a:t>
            </a:r>
            <a:r>
              <a:rPr lang="pt-BR" b="1" dirty="0" err="1">
                <a:solidFill>
                  <a:srgbClr val="FF0000"/>
                </a:solidFill>
              </a:rPr>
              <a:t>mean</a:t>
            </a:r>
            <a:r>
              <a:rPr lang="pt-BR" b="1" dirty="0">
                <a:solidFill>
                  <a:srgbClr val="FF0000"/>
                </a:solidFill>
              </a:rPr>
              <a:t>.</a:t>
            </a:r>
          </a:p>
        </p:txBody>
      </p:sp>
      <p:sp>
        <p:nvSpPr>
          <p:cNvPr id="11" name="TextBox 10">
            <a:extLst>
              <a:ext uri="{FF2B5EF4-FFF2-40B4-BE49-F238E27FC236}">
                <a16:creationId xmlns:a16="http://schemas.microsoft.com/office/drawing/2014/main" id="{ED5A5959-ED9A-8F1D-0D07-43CA975DE0C4}"/>
              </a:ext>
            </a:extLst>
          </p:cNvPr>
          <p:cNvSpPr txBox="1"/>
          <p:nvPr/>
        </p:nvSpPr>
        <p:spPr>
          <a:xfrm>
            <a:off x="6596109" y="4820575"/>
            <a:ext cx="4757691"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Rebounds - 0 to 4 (Bad player) ; 4 to 6 (Common player) ; 6 to 9 (Good player) ; 9+ (Very Good player). Teams would hire players who have 6+ assists.</a:t>
            </a:r>
          </a:p>
          <a:p>
            <a:endParaRPr lang="pt-BR" dirty="0"/>
          </a:p>
        </p:txBody>
      </p:sp>
      <p:pic>
        <p:nvPicPr>
          <p:cNvPr id="5" name="Picture 4">
            <a:extLst>
              <a:ext uri="{FF2B5EF4-FFF2-40B4-BE49-F238E27FC236}">
                <a16:creationId xmlns:a16="http://schemas.microsoft.com/office/drawing/2014/main" id="{EFA4A018-0318-13BC-2C73-8DEDA5750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942" y="1240224"/>
            <a:ext cx="5119203" cy="3233461"/>
          </a:xfrm>
          <a:prstGeom prst="rect">
            <a:avLst/>
          </a:prstGeom>
        </p:spPr>
      </p:pic>
      <p:pic>
        <p:nvPicPr>
          <p:cNvPr id="12" name="Picture 11">
            <a:extLst>
              <a:ext uri="{FF2B5EF4-FFF2-40B4-BE49-F238E27FC236}">
                <a16:creationId xmlns:a16="http://schemas.microsoft.com/office/drawing/2014/main" id="{7AFFC01A-66F6-4FD9-EA62-6B8113234C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9113" y="1076087"/>
            <a:ext cx="5467772" cy="3453629"/>
          </a:xfrm>
          <a:prstGeom prst="rect">
            <a:avLst/>
          </a:prstGeom>
        </p:spPr>
      </p:pic>
    </p:spTree>
    <p:extLst>
      <p:ext uri="{BB962C8B-B14F-4D97-AF65-F5344CB8AC3E}">
        <p14:creationId xmlns:p14="http://schemas.microsoft.com/office/powerpoint/2010/main" val="4202452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1A2CD7-4478-3F46-F994-FF0ECEEE4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
        <p:nvSpPr>
          <p:cNvPr id="5" name="TextBox 4">
            <a:extLst>
              <a:ext uri="{FF2B5EF4-FFF2-40B4-BE49-F238E27FC236}">
                <a16:creationId xmlns:a16="http://schemas.microsoft.com/office/drawing/2014/main" id="{73A3F595-7CFA-89C0-82DC-C11485D05BE7}"/>
              </a:ext>
            </a:extLst>
          </p:cNvPr>
          <p:cNvSpPr txBox="1"/>
          <p:nvPr/>
        </p:nvSpPr>
        <p:spPr>
          <a:xfrm>
            <a:off x="332127" y="381740"/>
            <a:ext cx="10111666" cy="369332"/>
          </a:xfrm>
          <a:prstGeom prst="rect">
            <a:avLst/>
          </a:prstGeom>
          <a:noFill/>
        </p:spPr>
        <p:txBody>
          <a:bodyPr wrap="square" rtlCol="0">
            <a:spAutoFit/>
          </a:bodyPr>
          <a:lstStyle/>
          <a:p>
            <a:pPr algn="just"/>
            <a:r>
              <a:rPr lang="pt-BR" dirty="0">
                <a:latin typeface="Times New Roman" panose="02020603050405020304" pitchFamily="18" charset="0"/>
                <a:cs typeface="Times New Roman" panose="02020603050405020304" pitchFamily="18" charset="0"/>
              </a:rPr>
              <a:t>For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centers, points </a:t>
            </a:r>
            <a:r>
              <a:rPr lang="pt-BR" dirty="0" err="1">
                <a:latin typeface="Times New Roman" panose="02020603050405020304" pitchFamily="18" charset="0"/>
                <a:cs typeface="Times New Roman" panose="02020603050405020304" pitchFamily="18" charset="0"/>
              </a:rPr>
              <a:t>will</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be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analyzed</a:t>
            </a:r>
            <a:r>
              <a:rPr lang="pt-BR" dirty="0">
                <a:latin typeface="Times New Roman" panose="02020603050405020304" pitchFamily="18" charset="0"/>
                <a:cs typeface="Times New Roman" panose="02020603050405020304" pitchFamily="18" charset="0"/>
              </a:rPr>
              <a:t> as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most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important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variable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and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then</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rebounds</a:t>
            </a:r>
            <a:r>
              <a:rPr lang="pt-BR"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B6C626E2-E94B-40E1-0606-7FD4FEA02D60}"/>
              </a:ext>
            </a:extLst>
          </p:cNvPr>
          <p:cNvSpPr txBox="1"/>
          <p:nvPr/>
        </p:nvSpPr>
        <p:spPr>
          <a:xfrm>
            <a:off x="319596" y="958788"/>
            <a:ext cx="4634144" cy="369332"/>
          </a:xfrm>
          <a:prstGeom prst="rect">
            <a:avLst/>
          </a:prstGeom>
          <a:noFill/>
        </p:spPr>
        <p:txBody>
          <a:bodyPr wrap="square" rtlCol="0">
            <a:spAutoFit/>
          </a:bodyPr>
          <a:lstStyle/>
          <a:p>
            <a:r>
              <a:rPr lang="pt-BR" b="1" dirty="0">
                <a:solidFill>
                  <a:schemeClr val="accent1"/>
                </a:solidFill>
                <a:latin typeface="Times New Roman" panose="02020603050405020304" pitchFamily="18" charset="0"/>
                <a:cs typeface="Times New Roman" panose="02020603050405020304" pitchFamily="18" charset="0"/>
              </a:rPr>
              <a:t>Points Model</a:t>
            </a:r>
          </a:p>
        </p:txBody>
      </p:sp>
      <p:sp>
        <p:nvSpPr>
          <p:cNvPr id="9" name="TextBox 8">
            <a:extLst>
              <a:ext uri="{FF2B5EF4-FFF2-40B4-BE49-F238E27FC236}">
                <a16:creationId xmlns:a16="http://schemas.microsoft.com/office/drawing/2014/main" id="{259202AE-DF84-E484-0A58-92D39F03022C}"/>
              </a:ext>
            </a:extLst>
          </p:cNvPr>
          <p:cNvSpPr txBox="1"/>
          <p:nvPr/>
        </p:nvSpPr>
        <p:spPr>
          <a:xfrm>
            <a:off x="150920" y="4015997"/>
            <a:ext cx="5776404" cy="2862322"/>
          </a:xfrm>
          <a:prstGeom prst="rect">
            <a:avLst/>
          </a:prstGeom>
          <a:noFill/>
        </p:spPr>
        <p:txBody>
          <a:bodyPr wrap="square" rtlCol="0">
            <a:spAutoFit/>
          </a:bodyPr>
          <a:lstStyle/>
          <a:p>
            <a:pPr algn="just"/>
            <a:r>
              <a:rPr lang="pt-BR" dirty="0" err="1">
                <a:latin typeface="Times New Roman" panose="02020603050405020304" pitchFamily="18" charset="0"/>
                <a:cs typeface="Times New Roman" panose="02020603050405020304" pitchFamily="18" charset="0"/>
              </a:rPr>
              <a:t>Above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model for points. </a:t>
            </a:r>
            <a:r>
              <a:rPr lang="pt-BR" dirty="0" err="1">
                <a:latin typeface="Times New Roman" panose="02020603050405020304" pitchFamily="18" charset="0"/>
                <a:cs typeface="Times New Roman" panose="02020603050405020304" pitchFamily="18" charset="0"/>
              </a:rPr>
              <a:t>Weight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and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Height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were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not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used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because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they</a:t>
            </a:r>
            <a:r>
              <a:rPr lang="pt-BR" dirty="0">
                <a:latin typeface="Times New Roman" panose="02020603050405020304" pitchFamily="18" charset="0"/>
                <a:cs typeface="Times New Roman" panose="02020603050405020304" pitchFamily="18" charset="0"/>
              </a:rPr>
              <a:t> are </a:t>
            </a:r>
            <a:r>
              <a:rPr lang="pt-BR" dirty="0" err="1">
                <a:latin typeface="Times New Roman" panose="02020603050405020304" pitchFamily="18" charset="0"/>
                <a:cs typeface="Times New Roman" panose="02020603050405020304" pitchFamily="18" charset="0"/>
              </a:rPr>
              <a:t>not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statistically</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significant</a:t>
            </a:r>
            <a:r>
              <a:rPr lang="pt-BR" dirty="0">
                <a:latin typeface="Times New Roman" panose="02020603050405020304" pitchFamily="18" charset="0"/>
                <a:cs typeface="Times New Roman" panose="02020603050405020304" pitchFamily="18" charset="0"/>
              </a:rPr>
              <a:t> for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model. </a:t>
            </a:r>
            <a:r>
              <a:rPr lang="pt-BR" dirty="0" err="1">
                <a:latin typeface="Times New Roman" panose="02020603050405020304" pitchFamily="18" charset="0"/>
                <a:cs typeface="Times New Roman" panose="02020603050405020304" pitchFamily="18" charset="0"/>
              </a:rPr>
              <a:t>All</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variables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showed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have</a:t>
            </a:r>
            <a:r>
              <a:rPr lang="pt-BR" dirty="0">
                <a:latin typeface="Times New Roman" panose="02020603050405020304" pitchFamily="18" charset="0"/>
                <a:cs typeface="Times New Roman" panose="02020603050405020304" pitchFamily="18" charset="0"/>
              </a:rPr>
              <a:t> a </a:t>
            </a:r>
            <a:r>
              <a:rPr lang="pt-BR" dirty="0" err="1">
                <a:latin typeface="Times New Roman" panose="02020603050405020304" pitchFamily="18" charset="0"/>
                <a:cs typeface="Times New Roman" panose="02020603050405020304" pitchFamily="18" charset="0"/>
              </a:rPr>
              <a:t>small</a:t>
            </a:r>
            <a:r>
              <a:rPr lang="pt-BR" dirty="0">
                <a:latin typeface="Times New Roman" panose="02020603050405020304" pitchFamily="18" charset="0"/>
                <a:cs typeface="Times New Roman" panose="02020603050405020304" pitchFamily="18" charset="0"/>
              </a:rPr>
              <a:t> p-</a:t>
            </a:r>
            <a:r>
              <a:rPr lang="pt-BR" dirty="0" err="1">
                <a:latin typeface="Times New Roman" panose="02020603050405020304" pitchFamily="18" charset="0"/>
                <a:cs typeface="Times New Roman" panose="02020603050405020304" pitchFamily="18" charset="0"/>
              </a:rPr>
              <a:t>value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which</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means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they</a:t>
            </a:r>
            <a:r>
              <a:rPr lang="pt-BR" dirty="0">
                <a:latin typeface="Times New Roman" panose="02020603050405020304" pitchFamily="18" charset="0"/>
                <a:cs typeface="Times New Roman" panose="02020603050405020304" pitchFamily="18" charset="0"/>
              </a:rPr>
              <a:t> are </a:t>
            </a:r>
            <a:r>
              <a:rPr lang="pt-BR" dirty="0" err="1">
                <a:latin typeface="Times New Roman" panose="02020603050405020304" pitchFamily="18" charset="0"/>
                <a:cs typeface="Times New Roman" panose="02020603050405020304" pitchFamily="18" charset="0"/>
              </a:rPr>
              <a:t>statistically</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significant</a:t>
            </a:r>
            <a:r>
              <a:rPr lang="pt-BR" dirty="0">
                <a:latin typeface="Times New Roman" panose="02020603050405020304" pitchFamily="18" charset="0"/>
                <a:cs typeface="Times New Roman" panose="02020603050405020304" pitchFamily="18" charset="0"/>
              </a:rPr>
              <a:t>. R </a:t>
            </a:r>
            <a:r>
              <a:rPr lang="pt-BR" dirty="0" err="1">
                <a:latin typeface="Times New Roman" panose="02020603050405020304" pitchFamily="18" charset="0"/>
                <a:cs typeface="Times New Roman" panose="02020603050405020304" pitchFamily="18" charset="0"/>
              </a:rPr>
              <a:t>squared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81.3%, </a:t>
            </a:r>
            <a:r>
              <a:rPr lang="en-US" dirty="0">
                <a:latin typeface="Times New Roman" panose="02020603050405020304" pitchFamily="18" charset="0"/>
                <a:cs typeface="Times New Roman" panose="02020603050405020304" pitchFamily="18" charset="0"/>
              </a:rPr>
              <a:t>which means that that the model explains 81.3% the variability of the response data around its mean. The model is significant. The equation would be:</a:t>
            </a:r>
          </a:p>
          <a:p>
            <a:endParaRPr lang="en-US" dirty="0"/>
          </a:p>
          <a:p>
            <a:pPr algn="just"/>
            <a:r>
              <a:rPr lang="en-US" b="1" dirty="0">
                <a:latin typeface="Times New Roman" panose="02020603050405020304" pitchFamily="18" charset="0"/>
                <a:cs typeface="Times New Roman" panose="02020603050405020304" pitchFamily="18" charset="0"/>
              </a:rPr>
              <a:t>Points = -0.1447 + 1.838(assists) + 0.9266(rebounds) + 0.0799(</a:t>
            </a:r>
            <a:r>
              <a:rPr lang="en-US" b="1" dirty="0" err="1">
                <a:latin typeface="Times New Roman" panose="02020603050405020304" pitchFamily="18" charset="0"/>
                <a:cs typeface="Times New Roman" panose="02020603050405020304" pitchFamily="18" charset="0"/>
              </a:rPr>
              <a:t>season_exp</a:t>
            </a:r>
            <a:r>
              <a:rPr lang="en-US" b="1" dirty="0">
                <a:latin typeface="Times New Roman" panose="02020603050405020304" pitchFamily="18" charset="0"/>
                <a:cs typeface="Times New Roman" panose="02020603050405020304" pitchFamily="18" charset="0"/>
              </a:rPr>
              <a:t>)</a:t>
            </a:r>
            <a:endParaRPr lang="pt-BR"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1FD61A7-58F6-46C1-2C01-AF8CBD8A8643}"/>
              </a:ext>
            </a:extLst>
          </p:cNvPr>
          <p:cNvSpPr txBox="1"/>
          <p:nvPr/>
        </p:nvSpPr>
        <p:spPr>
          <a:xfrm>
            <a:off x="6458704" y="3960836"/>
            <a:ext cx="5317725" cy="2862322"/>
          </a:xfrm>
          <a:prstGeom prst="rect">
            <a:avLst/>
          </a:prstGeom>
          <a:noFill/>
        </p:spPr>
        <p:txBody>
          <a:bodyPr wrap="square" rtlCol="0">
            <a:spAutoFit/>
          </a:bodyPr>
          <a:lstStyle/>
          <a:p>
            <a:pPr algn="just"/>
            <a:r>
              <a:rPr lang="pt-BR" dirty="0" err="1">
                <a:latin typeface="Times New Roman" panose="02020603050405020304" pitchFamily="18" charset="0"/>
                <a:cs typeface="Times New Roman" panose="02020603050405020304" pitchFamily="18" charset="0"/>
              </a:rPr>
              <a:t>Above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model for </a:t>
            </a:r>
            <a:r>
              <a:rPr lang="pt-BR" dirty="0" err="1">
                <a:latin typeface="Times New Roman" panose="02020603050405020304" pitchFamily="18" charset="0"/>
                <a:cs typeface="Times New Roman" panose="02020603050405020304" pitchFamily="18" charset="0"/>
              </a:rPr>
              <a:t>rebounds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Height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also</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was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not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used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because</a:t>
            </a:r>
            <a:r>
              <a:rPr lang="pt-BR" dirty="0">
                <a:latin typeface="Times New Roman" panose="02020603050405020304" pitchFamily="18" charset="0"/>
                <a:cs typeface="Times New Roman" panose="02020603050405020304" pitchFamily="18" charset="0"/>
              </a:rPr>
              <a:t> it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not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significant</a:t>
            </a:r>
            <a:r>
              <a:rPr lang="pt-BR" dirty="0">
                <a:latin typeface="Times New Roman" panose="02020603050405020304" pitchFamily="18" charset="0"/>
                <a:cs typeface="Times New Roman" panose="02020603050405020304" pitchFamily="18" charset="0"/>
              </a:rPr>
              <a:t>. The </a:t>
            </a:r>
            <a:r>
              <a:rPr lang="pt-BR" dirty="0" err="1">
                <a:latin typeface="Times New Roman" panose="02020603050405020304" pitchFamily="18" charset="0"/>
                <a:cs typeface="Times New Roman" panose="02020603050405020304" pitchFamily="18" charset="0"/>
              </a:rPr>
              <a:t>others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variables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showed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have</a:t>
            </a:r>
            <a:r>
              <a:rPr lang="pt-BR" dirty="0">
                <a:latin typeface="Times New Roman" panose="02020603050405020304" pitchFamily="18" charset="0"/>
                <a:cs typeface="Times New Roman" panose="02020603050405020304" pitchFamily="18" charset="0"/>
              </a:rPr>
              <a:t> a </a:t>
            </a:r>
            <a:r>
              <a:rPr lang="pt-BR" dirty="0" err="1">
                <a:latin typeface="Times New Roman" panose="02020603050405020304" pitchFamily="18" charset="0"/>
                <a:cs typeface="Times New Roman" panose="02020603050405020304" pitchFamily="18" charset="0"/>
              </a:rPr>
              <a:t>small</a:t>
            </a:r>
            <a:r>
              <a:rPr lang="pt-BR" dirty="0">
                <a:latin typeface="Times New Roman" panose="02020603050405020304" pitchFamily="18" charset="0"/>
                <a:cs typeface="Times New Roman" panose="02020603050405020304" pitchFamily="18" charset="0"/>
              </a:rPr>
              <a:t> p-</a:t>
            </a:r>
            <a:r>
              <a:rPr lang="pt-BR" dirty="0" err="1">
                <a:latin typeface="Times New Roman" panose="02020603050405020304" pitchFamily="18" charset="0"/>
                <a:cs typeface="Times New Roman" panose="02020603050405020304" pitchFamily="18" charset="0"/>
              </a:rPr>
              <a:t>value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which</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means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they</a:t>
            </a:r>
            <a:r>
              <a:rPr lang="pt-BR" dirty="0">
                <a:latin typeface="Times New Roman" panose="02020603050405020304" pitchFamily="18" charset="0"/>
                <a:cs typeface="Times New Roman" panose="02020603050405020304" pitchFamily="18" charset="0"/>
              </a:rPr>
              <a:t> are </a:t>
            </a:r>
            <a:r>
              <a:rPr lang="pt-BR" dirty="0" err="1">
                <a:latin typeface="Times New Roman" panose="02020603050405020304" pitchFamily="18" charset="0"/>
                <a:cs typeface="Times New Roman" panose="02020603050405020304" pitchFamily="18" charset="0"/>
              </a:rPr>
              <a:t>statistically</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significant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This</a:t>
            </a:r>
            <a:r>
              <a:rPr lang="pt-BR" dirty="0">
                <a:latin typeface="Times New Roman" panose="02020603050405020304" pitchFamily="18" charset="0"/>
                <a:cs typeface="Times New Roman" panose="02020603050405020304" pitchFamily="18" charset="0"/>
              </a:rPr>
              <a:t> model </a:t>
            </a:r>
            <a:r>
              <a:rPr lang="pt-BR" dirty="0" err="1">
                <a:latin typeface="Times New Roman" panose="02020603050405020304" pitchFamily="18" charset="0"/>
                <a:cs typeface="Times New Roman" panose="02020603050405020304" pitchFamily="18" charset="0"/>
              </a:rPr>
              <a:t>have</a:t>
            </a:r>
            <a:r>
              <a:rPr lang="pt-BR" dirty="0">
                <a:latin typeface="Times New Roman" panose="02020603050405020304" pitchFamily="18" charset="0"/>
                <a:cs typeface="Times New Roman" panose="02020603050405020304" pitchFamily="18" charset="0"/>
              </a:rPr>
              <a:t> a </a:t>
            </a:r>
            <a:r>
              <a:rPr lang="pt-BR" dirty="0" err="1">
                <a:latin typeface="Times New Roman" panose="02020603050405020304" pitchFamily="18" charset="0"/>
                <a:cs typeface="Times New Roman" panose="02020603050405020304" pitchFamily="18" charset="0"/>
              </a:rPr>
              <a:t>very</a:t>
            </a:r>
            <a:r>
              <a:rPr lang="pt-BR" dirty="0">
                <a:latin typeface="Times New Roman" panose="02020603050405020304" pitchFamily="18" charset="0"/>
                <a:cs typeface="Times New Roman" panose="02020603050405020304" pitchFamily="18" charset="0"/>
              </a:rPr>
              <a:t> high R </a:t>
            </a:r>
            <a:r>
              <a:rPr lang="pt-BR" dirty="0" err="1">
                <a:latin typeface="Times New Roman" panose="02020603050405020304" pitchFamily="18" charset="0"/>
                <a:cs typeface="Times New Roman" panose="02020603050405020304" pitchFamily="18" charset="0"/>
              </a:rPr>
              <a:t>squared</a:t>
            </a:r>
            <a:r>
              <a:rPr lang="pt-BR" dirty="0">
                <a:latin typeface="Times New Roman" panose="02020603050405020304" pitchFamily="18" charset="0"/>
                <a:cs typeface="Times New Roman" panose="02020603050405020304" pitchFamily="18" charset="0"/>
              </a:rPr>
              <a:t>, 80.15%</a:t>
            </a:r>
            <a:r>
              <a:rPr lang="en-US" dirty="0">
                <a:latin typeface="Times New Roman" panose="02020603050405020304" pitchFamily="18" charset="0"/>
                <a:cs typeface="Times New Roman" panose="02020603050405020304" pitchFamily="18" charset="0"/>
              </a:rPr>
              <a:t>The model is significant too. The equation would be:</a:t>
            </a:r>
          </a:p>
          <a:p>
            <a:endParaRPr lang="en-US" dirty="0"/>
          </a:p>
          <a:p>
            <a:pPr algn="just"/>
            <a:r>
              <a:rPr lang="en-US" b="1" dirty="0">
                <a:latin typeface="Times New Roman" panose="02020603050405020304" pitchFamily="18" charset="0"/>
                <a:cs typeface="Times New Roman" panose="02020603050405020304" pitchFamily="18" charset="0"/>
              </a:rPr>
              <a:t>Rebounds = 2.3408 + 0.6567(assists) + 0.3991(points) + 0.1178(</a:t>
            </a:r>
            <a:r>
              <a:rPr lang="en-US" b="1" dirty="0" err="1">
                <a:latin typeface="Times New Roman" panose="02020603050405020304" pitchFamily="18" charset="0"/>
                <a:cs typeface="Times New Roman" panose="02020603050405020304" pitchFamily="18" charset="0"/>
              </a:rPr>
              <a:t>season_exp</a:t>
            </a:r>
            <a:r>
              <a:rPr lang="en-US" b="1" dirty="0">
                <a:latin typeface="Times New Roman" panose="02020603050405020304" pitchFamily="18" charset="0"/>
                <a:cs typeface="Times New Roman" panose="02020603050405020304" pitchFamily="18" charset="0"/>
              </a:rPr>
              <a:t>) - 0.0059(weight)</a:t>
            </a:r>
            <a:endParaRPr lang="pt-BR" b="1" dirty="0">
              <a:latin typeface="Times New Roman" panose="02020603050405020304" pitchFamily="18" charset="0"/>
              <a:cs typeface="Times New Roman" panose="02020603050405020304" pitchFamily="18" charset="0"/>
            </a:endParaRPr>
          </a:p>
          <a:p>
            <a:endParaRPr lang="pt-BR" dirty="0"/>
          </a:p>
        </p:txBody>
      </p:sp>
      <p:sp>
        <p:nvSpPr>
          <p:cNvPr id="13" name="TextBox 12">
            <a:extLst>
              <a:ext uri="{FF2B5EF4-FFF2-40B4-BE49-F238E27FC236}">
                <a16:creationId xmlns:a16="http://schemas.microsoft.com/office/drawing/2014/main" id="{EA542AC6-ED6E-C542-7849-274B7A430355}"/>
              </a:ext>
            </a:extLst>
          </p:cNvPr>
          <p:cNvSpPr txBox="1"/>
          <p:nvPr/>
        </p:nvSpPr>
        <p:spPr>
          <a:xfrm>
            <a:off x="6569476" y="889730"/>
            <a:ext cx="4270159" cy="369332"/>
          </a:xfrm>
          <a:prstGeom prst="rect">
            <a:avLst/>
          </a:prstGeom>
          <a:noFill/>
        </p:spPr>
        <p:txBody>
          <a:bodyPr wrap="square" rtlCol="0">
            <a:spAutoFit/>
          </a:bodyPr>
          <a:lstStyle/>
          <a:p>
            <a:r>
              <a:rPr lang="pt-BR" b="1" dirty="0" err="1">
                <a:solidFill>
                  <a:schemeClr val="accent1"/>
                </a:solidFill>
                <a:latin typeface="Times New Roman" panose="02020603050405020304" pitchFamily="18" charset="0"/>
                <a:cs typeface="Times New Roman" panose="02020603050405020304" pitchFamily="18" charset="0"/>
              </a:rPr>
              <a:t>Rebounds</a:t>
            </a:r>
            <a:r>
              <a:rPr lang="pt-BR" b="1" dirty="0">
                <a:solidFill>
                  <a:schemeClr val="accent1"/>
                </a:solidFill>
                <a:latin typeface="Times New Roman" panose="02020603050405020304" pitchFamily="18" charset="0"/>
                <a:cs typeface="Times New Roman" panose="02020603050405020304" pitchFamily="18" charset="0"/>
              </a:rPr>
              <a:t> Model</a:t>
            </a:r>
          </a:p>
        </p:txBody>
      </p:sp>
      <p:pic>
        <p:nvPicPr>
          <p:cNvPr id="3" name="Picture 2">
            <a:extLst>
              <a:ext uri="{FF2B5EF4-FFF2-40B4-BE49-F238E27FC236}">
                <a16:creationId xmlns:a16="http://schemas.microsoft.com/office/drawing/2014/main" id="{8A5C8670-6FE1-448D-37F2-927BD2EA734D}"/>
              </a:ext>
            </a:extLst>
          </p:cNvPr>
          <p:cNvPicPr>
            <a:picLocks noChangeAspect="1"/>
          </p:cNvPicPr>
          <p:nvPr/>
        </p:nvPicPr>
        <p:blipFill>
          <a:blip r:embed="rId3"/>
          <a:stretch>
            <a:fillRect/>
          </a:stretch>
        </p:blipFill>
        <p:spPr>
          <a:xfrm>
            <a:off x="6563142" y="1259062"/>
            <a:ext cx="4485118" cy="2682010"/>
          </a:xfrm>
          <a:prstGeom prst="rect">
            <a:avLst/>
          </a:prstGeom>
        </p:spPr>
      </p:pic>
      <p:pic>
        <p:nvPicPr>
          <p:cNvPr id="10" name="Picture 9">
            <a:extLst>
              <a:ext uri="{FF2B5EF4-FFF2-40B4-BE49-F238E27FC236}">
                <a16:creationId xmlns:a16="http://schemas.microsoft.com/office/drawing/2014/main" id="{E2BD0814-E331-BA1D-5C8A-48B882F00408}"/>
              </a:ext>
            </a:extLst>
          </p:cNvPr>
          <p:cNvPicPr>
            <a:picLocks noChangeAspect="1"/>
          </p:cNvPicPr>
          <p:nvPr/>
        </p:nvPicPr>
        <p:blipFill>
          <a:blip r:embed="rId4"/>
          <a:stretch>
            <a:fillRect/>
          </a:stretch>
        </p:blipFill>
        <p:spPr>
          <a:xfrm>
            <a:off x="415571" y="1326954"/>
            <a:ext cx="4293111" cy="2682010"/>
          </a:xfrm>
          <a:prstGeom prst="rect">
            <a:avLst/>
          </a:prstGeom>
        </p:spPr>
      </p:pic>
    </p:spTree>
    <p:extLst>
      <p:ext uri="{BB962C8B-B14F-4D97-AF65-F5344CB8AC3E}">
        <p14:creationId xmlns:p14="http://schemas.microsoft.com/office/powerpoint/2010/main" val="251872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AC2F-D2AF-35AC-84CD-AF77DA86A5C5}"/>
              </a:ext>
            </a:extLst>
          </p:cNvPr>
          <p:cNvSpPr>
            <a:spLocks noGrp="1"/>
          </p:cNvSpPr>
          <p:nvPr>
            <p:ph type="title"/>
          </p:nvPr>
        </p:nvSpPr>
        <p:spPr/>
        <p:txBody>
          <a:bodyPr/>
          <a:lstStyle/>
          <a:p>
            <a:r>
              <a:rPr lang="pt-BR" b="1" dirty="0">
                <a:solidFill>
                  <a:schemeClr val="accent1"/>
                </a:solidFill>
                <a:latin typeface="Times New Roman" panose="02020603050405020304" pitchFamily="18" charset="0"/>
                <a:cs typeface="Times New Roman" panose="02020603050405020304" pitchFamily="18" charset="0"/>
              </a:rPr>
              <a:t>PROJECT PROPOSAL</a:t>
            </a:r>
          </a:p>
        </p:txBody>
      </p:sp>
      <p:sp>
        <p:nvSpPr>
          <p:cNvPr id="3" name="Content Placeholder 2">
            <a:extLst>
              <a:ext uri="{FF2B5EF4-FFF2-40B4-BE49-F238E27FC236}">
                <a16:creationId xmlns:a16="http://schemas.microsoft.com/office/drawing/2014/main" id="{F841951C-AEDD-D8BE-DF15-005B2344A632}"/>
              </a:ext>
            </a:extLst>
          </p:cNvPr>
          <p:cNvSpPr>
            <a:spLocks noGrp="1"/>
          </p:cNvSpPr>
          <p:nvPr>
            <p:ph idx="1"/>
          </p:nvPr>
        </p:nvSpPr>
        <p:spPr>
          <a:xfrm>
            <a:off x="838200" y="1585928"/>
            <a:ext cx="10515600" cy="4351338"/>
          </a:xfrm>
        </p:spPr>
        <p:txBody>
          <a:bodyPr>
            <a:normAutofit fontScale="47500" lnSpcReduction="20000"/>
          </a:bodyPr>
          <a:lstStyle/>
          <a:p>
            <a:pPr marL="0" indent="0" algn="just">
              <a:buNone/>
            </a:pPr>
            <a:r>
              <a:rPr lang="en-US" sz="5100" dirty="0">
                <a:effectLst/>
                <a:latin typeface="Times New Roman" panose="02020603050405020304" pitchFamily="18" charset="0"/>
                <a:ea typeface="Times New Roman" panose="02020603050405020304" pitchFamily="18" charset="0"/>
                <a:cs typeface="Times New Roman" panose="02020603050405020304" pitchFamily="18" charset="0"/>
              </a:rPr>
              <a:t>Nowadays, data analysis is increasingly being used in sports such as basketball, soccer, baseball, and among others. The use and collection of data in basketball is bringing major changes in the way teams hire players and also in the game strategy. Millions of dollars are invested in this sport every year and the team owners want to get it right to have a better result in the championships. The more wins a team has, the more attractive it becomes for possible sponsorships. In addition, fans will consume more products from the brand and will go to the stadium to watch games, generating even more revenue for the team. To minimize the mistakes of directors during the recruiting process and in the strategies used, data analysis is essential. We can analyze the game quality and performance of players, such as number of points per game, assists, rebounds, height, weight, age, and position to direct signings according to the needs of each team. Big data in sports can change the game in several ways, including helping players, coaches and other team members, promoting wins, and contributing to the success of the team. </a:t>
            </a:r>
            <a:endParaRPr lang="pt-BR" dirty="0"/>
          </a:p>
        </p:txBody>
      </p:sp>
      <p:pic>
        <p:nvPicPr>
          <p:cNvPr id="4" name="Picture 3">
            <a:extLst>
              <a:ext uri="{FF2B5EF4-FFF2-40B4-BE49-F238E27FC236}">
                <a16:creationId xmlns:a16="http://schemas.microsoft.com/office/drawing/2014/main" id="{A8D5FB11-B08D-96ED-BED5-831DF66C8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3174006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9641-E5DD-FB8D-13CB-FED5D3D21649}"/>
              </a:ext>
            </a:extLst>
          </p:cNvPr>
          <p:cNvSpPr>
            <a:spLocks noGrp="1"/>
          </p:cNvSpPr>
          <p:nvPr>
            <p:ph type="title"/>
          </p:nvPr>
        </p:nvSpPr>
        <p:spPr/>
        <p:txBody>
          <a:bodyPr/>
          <a:lstStyle/>
          <a:p>
            <a:r>
              <a:rPr lang="pt-BR" b="1" dirty="0" err="1">
                <a:solidFill>
                  <a:schemeClr val="accent1"/>
                </a:solidFill>
                <a:latin typeface="Times New Roman" panose="02020603050405020304" pitchFamily="18" charset="0"/>
                <a:cs typeface="Times New Roman" panose="02020603050405020304" pitchFamily="18" charset="0"/>
              </a:rPr>
              <a:t>Forwards</a:t>
            </a:r>
            <a:endParaRPr lang="pt-BR"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B1F38D-D13F-0473-59FE-788962AC3397}"/>
              </a:ext>
            </a:extLst>
          </p:cNvPr>
          <p:cNvSpPr>
            <a:spLocks noGrp="1"/>
          </p:cNvSpPr>
          <p:nvPr>
            <p:ph idx="1"/>
          </p:nvPr>
        </p:nvSpPr>
        <p:spPr>
          <a:xfrm>
            <a:off x="838200" y="1690688"/>
            <a:ext cx="10515600" cy="4351338"/>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Forwards usually play offensively, but when defending, their most important task is to focus on the Rebounds.</a:t>
            </a:r>
            <a:endParaRPr lang="pt-BR" dirty="0"/>
          </a:p>
        </p:txBody>
      </p:sp>
      <p:pic>
        <p:nvPicPr>
          <p:cNvPr id="5" name="Picture 4">
            <a:extLst>
              <a:ext uri="{FF2B5EF4-FFF2-40B4-BE49-F238E27FC236}">
                <a16:creationId xmlns:a16="http://schemas.microsoft.com/office/drawing/2014/main" id="{DF4ED6C7-9E6B-C72F-1813-445077079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45" y="2565647"/>
            <a:ext cx="6563727" cy="4145871"/>
          </a:xfrm>
          <a:prstGeom prst="rect">
            <a:avLst/>
          </a:prstGeom>
        </p:spPr>
      </p:pic>
      <p:sp>
        <p:nvSpPr>
          <p:cNvPr id="6" name="TextBox 5">
            <a:extLst>
              <a:ext uri="{FF2B5EF4-FFF2-40B4-BE49-F238E27FC236}">
                <a16:creationId xmlns:a16="http://schemas.microsoft.com/office/drawing/2014/main" id="{6D380D92-D2CE-A475-C18E-2AE8E0B5BE39}"/>
              </a:ext>
            </a:extLst>
          </p:cNvPr>
          <p:cNvSpPr txBox="1"/>
          <p:nvPr/>
        </p:nvSpPr>
        <p:spPr>
          <a:xfrm>
            <a:off x="6960092" y="2546611"/>
            <a:ext cx="4873841"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For the Forwards, I will analyze Rebounds and Points to analyze as the most important variables. Again, years of playing experience have an important correlation with rebounds, 0.60, and points, 0.65. Another important correlation is in assists with rebounds, 0.63, and with points 0.77. Height is also important for these players because they are responsible for rebounds. The average height is 7’5’’. After analyzing the graph, I can say that to hire a good forward, besides of good numbers in rebounds and points, he has to have a good number in assists and years of playing experience as well.</a:t>
            </a:r>
            <a:endParaRPr lang="pt-BR" dirty="0"/>
          </a:p>
        </p:txBody>
      </p:sp>
      <p:pic>
        <p:nvPicPr>
          <p:cNvPr id="4" name="Picture 3">
            <a:extLst>
              <a:ext uri="{FF2B5EF4-FFF2-40B4-BE49-F238E27FC236}">
                <a16:creationId xmlns:a16="http://schemas.microsoft.com/office/drawing/2014/main" id="{094D511C-0D73-9101-06F8-123044BB8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3552903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1D62-1124-7F97-AD88-FB2601888A50}"/>
              </a:ext>
            </a:extLst>
          </p:cNvPr>
          <p:cNvSpPr>
            <a:spLocks noGrp="1"/>
          </p:cNvSpPr>
          <p:nvPr>
            <p:ph type="title"/>
          </p:nvPr>
        </p:nvSpPr>
        <p:spPr/>
        <p:txBody>
          <a:bodyPr/>
          <a:lstStyle/>
          <a:p>
            <a:r>
              <a:rPr lang="pt-BR" b="1" dirty="0">
                <a:solidFill>
                  <a:schemeClr val="accent5">
                    <a:lumMod val="75000"/>
                  </a:schemeClr>
                </a:solidFill>
              </a:rPr>
              <a:t>Model</a:t>
            </a:r>
          </a:p>
        </p:txBody>
      </p:sp>
      <p:pic>
        <p:nvPicPr>
          <p:cNvPr id="4" name="Picture 3">
            <a:extLst>
              <a:ext uri="{FF2B5EF4-FFF2-40B4-BE49-F238E27FC236}">
                <a16:creationId xmlns:a16="http://schemas.microsoft.com/office/drawing/2014/main" id="{9528C5F4-125F-2B52-CF77-08A0AFFBE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
        <p:nvSpPr>
          <p:cNvPr id="9" name="TextBox 8">
            <a:extLst>
              <a:ext uri="{FF2B5EF4-FFF2-40B4-BE49-F238E27FC236}">
                <a16:creationId xmlns:a16="http://schemas.microsoft.com/office/drawing/2014/main" id="{243522B1-7027-AE36-C4DD-7F425B38DA67}"/>
              </a:ext>
            </a:extLst>
          </p:cNvPr>
          <p:cNvSpPr txBox="1"/>
          <p:nvPr/>
        </p:nvSpPr>
        <p:spPr>
          <a:xfrm>
            <a:off x="415570" y="4820575"/>
            <a:ext cx="4848887"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Points - 0 to 6 (Bad player) ; 6 to 10 (Common player) ; 10 to 15 (Good player) ; 15+ (Very Good player). Teams would hire players who have 10+ points.</a:t>
            </a:r>
            <a:endParaRPr lang="pt-BR"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D0FA753-4342-31F0-0111-954BE5059443}"/>
              </a:ext>
            </a:extLst>
          </p:cNvPr>
          <p:cNvSpPr txBox="1"/>
          <p:nvPr/>
        </p:nvSpPr>
        <p:spPr>
          <a:xfrm>
            <a:off x="4805685" y="560097"/>
            <a:ext cx="1890944" cy="646331"/>
          </a:xfrm>
          <a:prstGeom prst="rect">
            <a:avLst/>
          </a:prstGeom>
          <a:noFill/>
        </p:spPr>
        <p:txBody>
          <a:bodyPr wrap="square" rtlCol="0">
            <a:spAutoFit/>
          </a:bodyPr>
          <a:lstStyle/>
          <a:p>
            <a:r>
              <a:rPr lang="pt-BR" b="1" dirty="0" err="1">
                <a:solidFill>
                  <a:srgbClr val="FF0000"/>
                </a:solidFill>
              </a:rPr>
              <a:t>Red</a:t>
            </a:r>
            <a:r>
              <a:rPr lang="pt-BR" b="1" dirty="0">
                <a:solidFill>
                  <a:srgbClr val="FF0000"/>
                </a:solidFill>
              </a:rPr>
              <a:t> </a:t>
            </a:r>
            <a:r>
              <a:rPr lang="pt-BR" b="1" dirty="0" err="1">
                <a:solidFill>
                  <a:srgbClr val="FF0000"/>
                </a:solidFill>
              </a:rPr>
              <a:t>line</a:t>
            </a:r>
            <a:r>
              <a:rPr lang="pt-BR" b="1" dirty="0">
                <a:solidFill>
                  <a:srgbClr val="FF0000"/>
                </a:solidFill>
              </a:rPr>
              <a:t> </a:t>
            </a:r>
            <a:r>
              <a:rPr lang="pt-BR" b="1" dirty="0" err="1">
                <a:solidFill>
                  <a:srgbClr val="FF0000"/>
                </a:solidFill>
              </a:rPr>
              <a:t>is</a:t>
            </a:r>
            <a:r>
              <a:rPr lang="pt-BR" b="1" dirty="0">
                <a:solidFill>
                  <a:srgbClr val="FF0000"/>
                </a:solidFill>
              </a:rPr>
              <a:t> </a:t>
            </a:r>
            <a:r>
              <a:rPr lang="pt-BR" b="1" dirty="0" err="1">
                <a:solidFill>
                  <a:srgbClr val="FF0000"/>
                </a:solidFill>
              </a:rPr>
              <a:t>the</a:t>
            </a:r>
            <a:r>
              <a:rPr lang="pt-BR" b="1" dirty="0">
                <a:solidFill>
                  <a:srgbClr val="FF0000"/>
                </a:solidFill>
              </a:rPr>
              <a:t> </a:t>
            </a:r>
            <a:r>
              <a:rPr lang="pt-BR" b="1" dirty="0" err="1">
                <a:solidFill>
                  <a:srgbClr val="FF0000"/>
                </a:solidFill>
              </a:rPr>
              <a:t>mean</a:t>
            </a:r>
            <a:r>
              <a:rPr lang="pt-BR" b="1" dirty="0">
                <a:solidFill>
                  <a:srgbClr val="FF0000"/>
                </a:solidFill>
              </a:rPr>
              <a:t>.</a:t>
            </a:r>
          </a:p>
        </p:txBody>
      </p:sp>
      <p:sp>
        <p:nvSpPr>
          <p:cNvPr id="11" name="TextBox 10">
            <a:extLst>
              <a:ext uri="{FF2B5EF4-FFF2-40B4-BE49-F238E27FC236}">
                <a16:creationId xmlns:a16="http://schemas.microsoft.com/office/drawing/2014/main" id="{ED5A5959-ED9A-8F1D-0D07-43CA975DE0C4}"/>
              </a:ext>
            </a:extLst>
          </p:cNvPr>
          <p:cNvSpPr txBox="1"/>
          <p:nvPr/>
        </p:nvSpPr>
        <p:spPr>
          <a:xfrm>
            <a:off x="6096000" y="4782686"/>
            <a:ext cx="4757691"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Rebounds - 0 to 3.5 (Bad player) ; 3.5 to 5 (Common player) ; 5 to 8 (Good player) ; 8+ (Very Good player). Teams would hire players who have 5+ assists.</a:t>
            </a:r>
          </a:p>
          <a:p>
            <a:endParaRPr lang="pt-BR" dirty="0"/>
          </a:p>
        </p:txBody>
      </p:sp>
      <p:pic>
        <p:nvPicPr>
          <p:cNvPr id="6" name="Picture 5">
            <a:extLst>
              <a:ext uri="{FF2B5EF4-FFF2-40B4-BE49-F238E27FC236}">
                <a16:creationId xmlns:a16="http://schemas.microsoft.com/office/drawing/2014/main" id="{7C174915-3BF7-182D-3D28-CC2CB5C07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52" y="1395898"/>
            <a:ext cx="5158897" cy="3258533"/>
          </a:xfrm>
          <a:prstGeom prst="rect">
            <a:avLst/>
          </a:prstGeom>
        </p:spPr>
      </p:pic>
      <p:pic>
        <p:nvPicPr>
          <p:cNvPr id="8" name="Picture 7">
            <a:extLst>
              <a:ext uri="{FF2B5EF4-FFF2-40B4-BE49-F238E27FC236}">
                <a16:creationId xmlns:a16="http://schemas.microsoft.com/office/drawing/2014/main" id="{0CD25875-D7F5-7052-2E16-401EA67DF5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7790" y="1219236"/>
            <a:ext cx="5458865" cy="3448003"/>
          </a:xfrm>
          <a:prstGeom prst="rect">
            <a:avLst/>
          </a:prstGeom>
        </p:spPr>
      </p:pic>
    </p:spTree>
    <p:extLst>
      <p:ext uri="{BB962C8B-B14F-4D97-AF65-F5344CB8AC3E}">
        <p14:creationId xmlns:p14="http://schemas.microsoft.com/office/powerpoint/2010/main" val="3928998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1A2CD7-4478-3F46-F994-FF0ECEEE4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
        <p:nvSpPr>
          <p:cNvPr id="5" name="TextBox 4">
            <a:extLst>
              <a:ext uri="{FF2B5EF4-FFF2-40B4-BE49-F238E27FC236}">
                <a16:creationId xmlns:a16="http://schemas.microsoft.com/office/drawing/2014/main" id="{73A3F595-7CFA-89C0-82DC-C11485D05BE7}"/>
              </a:ext>
            </a:extLst>
          </p:cNvPr>
          <p:cNvSpPr txBox="1"/>
          <p:nvPr/>
        </p:nvSpPr>
        <p:spPr>
          <a:xfrm>
            <a:off x="332127" y="381740"/>
            <a:ext cx="10111666" cy="369332"/>
          </a:xfrm>
          <a:prstGeom prst="rect">
            <a:avLst/>
          </a:prstGeom>
          <a:noFill/>
        </p:spPr>
        <p:txBody>
          <a:bodyPr wrap="square" rtlCol="0">
            <a:spAutoFit/>
          </a:bodyPr>
          <a:lstStyle/>
          <a:p>
            <a:pPr algn="just"/>
            <a:r>
              <a:rPr lang="pt-BR" dirty="0">
                <a:latin typeface="Times New Roman" panose="02020603050405020304" pitchFamily="18" charset="0"/>
                <a:cs typeface="Times New Roman" panose="02020603050405020304" pitchFamily="18" charset="0"/>
              </a:rPr>
              <a:t>For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forwards</a:t>
            </a:r>
            <a:r>
              <a:rPr lang="pt-BR" dirty="0">
                <a:latin typeface="Times New Roman" panose="02020603050405020304" pitchFamily="18" charset="0"/>
                <a:cs typeface="Times New Roman" panose="02020603050405020304" pitchFamily="18" charset="0"/>
              </a:rPr>
              <a:t>, points </a:t>
            </a:r>
            <a:r>
              <a:rPr lang="pt-BR" dirty="0" err="1">
                <a:latin typeface="Times New Roman" panose="02020603050405020304" pitchFamily="18" charset="0"/>
                <a:cs typeface="Times New Roman" panose="02020603050405020304" pitchFamily="18" charset="0"/>
              </a:rPr>
              <a:t>will</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be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analyzed</a:t>
            </a:r>
            <a:r>
              <a:rPr lang="pt-BR" dirty="0">
                <a:latin typeface="Times New Roman" panose="02020603050405020304" pitchFamily="18" charset="0"/>
                <a:cs typeface="Times New Roman" panose="02020603050405020304" pitchFamily="18" charset="0"/>
              </a:rPr>
              <a:t> as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most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important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variable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and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then</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rebounds</a:t>
            </a:r>
            <a:r>
              <a:rPr lang="pt-BR"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B6C626E2-E94B-40E1-0606-7FD4FEA02D60}"/>
              </a:ext>
            </a:extLst>
          </p:cNvPr>
          <p:cNvSpPr txBox="1"/>
          <p:nvPr/>
        </p:nvSpPr>
        <p:spPr>
          <a:xfrm>
            <a:off x="319596" y="958788"/>
            <a:ext cx="4634144" cy="369332"/>
          </a:xfrm>
          <a:prstGeom prst="rect">
            <a:avLst/>
          </a:prstGeom>
          <a:noFill/>
        </p:spPr>
        <p:txBody>
          <a:bodyPr wrap="square" rtlCol="0">
            <a:spAutoFit/>
          </a:bodyPr>
          <a:lstStyle/>
          <a:p>
            <a:r>
              <a:rPr lang="pt-BR" b="1" dirty="0">
                <a:solidFill>
                  <a:schemeClr val="accent1"/>
                </a:solidFill>
                <a:latin typeface="Times New Roman" panose="02020603050405020304" pitchFamily="18" charset="0"/>
                <a:cs typeface="Times New Roman" panose="02020603050405020304" pitchFamily="18" charset="0"/>
              </a:rPr>
              <a:t>Points Model</a:t>
            </a:r>
          </a:p>
        </p:txBody>
      </p:sp>
      <p:sp>
        <p:nvSpPr>
          <p:cNvPr id="9" name="TextBox 8">
            <a:extLst>
              <a:ext uri="{FF2B5EF4-FFF2-40B4-BE49-F238E27FC236}">
                <a16:creationId xmlns:a16="http://schemas.microsoft.com/office/drawing/2014/main" id="{259202AE-DF84-E484-0A58-92D39F03022C}"/>
              </a:ext>
            </a:extLst>
          </p:cNvPr>
          <p:cNvSpPr txBox="1"/>
          <p:nvPr/>
        </p:nvSpPr>
        <p:spPr>
          <a:xfrm>
            <a:off x="150920" y="4015997"/>
            <a:ext cx="5776404" cy="2585323"/>
          </a:xfrm>
          <a:prstGeom prst="rect">
            <a:avLst/>
          </a:prstGeom>
          <a:noFill/>
        </p:spPr>
        <p:txBody>
          <a:bodyPr wrap="square" rtlCol="0">
            <a:spAutoFit/>
          </a:bodyPr>
          <a:lstStyle/>
          <a:p>
            <a:pPr algn="just"/>
            <a:r>
              <a:rPr lang="pt-BR" dirty="0" err="1">
                <a:latin typeface="Times New Roman" panose="02020603050405020304" pitchFamily="18" charset="0"/>
                <a:cs typeface="Times New Roman" panose="02020603050405020304" pitchFamily="18" charset="0"/>
              </a:rPr>
              <a:t>Above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model for points. </a:t>
            </a:r>
            <a:r>
              <a:rPr lang="pt-BR" dirty="0" err="1">
                <a:latin typeface="Times New Roman" panose="02020603050405020304" pitchFamily="18" charset="0"/>
                <a:cs typeface="Times New Roman" panose="02020603050405020304" pitchFamily="18" charset="0"/>
              </a:rPr>
              <a:t>Height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was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not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used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because</a:t>
            </a:r>
            <a:r>
              <a:rPr lang="pt-BR" dirty="0">
                <a:latin typeface="Times New Roman" panose="02020603050405020304" pitchFamily="18" charset="0"/>
                <a:cs typeface="Times New Roman" panose="02020603050405020304" pitchFamily="18" charset="0"/>
              </a:rPr>
              <a:t> it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not</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significant</a:t>
            </a:r>
            <a:r>
              <a:rPr lang="pt-BR" dirty="0">
                <a:latin typeface="Times New Roman" panose="02020603050405020304" pitchFamily="18" charset="0"/>
                <a:cs typeface="Times New Roman" panose="02020603050405020304" pitchFamily="18" charset="0"/>
              </a:rPr>
              <a:t> for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model. The </a:t>
            </a:r>
            <a:r>
              <a:rPr lang="pt-BR" dirty="0" err="1">
                <a:latin typeface="Times New Roman" panose="02020603050405020304" pitchFamily="18" charset="0"/>
                <a:cs typeface="Times New Roman" panose="02020603050405020304" pitchFamily="18" charset="0"/>
              </a:rPr>
              <a:t>other</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variables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were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used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because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they</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have</a:t>
            </a:r>
            <a:r>
              <a:rPr lang="pt-BR" dirty="0">
                <a:latin typeface="Times New Roman" panose="02020603050405020304" pitchFamily="18" charset="0"/>
                <a:cs typeface="Times New Roman" panose="02020603050405020304" pitchFamily="18" charset="0"/>
              </a:rPr>
              <a:t> a </a:t>
            </a:r>
            <a:r>
              <a:rPr lang="pt-BR" dirty="0" err="1">
                <a:latin typeface="Times New Roman" panose="02020603050405020304" pitchFamily="18" charset="0"/>
                <a:cs typeface="Times New Roman" panose="02020603050405020304" pitchFamily="18" charset="0"/>
              </a:rPr>
              <a:t>small</a:t>
            </a:r>
            <a:r>
              <a:rPr lang="pt-BR" dirty="0">
                <a:latin typeface="Times New Roman" panose="02020603050405020304" pitchFamily="18" charset="0"/>
                <a:cs typeface="Times New Roman" panose="02020603050405020304" pitchFamily="18" charset="0"/>
              </a:rPr>
              <a:t> p-</a:t>
            </a:r>
            <a:r>
              <a:rPr lang="pt-BR" dirty="0" err="1">
                <a:latin typeface="Times New Roman" panose="02020603050405020304" pitchFamily="18" charset="0"/>
                <a:cs typeface="Times New Roman" panose="02020603050405020304" pitchFamily="18" charset="0"/>
              </a:rPr>
              <a:t>value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which</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means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they</a:t>
            </a:r>
            <a:r>
              <a:rPr lang="pt-BR" dirty="0">
                <a:latin typeface="Times New Roman" panose="02020603050405020304" pitchFamily="18" charset="0"/>
                <a:cs typeface="Times New Roman" panose="02020603050405020304" pitchFamily="18" charset="0"/>
              </a:rPr>
              <a:t> are </a:t>
            </a:r>
            <a:r>
              <a:rPr lang="pt-BR" dirty="0" err="1">
                <a:latin typeface="Times New Roman" panose="02020603050405020304" pitchFamily="18" charset="0"/>
                <a:cs typeface="Times New Roman" panose="02020603050405020304" pitchFamily="18" charset="0"/>
              </a:rPr>
              <a:t>statistically</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significant</a:t>
            </a:r>
            <a:r>
              <a:rPr lang="pt-BR" dirty="0">
                <a:latin typeface="Times New Roman" panose="02020603050405020304" pitchFamily="18" charset="0"/>
                <a:cs typeface="Times New Roman" panose="02020603050405020304" pitchFamily="18" charset="0"/>
              </a:rPr>
              <a:t>. R </a:t>
            </a:r>
            <a:r>
              <a:rPr lang="pt-BR" dirty="0" err="1">
                <a:latin typeface="Times New Roman" panose="02020603050405020304" pitchFamily="18" charset="0"/>
                <a:cs typeface="Times New Roman" panose="02020603050405020304" pitchFamily="18" charset="0"/>
              </a:rPr>
              <a:t>squared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77.7%%, </a:t>
            </a:r>
            <a:r>
              <a:rPr lang="en-US" dirty="0">
                <a:latin typeface="Times New Roman" panose="02020603050405020304" pitchFamily="18" charset="0"/>
                <a:cs typeface="Times New Roman" panose="02020603050405020304" pitchFamily="18" charset="0"/>
              </a:rPr>
              <a:t>which is a very high value. The model is significant. The equation would be:</a:t>
            </a:r>
          </a:p>
          <a:p>
            <a:endParaRPr lang="en-US" dirty="0"/>
          </a:p>
          <a:p>
            <a:pPr algn="just"/>
            <a:r>
              <a:rPr lang="en-US" b="1" dirty="0">
                <a:latin typeface="Times New Roman" panose="02020603050405020304" pitchFamily="18" charset="0"/>
                <a:cs typeface="Times New Roman" panose="02020603050405020304" pitchFamily="18" charset="0"/>
              </a:rPr>
              <a:t>Points = 2.1432 + 2.315(assists) + 0.7983(rebounds) + 0.1974(</a:t>
            </a:r>
            <a:r>
              <a:rPr lang="en-US" b="1" dirty="0" err="1">
                <a:latin typeface="Times New Roman" panose="02020603050405020304" pitchFamily="18" charset="0"/>
                <a:cs typeface="Times New Roman" panose="02020603050405020304" pitchFamily="18" charset="0"/>
              </a:rPr>
              <a:t>season_exp</a:t>
            </a:r>
            <a:r>
              <a:rPr lang="en-US" b="1" dirty="0">
                <a:latin typeface="Times New Roman" panose="02020603050405020304" pitchFamily="18" charset="0"/>
                <a:cs typeface="Times New Roman" panose="02020603050405020304" pitchFamily="18" charset="0"/>
              </a:rPr>
              <a:t>) – 0.008(weight)</a:t>
            </a:r>
            <a:endParaRPr lang="pt-BR"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1FD61A7-58F6-46C1-2C01-AF8CBD8A8643}"/>
              </a:ext>
            </a:extLst>
          </p:cNvPr>
          <p:cNvSpPr txBox="1"/>
          <p:nvPr/>
        </p:nvSpPr>
        <p:spPr>
          <a:xfrm>
            <a:off x="6458704" y="3960836"/>
            <a:ext cx="5317725" cy="3139321"/>
          </a:xfrm>
          <a:prstGeom prst="rect">
            <a:avLst/>
          </a:prstGeom>
          <a:noFill/>
        </p:spPr>
        <p:txBody>
          <a:bodyPr wrap="square" rtlCol="0">
            <a:spAutoFit/>
          </a:bodyPr>
          <a:lstStyle/>
          <a:p>
            <a:pPr algn="just"/>
            <a:r>
              <a:rPr lang="pt-BR" dirty="0" err="1">
                <a:latin typeface="Times New Roman" panose="02020603050405020304" pitchFamily="18" charset="0"/>
                <a:cs typeface="Times New Roman" panose="02020603050405020304" pitchFamily="18" charset="0"/>
              </a:rPr>
              <a:t>Above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model for </a:t>
            </a:r>
            <a:r>
              <a:rPr lang="pt-BR" dirty="0" err="1">
                <a:latin typeface="Times New Roman" panose="02020603050405020304" pitchFamily="18" charset="0"/>
                <a:cs typeface="Times New Roman" panose="02020603050405020304" pitchFamily="18" charset="0"/>
              </a:rPr>
              <a:t>rebounds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All</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variables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were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used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because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they</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have</a:t>
            </a:r>
            <a:r>
              <a:rPr lang="pt-BR" dirty="0">
                <a:latin typeface="Times New Roman" panose="02020603050405020304" pitchFamily="18" charset="0"/>
                <a:cs typeface="Times New Roman" panose="02020603050405020304" pitchFamily="18" charset="0"/>
              </a:rPr>
              <a:t> a </a:t>
            </a:r>
            <a:r>
              <a:rPr lang="pt-BR" dirty="0" err="1">
                <a:latin typeface="Times New Roman" panose="02020603050405020304" pitchFamily="18" charset="0"/>
                <a:cs typeface="Times New Roman" panose="02020603050405020304" pitchFamily="18" charset="0"/>
              </a:rPr>
              <a:t>small</a:t>
            </a:r>
            <a:r>
              <a:rPr lang="pt-BR" dirty="0">
                <a:latin typeface="Times New Roman" panose="02020603050405020304" pitchFamily="18" charset="0"/>
                <a:cs typeface="Times New Roman" panose="02020603050405020304" pitchFamily="18" charset="0"/>
              </a:rPr>
              <a:t> p-</a:t>
            </a:r>
            <a:r>
              <a:rPr lang="pt-BR" dirty="0" err="1">
                <a:latin typeface="Times New Roman" panose="02020603050405020304" pitchFamily="18" charset="0"/>
                <a:cs typeface="Times New Roman" panose="02020603050405020304" pitchFamily="18" charset="0"/>
              </a:rPr>
              <a:t>value</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which</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means</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they</a:t>
            </a:r>
            <a:r>
              <a:rPr lang="pt-BR" dirty="0">
                <a:latin typeface="Times New Roman" panose="02020603050405020304" pitchFamily="18" charset="0"/>
                <a:cs typeface="Times New Roman" panose="02020603050405020304" pitchFamily="18" charset="0"/>
              </a:rPr>
              <a:t> are </a:t>
            </a:r>
            <a:r>
              <a:rPr lang="pt-BR" dirty="0" err="1">
                <a:latin typeface="Times New Roman" panose="02020603050405020304" pitchFamily="18" charset="0"/>
                <a:cs typeface="Times New Roman" panose="02020603050405020304" pitchFamily="18" charset="0"/>
              </a:rPr>
              <a:t>statistically</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significant</a:t>
            </a:r>
            <a:r>
              <a:rPr lang="pt-BR" dirty="0">
                <a:latin typeface="Times New Roman" panose="02020603050405020304" pitchFamily="18" charset="0"/>
                <a:cs typeface="Times New Roman" panose="02020603050405020304" pitchFamily="18" charset="0"/>
              </a:rPr>
              <a:t>. R </a:t>
            </a:r>
            <a:r>
              <a:rPr lang="pt-BR" dirty="0" err="1">
                <a:latin typeface="Times New Roman" panose="02020603050405020304" pitchFamily="18" charset="0"/>
                <a:cs typeface="Times New Roman" panose="02020603050405020304" pitchFamily="18" charset="0"/>
              </a:rPr>
              <a:t>squared</a:t>
            </a:r>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is</a:t>
            </a:r>
            <a:r>
              <a:rPr lang="pt-BR" dirty="0">
                <a:latin typeface="Times New Roman" panose="02020603050405020304" pitchFamily="18" charset="0"/>
                <a:cs typeface="Times New Roman" panose="02020603050405020304" pitchFamily="18" charset="0"/>
              </a:rPr>
              <a:t> 62.3%, </a:t>
            </a:r>
            <a:r>
              <a:rPr lang="en-US" dirty="0">
                <a:latin typeface="Times New Roman" panose="02020603050405020304" pitchFamily="18" charset="0"/>
                <a:cs typeface="Times New Roman" panose="02020603050405020304" pitchFamily="18" charset="0"/>
              </a:rPr>
              <a:t>which means that that the model explains 62.3% the variability of the response data around its mean. The model is significant. The equation would be:</a:t>
            </a:r>
          </a:p>
          <a:p>
            <a:endParaRPr lang="en-US" dirty="0"/>
          </a:p>
          <a:p>
            <a:pPr algn="just"/>
            <a:r>
              <a:rPr lang="en-US" b="1" dirty="0">
                <a:latin typeface="Times New Roman" panose="02020603050405020304" pitchFamily="18" charset="0"/>
                <a:cs typeface="Times New Roman" panose="02020603050405020304" pitchFamily="18" charset="0"/>
              </a:rPr>
              <a:t>Rebounds = -8.1218 + 0.1518(assists) + 0.290(points) + 0.0651(</a:t>
            </a:r>
            <a:r>
              <a:rPr lang="en-US" b="1" dirty="0" err="1">
                <a:latin typeface="Times New Roman" panose="02020603050405020304" pitchFamily="18" charset="0"/>
                <a:cs typeface="Times New Roman" panose="02020603050405020304" pitchFamily="18" charset="0"/>
              </a:rPr>
              <a:t>season_exp</a:t>
            </a:r>
            <a:r>
              <a:rPr lang="en-US" b="1" dirty="0">
                <a:latin typeface="Times New Roman" panose="02020603050405020304" pitchFamily="18" charset="0"/>
                <a:cs typeface="Times New Roman" panose="02020603050405020304" pitchFamily="18" charset="0"/>
              </a:rPr>
              <a:t>) + 0.0937(height) + 0.0078(weight)</a:t>
            </a:r>
            <a:endParaRPr lang="pt-BR" b="1" dirty="0">
              <a:latin typeface="Times New Roman" panose="02020603050405020304" pitchFamily="18" charset="0"/>
              <a:cs typeface="Times New Roman" panose="02020603050405020304" pitchFamily="18" charset="0"/>
            </a:endParaRPr>
          </a:p>
          <a:p>
            <a:endParaRPr lang="pt-BR" dirty="0"/>
          </a:p>
        </p:txBody>
      </p:sp>
      <p:sp>
        <p:nvSpPr>
          <p:cNvPr id="13" name="TextBox 12">
            <a:extLst>
              <a:ext uri="{FF2B5EF4-FFF2-40B4-BE49-F238E27FC236}">
                <a16:creationId xmlns:a16="http://schemas.microsoft.com/office/drawing/2014/main" id="{EA542AC6-ED6E-C542-7849-274B7A430355}"/>
              </a:ext>
            </a:extLst>
          </p:cNvPr>
          <p:cNvSpPr txBox="1"/>
          <p:nvPr/>
        </p:nvSpPr>
        <p:spPr>
          <a:xfrm>
            <a:off x="6569476" y="889730"/>
            <a:ext cx="4270159" cy="369332"/>
          </a:xfrm>
          <a:prstGeom prst="rect">
            <a:avLst/>
          </a:prstGeom>
          <a:noFill/>
        </p:spPr>
        <p:txBody>
          <a:bodyPr wrap="square" rtlCol="0">
            <a:spAutoFit/>
          </a:bodyPr>
          <a:lstStyle/>
          <a:p>
            <a:r>
              <a:rPr lang="pt-BR" b="1" dirty="0" err="1">
                <a:solidFill>
                  <a:schemeClr val="accent1"/>
                </a:solidFill>
                <a:latin typeface="Times New Roman" panose="02020603050405020304" pitchFamily="18" charset="0"/>
                <a:cs typeface="Times New Roman" panose="02020603050405020304" pitchFamily="18" charset="0"/>
              </a:rPr>
              <a:t>Rebounds</a:t>
            </a:r>
            <a:r>
              <a:rPr lang="pt-BR" b="1" dirty="0">
                <a:solidFill>
                  <a:schemeClr val="accent1"/>
                </a:solidFill>
                <a:latin typeface="Times New Roman" panose="02020603050405020304" pitchFamily="18" charset="0"/>
                <a:cs typeface="Times New Roman" panose="02020603050405020304" pitchFamily="18" charset="0"/>
              </a:rPr>
              <a:t> Model</a:t>
            </a:r>
          </a:p>
        </p:txBody>
      </p:sp>
      <p:pic>
        <p:nvPicPr>
          <p:cNvPr id="6" name="Picture 5">
            <a:extLst>
              <a:ext uri="{FF2B5EF4-FFF2-40B4-BE49-F238E27FC236}">
                <a16:creationId xmlns:a16="http://schemas.microsoft.com/office/drawing/2014/main" id="{FF5E16C3-9AA6-BEE3-0937-91A7B7FB05AE}"/>
              </a:ext>
            </a:extLst>
          </p:cNvPr>
          <p:cNvPicPr>
            <a:picLocks noChangeAspect="1"/>
          </p:cNvPicPr>
          <p:nvPr/>
        </p:nvPicPr>
        <p:blipFill>
          <a:blip r:embed="rId3"/>
          <a:stretch>
            <a:fillRect/>
          </a:stretch>
        </p:blipFill>
        <p:spPr>
          <a:xfrm>
            <a:off x="6651201" y="1259062"/>
            <a:ext cx="4106708" cy="2657577"/>
          </a:xfrm>
          <a:prstGeom prst="rect">
            <a:avLst/>
          </a:prstGeom>
        </p:spPr>
      </p:pic>
      <p:pic>
        <p:nvPicPr>
          <p:cNvPr id="11" name="Picture 10">
            <a:extLst>
              <a:ext uri="{FF2B5EF4-FFF2-40B4-BE49-F238E27FC236}">
                <a16:creationId xmlns:a16="http://schemas.microsoft.com/office/drawing/2014/main" id="{0D541A13-FCDE-D3C8-89FB-A28570EBA9D8}"/>
              </a:ext>
            </a:extLst>
          </p:cNvPr>
          <p:cNvPicPr>
            <a:picLocks noChangeAspect="1"/>
          </p:cNvPicPr>
          <p:nvPr/>
        </p:nvPicPr>
        <p:blipFill>
          <a:blip r:embed="rId4"/>
          <a:stretch>
            <a:fillRect/>
          </a:stretch>
        </p:blipFill>
        <p:spPr>
          <a:xfrm>
            <a:off x="410169" y="1328120"/>
            <a:ext cx="4452997" cy="2657577"/>
          </a:xfrm>
          <a:prstGeom prst="rect">
            <a:avLst/>
          </a:prstGeom>
        </p:spPr>
      </p:pic>
    </p:spTree>
    <p:extLst>
      <p:ext uri="{BB962C8B-B14F-4D97-AF65-F5344CB8AC3E}">
        <p14:creationId xmlns:p14="http://schemas.microsoft.com/office/powerpoint/2010/main" val="3306723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1C8CCD-C78C-D45D-5161-F9F3CCF8A52C}"/>
              </a:ext>
            </a:extLst>
          </p:cNvPr>
          <p:cNvSpPr>
            <a:spLocks noGrp="1"/>
          </p:cNvSpPr>
          <p:nvPr>
            <p:ph idx="1"/>
          </p:nvPr>
        </p:nvSpPr>
        <p:spPr>
          <a:xfrm>
            <a:off x="838200" y="1794869"/>
            <a:ext cx="10515600" cy="4351338"/>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After analyzing all the data, graphs and models, I can tell that years of playing experience is very important to hire good basketball players, no matter the position. The variables chosen for each position were based on the history of basketball and the roles that each player has on the court. This study can be improved if there is more data available, such as the number of blocks per season or the number of minutes played per season, for example. Not to mention that a year-by-year analysis can be very helpful to see the difference over time. Just as everything evolves, the sport also evolves. Basketball played today is not the same as played in the first NBA season in 1949. So that the models can help in decision making, the variables must be evaluated in order. </a:t>
            </a:r>
            <a:r>
              <a:rPr lang="en-US" sz="2400">
                <a:latin typeface="Times New Roman" panose="02020603050405020304" pitchFamily="18" charset="0"/>
                <a:cs typeface="Times New Roman" panose="02020603050405020304" pitchFamily="18" charset="0"/>
              </a:rPr>
              <a:t>For example, for guards, first analyze the number of points model and if it reaches the expected value, analyze the assists model.</a:t>
            </a:r>
            <a:endParaRPr lang="pt-BR" dirty="0"/>
          </a:p>
        </p:txBody>
      </p:sp>
      <p:pic>
        <p:nvPicPr>
          <p:cNvPr id="2" name="Picture 1">
            <a:extLst>
              <a:ext uri="{FF2B5EF4-FFF2-40B4-BE49-F238E27FC236}">
                <a16:creationId xmlns:a16="http://schemas.microsoft.com/office/drawing/2014/main" id="{1BFEE09A-DA0F-D637-0128-DE157660E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2650364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1C8CCD-C78C-D45D-5161-F9F3CCF8A52C}"/>
              </a:ext>
            </a:extLst>
          </p:cNvPr>
          <p:cNvSpPr>
            <a:spLocks noGrp="1"/>
          </p:cNvSpPr>
          <p:nvPr>
            <p:ph idx="1"/>
          </p:nvPr>
        </p:nvSpPr>
        <p:spPr>
          <a:xfrm>
            <a:off x="741285" y="1399829"/>
            <a:ext cx="10515600" cy="4351338"/>
          </a:xfrm>
        </p:spPr>
        <p:txBody>
          <a:bodyPr>
            <a:normAutofit fontScale="92500" lnSpcReduction="20000"/>
          </a:bodyPr>
          <a:lstStyle/>
          <a:p>
            <a:pPr marL="0" indent="0" algn="just">
              <a:buNone/>
            </a:pPr>
            <a:r>
              <a:rPr lang="en-US" sz="1800" dirty="0">
                <a:latin typeface="Times New Roman" panose="02020603050405020304" pitchFamily="18" charset="0"/>
                <a:cs typeface="Times New Roman" panose="02020603050405020304" pitchFamily="18" charset="0"/>
              </a:rPr>
              <a:t>Suppose a team wants to hire a new guard with the following stats:</a:t>
            </a:r>
          </a:p>
          <a:p>
            <a:pPr marL="0" indent="0" algn="just">
              <a:buNone/>
            </a:pPr>
            <a:r>
              <a:rPr lang="en-US" sz="1800" dirty="0">
                <a:latin typeface="Times New Roman" panose="02020603050405020304" pitchFamily="18" charset="0"/>
                <a:cs typeface="Times New Roman" panose="02020603050405020304" pitchFamily="18" charset="0"/>
              </a:rPr>
              <a:t>Points – 17.0 ; Assists – 6.5 ; Rebounds – 3.0 ; Seasons of experience – 8 ;Height – 79 ; Weight – 189</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Should the team hire this player or not?</a:t>
            </a:r>
            <a:r>
              <a:rPr lang="en-US" sz="1800" dirty="0">
                <a:latin typeface="Times New Roman" panose="02020603050405020304" pitchFamily="18" charset="0"/>
                <a:cs typeface="Times New Roman" panose="02020603050405020304" pitchFamily="18" charset="0"/>
              </a:rPr>
              <a:t>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Based on the models, first we analyze the model for points:</a:t>
            </a:r>
          </a:p>
          <a:p>
            <a:pPr marL="0" indent="0" algn="just">
              <a:buNone/>
            </a:pPr>
            <a:r>
              <a:rPr lang="en-US" sz="1800" b="1" dirty="0">
                <a:latin typeface="Times New Roman" panose="02020603050405020304" pitchFamily="18" charset="0"/>
                <a:cs typeface="Times New Roman" panose="02020603050405020304" pitchFamily="18" charset="0"/>
              </a:rPr>
              <a:t>Points = -5.2306 + 1.7914(rebounds) + 1.0423(assists) + 0.07057(height) + 0.2160(</a:t>
            </a:r>
            <a:r>
              <a:rPr lang="en-US" sz="1800" b="1" dirty="0" err="1">
                <a:latin typeface="Times New Roman" panose="02020603050405020304" pitchFamily="18" charset="0"/>
                <a:cs typeface="Times New Roman" panose="02020603050405020304" pitchFamily="18" charset="0"/>
              </a:rPr>
              <a:t>season_exp</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using the new data, the number of points will be, </a:t>
            </a:r>
            <a:r>
              <a:rPr lang="en-US" sz="1800" b="1" dirty="0">
                <a:latin typeface="Times New Roman" panose="02020603050405020304" pitchFamily="18" charset="0"/>
                <a:cs typeface="Times New Roman" panose="02020603050405020304" pitchFamily="18" charset="0"/>
              </a:rPr>
              <a:t>-5.2306 + 1.7914(3.0) + 1.0423(6.5) + 0.07057(79) + 0.2160(8), </a:t>
            </a:r>
            <a:r>
              <a:rPr lang="en-US" sz="1800" dirty="0">
                <a:latin typeface="Times New Roman" panose="02020603050405020304" pitchFamily="18" charset="0"/>
                <a:cs typeface="Times New Roman" panose="02020603050405020304" pitchFamily="18" charset="0"/>
              </a:rPr>
              <a:t>equals to 14.2366, which means based on the scale the player is a GOOD PLAYER, greater than 10, teams would hire. </a:t>
            </a:r>
          </a:p>
          <a:p>
            <a:pPr marL="0" indent="0" algn="just">
              <a:buNone/>
            </a:pPr>
            <a:r>
              <a:rPr lang="en-US" sz="1800" dirty="0">
                <a:latin typeface="Times New Roman" panose="02020603050405020304" pitchFamily="18" charset="0"/>
                <a:cs typeface="Times New Roman" panose="02020603050405020304" pitchFamily="18" charset="0"/>
              </a:rPr>
              <a:t>Now we can analyze the model for assists. </a:t>
            </a:r>
          </a:p>
          <a:p>
            <a:pPr marL="0" indent="0" algn="just">
              <a:buNone/>
            </a:pPr>
            <a:r>
              <a:rPr lang="en-US" sz="1800" b="1" dirty="0">
                <a:latin typeface="Times New Roman" panose="02020603050405020304" pitchFamily="18" charset="0"/>
                <a:cs typeface="Times New Roman" panose="02020603050405020304" pitchFamily="18" charset="0"/>
              </a:rPr>
              <a:t>Assists = 17.298 + 0.3152(rebounds) + 0.1366(points) + 0.0874(</a:t>
            </a:r>
            <a:r>
              <a:rPr lang="en-US" sz="1800" b="1" dirty="0" err="1">
                <a:latin typeface="Times New Roman" panose="02020603050405020304" pitchFamily="18" charset="0"/>
                <a:cs typeface="Times New Roman" panose="02020603050405020304" pitchFamily="18" charset="0"/>
              </a:rPr>
              <a:t>season_exp</a:t>
            </a:r>
            <a:r>
              <a:rPr lang="en-US" sz="1800" b="1" dirty="0">
                <a:latin typeface="Times New Roman" panose="02020603050405020304" pitchFamily="18" charset="0"/>
                <a:cs typeface="Times New Roman" panose="02020603050405020304" pitchFamily="18" charset="0"/>
              </a:rPr>
              <a:t>) - 0.2271(height), </a:t>
            </a:r>
            <a:r>
              <a:rPr lang="en-US" sz="1800" dirty="0">
                <a:latin typeface="Times New Roman" panose="02020603050405020304" pitchFamily="18" charset="0"/>
                <a:cs typeface="Times New Roman" panose="02020603050405020304" pitchFamily="18" charset="0"/>
              </a:rPr>
              <a:t>using the new data, it will be, </a:t>
            </a:r>
            <a:r>
              <a:rPr lang="en-US" sz="1800" b="1" dirty="0">
                <a:latin typeface="Times New Roman" panose="02020603050405020304" pitchFamily="18" charset="0"/>
                <a:cs typeface="Times New Roman" panose="02020603050405020304" pitchFamily="18" charset="0"/>
              </a:rPr>
              <a:t>17.298 + 0.3152(3.0) + 0.1366(17.0) + 0.0874(8) - 0.2271(79), </a:t>
            </a:r>
            <a:r>
              <a:rPr lang="en-US" sz="1800" dirty="0">
                <a:latin typeface="Times New Roman" panose="02020603050405020304" pitchFamily="18" charset="0"/>
                <a:cs typeface="Times New Roman" panose="02020603050405020304" pitchFamily="18" charset="0"/>
              </a:rPr>
              <a:t>equals to 3.325, which means the player a COMMON PLAYER. Teams would hire if the assists are greater than 4.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This player is not a good choice. </a:t>
            </a:r>
            <a:endParaRPr lang="pt-BR" sz="1800" dirty="0">
              <a:latin typeface="Times New Roman" panose="02020603050405020304" pitchFamily="18" charset="0"/>
              <a:cs typeface="Times New Roman" panose="02020603050405020304" pitchFamily="18" charset="0"/>
            </a:endParaRPr>
          </a:p>
          <a:p>
            <a:pPr marL="0" indent="0" algn="just">
              <a:buNone/>
            </a:pPr>
            <a:endParaRPr lang="pt-BR" sz="1800" b="1"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endParaRPr lang="pt-BR" sz="1600" b="1"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BFEE09A-DA0F-D637-0128-DE157660E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
        <p:nvSpPr>
          <p:cNvPr id="4" name="TextBox 3">
            <a:extLst>
              <a:ext uri="{FF2B5EF4-FFF2-40B4-BE49-F238E27FC236}">
                <a16:creationId xmlns:a16="http://schemas.microsoft.com/office/drawing/2014/main" id="{0DE4196D-5D1A-C2F4-98B8-9B79C8F19B1E}"/>
              </a:ext>
            </a:extLst>
          </p:cNvPr>
          <p:cNvSpPr txBox="1"/>
          <p:nvPr/>
        </p:nvSpPr>
        <p:spPr>
          <a:xfrm>
            <a:off x="941033" y="346229"/>
            <a:ext cx="9765437" cy="769441"/>
          </a:xfrm>
          <a:prstGeom prst="rect">
            <a:avLst/>
          </a:prstGeom>
          <a:noFill/>
        </p:spPr>
        <p:txBody>
          <a:bodyPr wrap="square" rtlCol="0">
            <a:spAutoFit/>
          </a:bodyPr>
          <a:lstStyle/>
          <a:p>
            <a:r>
              <a:rPr lang="pt-BR" sz="4400" b="1" dirty="0" err="1">
                <a:solidFill>
                  <a:schemeClr val="accent1"/>
                </a:solidFill>
                <a:latin typeface="Times New Roman" panose="02020603050405020304" pitchFamily="18" charset="0"/>
                <a:cs typeface="Times New Roman" panose="02020603050405020304" pitchFamily="18" charset="0"/>
              </a:rPr>
              <a:t>Practical</a:t>
            </a:r>
            <a:r>
              <a:rPr lang="pt-BR" sz="4400" b="1" dirty="0">
                <a:solidFill>
                  <a:schemeClr val="accent1"/>
                </a:solidFill>
                <a:latin typeface="Times New Roman" panose="02020603050405020304" pitchFamily="18" charset="0"/>
                <a:cs typeface="Times New Roman" panose="02020603050405020304" pitchFamily="18" charset="0"/>
              </a:rPr>
              <a:t> </a:t>
            </a:r>
            <a:r>
              <a:rPr lang="pt-BR" sz="4400" b="1" dirty="0" err="1">
                <a:solidFill>
                  <a:schemeClr val="accent1"/>
                </a:solidFill>
                <a:latin typeface="Times New Roman" panose="02020603050405020304" pitchFamily="18" charset="0"/>
                <a:cs typeface="Times New Roman" panose="02020603050405020304" pitchFamily="18" charset="0"/>
              </a:rPr>
              <a:t>example</a:t>
            </a:r>
            <a:endParaRPr lang="pt-BR" sz="44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137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3C64-5536-318F-4A50-5034B60F6DC5}"/>
              </a:ext>
            </a:extLst>
          </p:cNvPr>
          <p:cNvSpPr>
            <a:spLocks noGrp="1"/>
          </p:cNvSpPr>
          <p:nvPr>
            <p:ph type="title"/>
          </p:nvPr>
        </p:nvSpPr>
        <p:spPr>
          <a:xfrm>
            <a:off x="838200" y="2766218"/>
            <a:ext cx="10515600" cy="1325563"/>
          </a:xfrm>
        </p:spPr>
        <p:txBody>
          <a:bodyPr>
            <a:normAutofit/>
          </a:bodyPr>
          <a:lstStyle/>
          <a:p>
            <a:pPr algn="ctr"/>
            <a:r>
              <a:rPr lang="pt-BR" sz="8000" b="1" dirty="0">
                <a:solidFill>
                  <a:schemeClr val="accent1"/>
                </a:solidFill>
                <a:latin typeface="Times New Roman" panose="02020603050405020304" pitchFamily="18" charset="0"/>
                <a:cs typeface="Times New Roman" panose="02020603050405020304" pitchFamily="18" charset="0"/>
              </a:rPr>
              <a:t>THANK YOU!</a:t>
            </a:r>
          </a:p>
        </p:txBody>
      </p:sp>
      <p:pic>
        <p:nvPicPr>
          <p:cNvPr id="3" name="Picture 2">
            <a:extLst>
              <a:ext uri="{FF2B5EF4-FFF2-40B4-BE49-F238E27FC236}">
                <a16:creationId xmlns:a16="http://schemas.microsoft.com/office/drawing/2014/main" id="{2023B0DF-DF59-8FEE-E2C1-AF2B296D0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49820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2B72-61DA-0F74-6110-AB43194C8764}"/>
              </a:ext>
            </a:extLst>
          </p:cNvPr>
          <p:cNvSpPr>
            <a:spLocks noGrp="1"/>
          </p:cNvSpPr>
          <p:nvPr>
            <p:ph type="title"/>
          </p:nvPr>
        </p:nvSpPr>
        <p:spPr/>
        <p:txBody>
          <a:bodyPr/>
          <a:lstStyle/>
          <a:p>
            <a:r>
              <a:rPr lang="pt-BR" b="1" dirty="0">
                <a:solidFill>
                  <a:schemeClr val="accent1"/>
                </a:solidFill>
                <a:latin typeface="Times New Roman" panose="02020603050405020304" pitchFamily="18" charset="0"/>
                <a:cs typeface="Times New Roman" panose="02020603050405020304" pitchFamily="18" charset="0"/>
              </a:rPr>
              <a:t>PROBLEM</a:t>
            </a:r>
          </a:p>
        </p:txBody>
      </p:sp>
      <p:sp>
        <p:nvSpPr>
          <p:cNvPr id="3" name="Content Placeholder 2">
            <a:extLst>
              <a:ext uri="{FF2B5EF4-FFF2-40B4-BE49-F238E27FC236}">
                <a16:creationId xmlns:a16="http://schemas.microsoft.com/office/drawing/2014/main" id="{59F9C45A-6833-AE38-D7E0-C6D8DFFE432D}"/>
              </a:ext>
            </a:extLst>
          </p:cNvPr>
          <p:cNvSpPr>
            <a:spLocks noGrp="1"/>
          </p:cNvSpPr>
          <p:nvPr>
            <p:ph idx="1"/>
          </p:nvPr>
        </p:nvSpPr>
        <p:spPr/>
        <p:txBody>
          <a:bodyPr>
            <a:normAutofit/>
          </a:bodyPr>
          <a:lstStyle/>
          <a:p>
            <a:pPr marL="0" indent="0">
              <a:buNone/>
            </a:pPr>
            <a:r>
              <a:rPr lang="en-US" sz="20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PROBLEM QUESTION:</a:t>
            </a:r>
          </a:p>
          <a:p>
            <a:pPr marL="0" indent="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According to the player's position, which variables have more value and should become a reference to maximize the probability of success in hiring new players?</a:t>
            </a:r>
          </a:p>
          <a:p>
            <a:pPr marL="0" indent="0">
              <a:buNone/>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0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BACKGROUND:</a:t>
            </a:r>
          </a:p>
          <a:p>
            <a:pPr marL="0" indent="0" algn="jus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For this project, I will be using this dataset: https://www.kaggle.com/datasets/wyattowalsh/basketball with structured data. This dataset contains information from the first NBA season, 1946-47 to 2021-22. It contains general details from teams, such as name, city, founding date, stadium, drafts, players attributes (height, weight, age, salary) and also game statistics for each player (rebounds, points, assists, season experience,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9706B6-9C6A-641A-A7A6-31B696202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396301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6364-CB62-9149-D882-BDA35829A809}"/>
              </a:ext>
            </a:extLst>
          </p:cNvPr>
          <p:cNvSpPr>
            <a:spLocks noGrp="1"/>
          </p:cNvSpPr>
          <p:nvPr>
            <p:ph type="title"/>
          </p:nvPr>
        </p:nvSpPr>
        <p:spPr/>
        <p:txBody>
          <a:bodyPr/>
          <a:lstStyle/>
          <a:p>
            <a:r>
              <a:rPr lang="pt-BR" b="1" dirty="0">
                <a:solidFill>
                  <a:schemeClr val="accent1"/>
                </a:solidFill>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589C0AC9-764D-4B3F-A277-FA4C7EFF425E}"/>
              </a:ext>
            </a:extLst>
          </p:cNvPr>
          <p:cNvSpPr>
            <a:spLocks noGrp="1"/>
          </p:cNvSpPr>
          <p:nvPr>
            <p:ph idx="1"/>
          </p:nvPr>
        </p:nvSpPr>
        <p:spPr/>
        <p:txBody>
          <a:bodyPr>
            <a:normAutofit lnSpcReduction="10000"/>
          </a:bodyPr>
          <a:lstStyle/>
          <a:p>
            <a:pPr marL="0" indent="0">
              <a:buNone/>
            </a:pPr>
            <a:r>
              <a:rPr lang="en-US" sz="2000" dirty="0">
                <a:effectLst/>
                <a:latin typeface="Times New Roman" panose="02020603050405020304" pitchFamily="18" charset="0"/>
                <a:cs typeface="Times New Roman" panose="02020603050405020304" pitchFamily="18" charset="0"/>
              </a:rPr>
              <a:t>1- Does a team's payroll positively influence the percentage of wins?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effectLst/>
                <a:latin typeface="Times New Roman" panose="02020603050405020304" pitchFamily="18" charset="0"/>
                <a:cs typeface="Times New Roman" panose="02020603050405020304" pitchFamily="18" charset="0"/>
              </a:rPr>
              <a:t>2- The taller the player, the greater the chance of being chosen among the first in the draft?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effectLst/>
                <a:latin typeface="Times New Roman" panose="02020603050405020304" pitchFamily="18" charset="0"/>
                <a:cs typeface="Times New Roman" panose="02020603050405020304" pitchFamily="18" charset="0"/>
              </a:rPr>
              <a:t>3- Do taller players make more points and rebounds than shorter players?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effectLst/>
                <a:latin typeface="Times New Roman" panose="02020603050405020304" pitchFamily="18" charset="0"/>
                <a:cs typeface="Times New Roman" panose="02020603050405020304" pitchFamily="18" charset="0"/>
              </a:rPr>
              <a:t>4- Do shorter and lighter players give more assists and score more points?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effectLst/>
                <a:latin typeface="Times New Roman" panose="02020603050405020304" pitchFamily="18" charset="0"/>
                <a:cs typeface="Times New Roman" panose="02020603050405020304" pitchFamily="18" charset="0"/>
              </a:rPr>
              <a:t>5- Does a higher average team age negatively influence the percentage of wins?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effectLst/>
                <a:latin typeface="Times New Roman" panose="02020603050405020304" pitchFamily="18" charset="0"/>
                <a:cs typeface="Times New Roman" panose="02020603050405020304" pitchFamily="18" charset="0"/>
              </a:rPr>
              <a:t>6-  Does a player's number of points, assists or rebounds positively influence his salary?</a:t>
            </a:r>
            <a:endParaRPr lang="pt-BR" sz="200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B253E46-3A5A-150B-C349-6269BF1F9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179683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ABB6-51B0-8A38-E34A-4729DA491D11}"/>
              </a:ext>
            </a:extLst>
          </p:cNvPr>
          <p:cNvSpPr>
            <a:spLocks noGrp="1"/>
          </p:cNvSpPr>
          <p:nvPr>
            <p:ph type="title"/>
          </p:nvPr>
        </p:nvSpPr>
        <p:spPr>
          <a:xfrm>
            <a:off x="741285" y="737047"/>
            <a:ext cx="10515600" cy="1325563"/>
          </a:xfrm>
        </p:spPr>
        <p:txBody>
          <a:bodyPr>
            <a:normAutofit fontScale="90000"/>
          </a:bodyPr>
          <a:lstStyle/>
          <a:p>
            <a:r>
              <a:rPr lang="en-US" sz="4400" b="1" dirty="0">
                <a:solidFill>
                  <a:srgbClr val="0070C0"/>
                </a:solidFill>
                <a:effectLst/>
                <a:latin typeface="Times New Roman" panose="02020603050405020304" pitchFamily="18" charset="0"/>
                <a:cs typeface="Times New Roman" panose="02020603050405020304" pitchFamily="18" charset="0"/>
              </a:rPr>
              <a:t>1- Does a team's payroll positively influence the percentage of wins?</a:t>
            </a:r>
            <a:br>
              <a:rPr lang="en-US" sz="4400" dirty="0">
                <a:effectLst/>
                <a:latin typeface="Times New Roman" panose="02020603050405020304" pitchFamily="18" charset="0"/>
                <a:cs typeface="Times New Roman" panose="02020603050405020304" pitchFamily="18" charset="0"/>
              </a:rPr>
            </a:br>
            <a:br>
              <a:rPr lang="en-US" sz="4400" dirty="0">
                <a:effectLst/>
                <a:latin typeface="Times New Roman" panose="02020603050405020304" pitchFamily="18" charset="0"/>
                <a:cs typeface="Times New Roman" panose="02020603050405020304" pitchFamily="18" charset="0"/>
              </a:rPr>
            </a:br>
            <a:endParaRPr lang="pt-BR" dirty="0"/>
          </a:p>
        </p:txBody>
      </p:sp>
      <p:pic>
        <p:nvPicPr>
          <p:cNvPr id="5" name="Picture 4">
            <a:extLst>
              <a:ext uri="{FF2B5EF4-FFF2-40B4-BE49-F238E27FC236}">
                <a16:creationId xmlns:a16="http://schemas.microsoft.com/office/drawing/2014/main" id="{53A008CC-2137-5317-C69D-6152EFAB0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03" y="1811044"/>
            <a:ext cx="8175818" cy="4272775"/>
          </a:xfrm>
          <a:prstGeom prst="rect">
            <a:avLst/>
          </a:prstGeom>
        </p:spPr>
      </p:pic>
      <p:sp>
        <p:nvSpPr>
          <p:cNvPr id="6" name="TextBox 5">
            <a:extLst>
              <a:ext uri="{FF2B5EF4-FFF2-40B4-BE49-F238E27FC236}">
                <a16:creationId xmlns:a16="http://schemas.microsoft.com/office/drawing/2014/main" id="{611E85BE-8571-C78D-58DB-A7AE71B104EB}"/>
              </a:ext>
            </a:extLst>
          </p:cNvPr>
          <p:cNvSpPr txBox="1"/>
          <p:nvPr/>
        </p:nvSpPr>
        <p:spPr>
          <a:xfrm>
            <a:off x="8566951" y="2374240"/>
            <a:ext cx="3420346"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Based on the graph, we can see that Bucks, Utah Jazz and Golden State Warriors were the teams that spent more with salary from the first season until now. </a:t>
            </a:r>
          </a:p>
        </p:txBody>
      </p:sp>
      <p:pic>
        <p:nvPicPr>
          <p:cNvPr id="3" name="Picture 2">
            <a:extLst>
              <a:ext uri="{FF2B5EF4-FFF2-40B4-BE49-F238E27FC236}">
                <a16:creationId xmlns:a16="http://schemas.microsoft.com/office/drawing/2014/main" id="{AE15C70D-3C2D-17C7-4118-1FF455A96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1401544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5378D3-F83E-2ED2-0A8B-15160C760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1" y="1052663"/>
            <a:ext cx="7174081" cy="4531391"/>
          </a:xfrm>
          <a:prstGeom prst="rect">
            <a:avLst/>
          </a:prstGeom>
        </p:spPr>
      </p:pic>
      <p:sp>
        <p:nvSpPr>
          <p:cNvPr id="6" name="TextBox 5">
            <a:extLst>
              <a:ext uri="{FF2B5EF4-FFF2-40B4-BE49-F238E27FC236}">
                <a16:creationId xmlns:a16="http://schemas.microsoft.com/office/drawing/2014/main" id="{CF15AD05-637A-B41F-56EA-691E1A4045AF}"/>
              </a:ext>
            </a:extLst>
          </p:cNvPr>
          <p:cNvSpPr txBox="1"/>
          <p:nvPr/>
        </p:nvSpPr>
        <p:spPr>
          <a:xfrm>
            <a:off x="7466120" y="1422682"/>
            <a:ext cx="4456590" cy="424731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graph shows the percentage of wins for each team. This was calculated with the number of wins since the first season divided by the number of games played. After analyzing the two graphs I can tell that there is no correlation between the amount spent in salaries and the percentage of wins. Top 5 teams for wins (home and away) were Chicago, Los Angeles Clippers, Utah Jazz, Syracuse Nationals and Boston Celtics. These teams are not the only ones who spent the most in salaries (besides of Utah Jazz, Boston Celtics and Los Angeles Clippers). The rest of the teams do not show the same correlation.</a:t>
            </a:r>
          </a:p>
          <a:p>
            <a:endParaRPr lang="pt-BR" dirty="0"/>
          </a:p>
        </p:txBody>
      </p:sp>
      <p:pic>
        <p:nvPicPr>
          <p:cNvPr id="2" name="Picture 1">
            <a:extLst>
              <a:ext uri="{FF2B5EF4-FFF2-40B4-BE49-F238E27FC236}">
                <a16:creationId xmlns:a16="http://schemas.microsoft.com/office/drawing/2014/main" id="{06DB74FF-C782-575B-E7E9-2DEDDF8B4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234090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4764-82C5-FF00-3DAD-F02A0A482850}"/>
              </a:ext>
            </a:extLst>
          </p:cNvPr>
          <p:cNvSpPr>
            <a:spLocks noGrp="1"/>
          </p:cNvSpPr>
          <p:nvPr>
            <p:ph type="title"/>
          </p:nvPr>
        </p:nvSpPr>
        <p:spPr>
          <a:xfrm>
            <a:off x="838200" y="636765"/>
            <a:ext cx="10515600" cy="1325563"/>
          </a:xfrm>
        </p:spPr>
        <p:txBody>
          <a:bodyPr>
            <a:normAutofit fontScale="90000"/>
          </a:bodyPr>
          <a:lstStyle/>
          <a:p>
            <a:r>
              <a:rPr lang="en-US" sz="4400" b="1" dirty="0">
                <a:solidFill>
                  <a:srgbClr val="0070C0"/>
                </a:solidFill>
                <a:effectLst/>
                <a:latin typeface="Times New Roman" panose="02020603050405020304" pitchFamily="18" charset="0"/>
                <a:cs typeface="Times New Roman" panose="02020603050405020304" pitchFamily="18" charset="0"/>
              </a:rPr>
              <a:t>2- The taller the player, the greater the chance of being chosen among the first in the draft?</a:t>
            </a:r>
            <a:br>
              <a:rPr lang="en-US" sz="4400" dirty="0">
                <a:effectLst/>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endParaRPr lang="pt-BR" dirty="0"/>
          </a:p>
        </p:txBody>
      </p:sp>
      <p:pic>
        <p:nvPicPr>
          <p:cNvPr id="5" name="Picture 4">
            <a:extLst>
              <a:ext uri="{FF2B5EF4-FFF2-40B4-BE49-F238E27FC236}">
                <a16:creationId xmlns:a16="http://schemas.microsoft.com/office/drawing/2014/main" id="{1EA78D06-0F7E-013D-6B88-520D8BB7FB5E}"/>
              </a:ext>
            </a:extLst>
          </p:cNvPr>
          <p:cNvPicPr>
            <a:picLocks noChangeAspect="1"/>
          </p:cNvPicPr>
          <p:nvPr/>
        </p:nvPicPr>
        <p:blipFill>
          <a:blip r:embed="rId2"/>
          <a:stretch>
            <a:fillRect/>
          </a:stretch>
        </p:blipFill>
        <p:spPr>
          <a:xfrm>
            <a:off x="1524646" y="1962328"/>
            <a:ext cx="1809750" cy="2200275"/>
          </a:xfrm>
          <a:prstGeom prst="rect">
            <a:avLst/>
          </a:prstGeom>
        </p:spPr>
      </p:pic>
      <p:pic>
        <p:nvPicPr>
          <p:cNvPr id="7" name="Picture 6">
            <a:extLst>
              <a:ext uri="{FF2B5EF4-FFF2-40B4-BE49-F238E27FC236}">
                <a16:creationId xmlns:a16="http://schemas.microsoft.com/office/drawing/2014/main" id="{7A283228-5C08-E739-6B26-8A10677FF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445" y="1436990"/>
            <a:ext cx="5396109" cy="3408364"/>
          </a:xfrm>
          <a:prstGeom prst="rect">
            <a:avLst/>
          </a:prstGeom>
        </p:spPr>
      </p:pic>
      <p:sp>
        <p:nvSpPr>
          <p:cNvPr id="8" name="TextBox 7">
            <a:extLst>
              <a:ext uri="{FF2B5EF4-FFF2-40B4-BE49-F238E27FC236}">
                <a16:creationId xmlns:a16="http://schemas.microsoft.com/office/drawing/2014/main" id="{350AA1F7-D233-4007-3951-A7C9D400B1E9}"/>
              </a:ext>
            </a:extLst>
          </p:cNvPr>
          <p:cNvSpPr txBox="1"/>
          <p:nvPr/>
        </p:nvSpPr>
        <p:spPr>
          <a:xfrm>
            <a:off x="1429305" y="4845354"/>
            <a:ext cx="8593584"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Based on the correlation plot we can see that there is no correlation between the height and the pick number in the draft. Also, if we look at the table, the tallest players were not the first ones to be picked. There are more variables that influences the chance of being chosen.</a:t>
            </a:r>
            <a:endParaRPr lang="pt-B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73C4A79-31F5-8183-D586-E3B81827FE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3534617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B61E1-5ED2-F081-2A8E-813A7C14AED9}"/>
              </a:ext>
            </a:extLst>
          </p:cNvPr>
          <p:cNvSpPr>
            <a:spLocks noGrp="1"/>
          </p:cNvSpPr>
          <p:nvPr>
            <p:ph type="title"/>
          </p:nvPr>
        </p:nvSpPr>
        <p:spPr/>
        <p:txBody>
          <a:bodyPr>
            <a:normAutofit fontScale="90000"/>
          </a:bodyPr>
          <a:lstStyle/>
          <a:p>
            <a:r>
              <a:rPr lang="en-US" sz="4400" b="1" dirty="0">
                <a:solidFill>
                  <a:schemeClr val="accent1"/>
                </a:solidFill>
                <a:effectLst/>
                <a:latin typeface="Times New Roman" panose="02020603050405020304" pitchFamily="18" charset="0"/>
                <a:cs typeface="Times New Roman" panose="02020603050405020304" pitchFamily="18" charset="0"/>
              </a:rPr>
              <a:t>3- Do taller players make more points and rebounds?</a:t>
            </a:r>
            <a:br>
              <a:rPr lang="en-US" sz="4400" dirty="0">
                <a:effectLst/>
                <a:latin typeface="Times New Roman" panose="02020603050405020304" pitchFamily="18" charset="0"/>
                <a:cs typeface="Times New Roman" panose="02020603050405020304" pitchFamily="18" charset="0"/>
              </a:rPr>
            </a:br>
            <a:endParaRPr lang="pt-BR" dirty="0"/>
          </a:p>
        </p:txBody>
      </p:sp>
      <p:pic>
        <p:nvPicPr>
          <p:cNvPr id="6" name="Picture 5">
            <a:extLst>
              <a:ext uri="{FF2B5EF4-FFF2-40B4-BE49-F238E27FC236}">
                <a16:creationId xmlns:a16="http://schemas.microsoft.com/office/drawing/2014/main" id="{B7D8B7B1-DFEE-DC26-DAA6-B0198C0BE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13" y="1912630"/>
            <a:ext cx="6675124" cy="4216233"/>
          </a:xfrm>
          <a:prstGeom prst="rect">
            <a:avLst/>
          </a:prstGeom>
        </p:spPr>
      </p:pic>
      <p:sp>
        <p:nvSpPr>
          <p:cNvPr id="7" name="TextBox 6">
            <a:extLst>
              <a:ext uri="{FF2B5EF4-FFF2-40B4-BE49-F238E27FC236}">
                <a16:creationId xmlns:a16="http://schemas.microsoft.com/office/drawing/2014/main" id="{4FCDC39D-D2C3-2429-EABD-23EFD2FCCD81}"/>
              </a:ext>
            </a:extLst>
          </p:cNvPr>
          <p:cNvSpPr txBox="1"/>
          <p:nvPr/>
        </p:nvSpPr>
        <p:spPr>
          <a:xfrm>
            <a:off x="7093258" y="2506142"/>
            <a:ext cx="4731798"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So, the correlation between Rebounds and Height is 0.37, which is a positive number, but has a weak correlation. Height and Points does not show any correlation, but when looking at Rebounds and Points, we can see that players who make more rebounds have a bigger chance to score more points. The correlation between rebounds and Points is 0.67, which is a positive moderate correlation.</a:t>
            </a:r>
            <a:endParaRPr lang="pt-BR" dirty="0"/>
          </a:p>
        </p:txBody>
      </p:sp>
      <p:pic>
        <p:nvPicPr>
          <p:cNvPr id="3" name="Picture 2">
            <a:extLst>
              <a:ext uri="{FF2B5EF4-FFF2-40B4-BE49-F238E27FC236}">
                <a16:creationId xmlns:a16="http://schemas.microsoft.com/office/drawing/2014/main" id="{4F7D7054-AF6F-BCA9-01C3-240FC1A45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177494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698E-2E54-F337-0C52-A84B4829DCC8}"/>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4- Shorter and lighter players give more assists and score more points?</a:t>
            </a:r>
            <a:br>
              <a:rPr lang="en-US" sz="4400" dirty="0">
                <a:latin typeface="Times New Roman" panose="02020603050405020304" pitchFamily="18" charset="0"/>
                <a:cs typeface="Times New Roman" panose="02020603050405020304" pitchFamily="18" charset="0"/>
              </a:rPr>
            </a:br>
            <a:endParaRPr lang="pt-BR" dirty="0"/>
          </a:p>
        </p:txBody>
      </p:sp>
      <p:pic>
        <p:nvPicPr>
          <p:cNvPr id="5" name="Picture 4">
            <a:extLst>
              <a:ext uri="{FF2B5EF4-FFF2-40B4-BE49-F238E27FC236}">
                <a16:creationId xmlns:a16="http://schemas.microsoft.com/office/drawing/2014/main" id="{2BC53A2E-58DC-0469-6E28-48AB1B5F3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31" y="1377698"/>
            <a:ext cx="6278954" cy="3965999"/>
          </a:xfrm>
          <a:prstGeom prst="rect">
            <a:avLst/>
          </a:prstGeom>
        </p:spPr>
      </p:pic>
      <p:sp>
        <p:nvSpPr>
          <p:cNvPr id="6" name="TextBox 5">
            <a:extLst>
              <a:ext uri="{FF2B5EF4-FFF2-40B4-BE49-F238E27FC236}">
                <a16:creationId xmlns:a16="http://schemas.microsoft.com/office/drawing/2014/main" id="{E52F0642-226B-143D-621E-EC357B62065A}"/>
              </a:ext>
            </a:extLst>
          </p:cNvPr>
          <p:cNvSpPr txBox="1"/>
          <p:nvPr/>
        </p:nvSpPr>
        <p:spPr>
          <a:xfrm>
            <a:off x="6773662" y="1926455"/>
            <a:ext cx="5069150"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Again, when we analyze the correlation plot we can see that Height and Assists has a weak, negative correlation, which is -0.35. This correlation shows that the taller the player is, the less assists he will make. Same when analyzing Weight and Assists. These variables have a weak, negative correlation, which is -0.30. This means that the lighter the player is, more assists he will make. Height and Weight do not show any correlation with Points scored.</a:t>
            </a:r>
            <a:endParaRPr lang="pt-B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59EEA91-5ADD-F7AC-7BB3-ECE8F1212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6885" y="245575"/>
            <a:ext cx="519544" cy="1154254"/>
          </a:xfrm>
          <a:prstGeom prst="rect">
            <a:avLst/>
          </a:prstGeom>
        </p:spPr>
      </p:pic>
    </p:spTree>
    <p:extLst>
      <p:ext uri="{BB962C8B-B14F-4D97-AF65-F5344CB8AC3E}">
        <p14:creationId xmlns:p14="http://schemas.microsoft.com/office/powerpoint/2010/main" val="2474060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3123</Words>
  <Application>Microsoft Office PowerPoint</Application>
  <PresentationFormat>Widescreen</PresentationFormat>
  <Paragraphs>108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FUNDAMENTALS OF BIG DATA ANALYTICS</vt:lpstr>
      <vt:lpstr>PROJECT PROPOSAL</vt:lpstr>
      <vt:lpstr>PROBLEM</vt:lpstr>
      <vt:lpstr>HYPOTHESIS</vt:lpstr>
      <vt:lpstr>1- Does a team's payroll positively influence the percentage of wins?  </vt:lpstr>
      <vt:lpstr>PowerPoint Presentation</vt:lpstr>
      <vt:lpstr>2- The taller the player, the greater the chance of being chosen among the first in the draft?  </vt:lpstr>
      <vt:lpstr>3- Do taller players make more points and rebounds? </vt:lpstr>
      <vt:lpstr>4- Shorter and lighter players give more assists and score more points? </vt:lpstr>
      <vt:lpstr>5- Does a higher average team age negatively influence the percentage of wins? </vt:lpstr>
      <vt:lpstr>PowerPoint Presentation</vt:lpstr>
      <vt:lpstr>6-  Does a player's number of points, assists or rebounds positively influence his salary? </vt:lpstr>
      <vt:lpstr>PowerPoint Presentation</vt:lpstr>
      <vt:lpstr>Guards</vt:lpstr>
      <vt:lpstr>Model</vt:lpstr>
      <vt:lpstr>PowerPoint Presentation</vt:lpstr>
      <vt:lpstr>Centers</vt:lpstr>
      <vt:lpstr>Model</vt:lpstr>
      <vt:lpstr>PowerPoint Presentation</vt:lpstr>
      <vt:lpstr>Forwards</vt:lpstr>
      <vt:lpstr>Model</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BIG DATA ANALYTICS</dc:title>
  <dc:creator>Matheus Neves</dc:creator>
  <cp:lastModifiedBy>Matheus Neves</cp:lastModifiedBy>
  <cp:revision>2</cp:revision>
  <dcterms:created xsi:type="dcterms:W3CDTF">2022-09-28T16:35:09Z</dcterms:created>
  <dcterms:modified xsi:type="dcterms:W3CDTF">2022-10-04T18:26:43Z</dcterms:modified>
</cp:coreProperties>
</file>