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36004500"/>
  <p:notesSz cx="9144000" cy="6858000"/>
  <p:defaultTextStyle>
    <a:defPPr>
      <a:defRPr lang="pt-BR"/>
    </a:defPPr>
    <a:lvl1pPr marL="0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321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638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1959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279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6597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3917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238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8555" algn="l" defTabSz="4114638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5" autoAdjust="0"/>
  </p:normalViewPr>
  <p:slideViewPr>
    <p:cSldViewPr>
      <p:cViewPr>
        <p:scale>
          <a:sx n="50" d="100"/>
          <a:sy n="50" d="100"/>
        </p:scale>
        <p:origin x="-72" y="6390"/>
      </p:cViewPr>
      <p:guideLst>
        <p:guide orient="horz" pos="11340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C2E4-93B1-447E-8C47-50B8007BB817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21022-00D3-449E-8921-5CBC53C8E2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8349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36EFD-0695-4BF3-8634-C2948DFB35C0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514350"/>
            <a:ext cx="23145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E4A6-7DB7-4E61-88D3-A302072A9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8285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57321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14638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71959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229279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286597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343917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401238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458555" algn="l" defTabSz="411463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67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6" y="11184733"/>
            <a:ext cx="27543443" cy="77176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0402549"/>
            <a:ext cx="22682835" cy="9201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1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6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8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33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9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1290163" y="1916913"/>
            <a:ext cx="9709963" cy="4092177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160273" y="1916913"/>
            <a:ext cx="28589824" cy="4092177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0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2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9" y="23136230"/>
            <a:ext cx="27543443" cy="7150893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9" y="15260247"/>
            <a:ext cx="27543443" cy="787598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57321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638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7195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22927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28659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3439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40123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4585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61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60270" y="11193071"/>
            <a:ext cx="19149893" cy="31645620"/>
          </a:xfrm>
        </p:spPr>
        <p:txBody>
          <a:bodyPr/>
          <a:lstStyle>
            <a:lvl1pPr>
              <a:defRPr sz="12500"/>
            </a:lvl1pPr>
            <a:lvl2pPr>
              <a:defRPr sz="10800"/>
            </a:lvl2pPr>
            <a:lvl3pPr>
              <a:defRPr sz="91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1850233" y="11193071"/>
            <a:ext cx="19149893" cy="31645620"/>
          </a:xfrm>
        </p:spPr>
        <p:txBody>
          <a:bodyPr/>
          <a:lstStyle>
            <a:lvl1pPr>
              <a:defRPr sz="12500"/>
            </a:lvl1pPr>
            <a:lvl2pPr>
              <a:defRPr sz="10800"/>
            </a:lvl2pPr>
            <a:lvl3pPr>
              <a:defRPr sz="91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4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441849"/>
            <a:ext cx="29163645" cy="6000752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8059345"/>
            <a:ext cx="14317416" cy="3358749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321" indent="0">
              <a:buNone/>
              <a:defRPr sz="9100" b="1"/>
            </a:lvl2pPr>
            <a:lvl3pPr marL="4114638" indent="0">
              <a:buNone/>
              <a:defRPr sz="8100" b="1"/>
            </a:lvl3pPr>
            <a:lvl4pPr marL="6171959" indent="0">
              <a:buNone/>
              <a:defRPr sz="7100" b="1"/>
            </a:lvl4pPr>
            <a:lvl5pPr marL="8229279" indent="0">
              <a:buNone/>
              <a:defRPr sz="7100" b="1"/>
            </a:lvl5pPr>
            <a:lvl6pPr marL="10286597" indent="0">
              <a:buNone/>
              <a:defRPr sz="7100" b="1"/>
            </a:lvl6pPr>
            <a:lvl7pPr marL="12343917" indent="0">
              <a:buNone/>
              <a:defRPr sz="7100" b="1"/>
            </a:lvl7pPr>
            <a:lvl8pPr marL="14401238" indent="0">
              <a:buNone/>
              <a:defRPr sz="7100" b="1"/>
            </a:lvl8pPr>
            <a:lvl9pPr marL="16458555" indent="0">
              <a:buNone/>
              <a:defRPr sz="7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1418095"/>
            <a:ext cx="14317416" cy="20744262"/>
          </a:xfrm>
        </p:spPr>
        <p:txBody>
          <a:bodyPr/>
          <a:lstStyle>
            <a:lvl1pPr>
              <a:defRPr sz="10800"/>
            </a:lvl1pPr>
            <a:lvl2pPr>
              <a:defRPr sz="91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8059345"/>
            <a:ext cx="14323041" cy="3358749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321" indent="0">
              <a:buNone/>
              <a:defRPr sz="9100" b="1"/>
            </a:lvl2pPr>
            <a:lvl3pPr marL="4114638" indent="0">
              <a:buNone/>
              <a:defRPr sz="8100" b="1"/>
            </a:lvl3pPr>
            <a:lvl4pPr marL="6171959" indent="0">
              <a:buNone/>
              <a:defRPr sz="7100" b="1"/>
            </a:lvl4pPr>
            <a:lvl5pPr marL="8229279" indent="0">
              <a:buNone/>
              <a:defRPr sz="7100" b="1"/>
            </a:lvl5pPr>
            <a:lvl6pPr marL="10286597" indent="0">
              <a:buNone/>
              <a:defRPr sz="7100" b="1"/>
            </a:lvl6pPr>
            <a:lvl7pPr marL="12343917" indent="0">
              <a:buNone/>
              <a:defRPr sz="7100" b="1"/>
            </a:lvl7pPr>
            <a:lvl8pPr marL="14401238" indent="0">
              <a:buNone/>
              <a:defRPr sz="7100" b="1"/>
            </a:lvl8pPr>
            <a:lvl9pPr marL="16458555" indent="0">
              <a:buNone/>
              <a:defRPr sz="7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1418095"/>
            <a:ext cx="14323041" cy="20744262"/>
          </a:xfrm>
        </p:spPr>
        <p:txBody>
          <a:bodyPr/>
          <a:lstStyle>
            <a:lvl1pPr>
              <a:defRPr sz="10800"/>
            </a:lvl1pPr>
            <a:lvl2pPr>
              <a:defRPr sz="91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9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5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6" y="1433511"/>
            <a:ext cx="10660710" cy="610076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5" y="1433517"/>
            <a:ext cx="18114764" cy="30728842"/>
          </a:xfrm>
        </p:spPr>
        <p:txBody>
          <a:bodyPr/>
          <a:lstStyle>
            <a:lvl1pPr>
              <a:defRPr sz="14500"/>
            </a:lvl1pPr>
            <a:lvl2pPr>
              <a:defRPr sz="12500"/>
            </a:lvl2pPr>
            <a:lvl3pPr>
              <a:defRPr sz="108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6" y="7534279"/>
            <a:ext cx="10660710" cy="24628080"/>
          </a:xfrm>
        </p:spPr>
        <p:txBody>
          <a:bodyPr/>
          <a:lstStyle>
            <a:lvl1pPr marL="0" indent="0">
              <a:buNone/>
              <a:defRPr sz="6400"/>
            </a:lvl1pPr>
            <a:lvl2pPr marL="2057321" indent="0">
              <a:buNone/>
              <a:defRPr sz="5400"/>
            </a:lvl2pPr>
            <a:lvl3pPr marL="4114638" indent="0">
              <a:buNone/>
              <a:defRPr sz="4400"/>
            </a:lvl3pPr>
            <a:lvl4pPr marL="6171959" indent="0">
              <a:buNone/>
              <a:defRPr sz="4100"/>
            </a:lvl4pPr>
            <a:lvl5pPr marL="8229279" indent="0">
              <a:buNone/>
              <a:defRPr sz="4100"/>
            </a:lvl5pPr>
            <a:lvl6pPr marL="10286597" indent="0">
              <a:buNone/>
              <a:defRPr sz="4100"/>
            </a:lvl6pPr>
            <a:lvl7pPr marL="12343917" indent="0">
              <a:buNone/>
              <a:defRPr sz="4100"/>
            </a:lvl7pPr>
            <a:lvl8pPr marL="14401238" indent="0">
              <a:buNone/>
              <a:defRPr sz="4100"/>
            </a:lvl8pPr>
            <a:lvl9pPr marL="16458555" indent="0">
              <a:buNone/>
              <a:defRPr sz="41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3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25203148"/>
            <a:ext cx="19442430" cy="297537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217070"/>
            <a:ext cx="19442430" cy="21602700"/>
          </a:xfrm>
        </p:spPr>
        <p:txBody>
          <a:bodyPr/>
          <a:lstStyle>
            <a:lvl1pPr marL="0" indent="0">
              <a:buNone/>
              <a:defRPr sz="14500"/>
            </a:lvl1pPr>
            <a:lvl2pPr marL="2057321" indent="0">
              <a:buNone/>
              <a:defRPr sz="12500"/>
            </a:lvl2pPr>
            <a:lvl3pPr marL="4114638" indent="0">
              <a:buNone/>
              <a:defRPr sz="10800"/>
            </a:lvl3pPr>
            <a:lvl4pPr marL="6171959" indent="0">
              <a:buNone/>
              <a:defRPr sz="9100"/>
            </a:lvl4pPr>
            <a:lvl5pPr marL="8229279" indent="0">
              <a:buNone/>
              <a:defRPr sz="9100"/>
            </a:lvl5pPr>
            <a:lvl6pPr marL="10286597" indent="0">
              <a:buNone/>
              <a:defRPr sz="9100"/>
            </a:lvl6pPr>
            <a:lvl7pPr marL="12343917" indent="0">
              <a:buNone/>
              <a:defRPr sz="9100"/>
            </a:lvl7pPr>
            <a:lvl8pPr marL="14401238" indent="0">
              <a:buNone/>
              <a:defRPr sz="9100"/>
            </a:lvl8pPr>
            <a:lvl9pPr marL="16458555" indent="0">
              <a:buNone/>
              <a:defRPr sz="91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28178526"/>
            <a:ext cx="19442430" cy="4225524"/>
          </a:xfrm>
        </p:spPr>
        <p:txBody>
          <a:bodyPr/>
          <a:lstStyle>
            <a:lvl1pPr marL="0" indent="0">
              <a:buNone/>
              <a:defRPr sz="6400"/>
            </a:lvl1pPr>
            <a:lvl2pPr marL="2057321" indent="0">
              <a:buNone/>
              <a:defRPr sz="5400"/>
            </a:lvl2pPr>
            <a:lvl3pPr marL="4114638" indent="0">
              <a:buNone/>
              <a:defRPr sz="4400"/>
            </a:lvl3pPr>
            <a:lvl4pPr marL="6171959" indent="0">
              <a:buNone/>
              <a:defRPr sz="4100"/>
            </a:lvl4pPr>
            <a:lvl5pPr marL="8229279" indent="0">
              <a:buNone/>
              <a:defRPr sz="4100"/>
            </a:lvl5pPr>
            <a:lvl6pPr marL="10286597" indent="0">
              <a:buNone/>
              <a:defRPr sz="4100"/>
            </a:lvl6pPr>
            <a:lvl7pPr marL="12343917" indent="0">
              <a:buNone/>
              <a:defRPr sz="4100"/>
            </a:lvl7pPr>
            <a:lvl8pPr marL="14401238" indent="0">
              <a:buNone/>
              <a:defRPr sz="4100"/>
            </a:lvl8pPr>
            <a:lvl9pPr marL="16458555" indent="0">
              <a:buNone/>
              <a:defRPr sz="41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99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441849"/>
            <a:ext cx="29163645" cy="6000752"/>
          </a:xfrm>
          <a:prstGeom prst="rect">
            <a:avLst/>
          </a:prstGeom>
        </p:spPr>
        <p:txBody>
          <a:bodyPr vert="horz" lIns="411464" tIns="205730" rIns="411464" bIns="20573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8401055"/>
            <a:ext cx="29163645" cy="23761305"/>
          </a:xfrm>
          <a:prstGeom prst="rect">
            <a:avLst/>
          </a:prstGeom>
        </p:spPr>
        <p:txBody>
          <a:bodyPr vert="horz" lIns="411464" tIns="205730" rIns="411464" bIns="20573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4" y="33370842"/>
            <a:ext cx="7560946" cy="1916905"/>
          </a:xfrm>
          <a:prstGeom prst="rect">
            <a:avLst/>
          </a:prstGeom>
        </p:spPr>
        <p:txBody>
          <a:bodyPr vert="horz" lIns="411464" tIns="205730" rIns="411464" bIns="20573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AD56-9667-42F2-93F8-15FC92F1B712}" type="datetimeFigureOut">
              <a:rPr lang="pt-BR" smtClean="0"/>
              <a:t>05/10/2013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33370842"/>
            <a:ext cx="10261282" cy="1916905"/>
          </a:xfrm>
          <a:prstGeom prst="rect">
            <a:avLst/>
          </a:prstGeom>
        </p:spPr>
        <p:txBody>
          <a:bodyPr vert="horz" lIns="411464" tIns="205730" rIns="411464" bIns="20573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33370842"/>
            <a:ext cx="7560946" cy="1916905"/>
          </a:xfrm>
          <a:prstGeom prst="rect">
            <a:avLst/>
          </a:prstGeom>
        </p:spPr>
        <p:txBody>
          <a:bodyPr vert="horz" lIns="411464" tIns="205730" rIns="411464" bIns="20573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49AB-9BD8-4893-94F1-18519AFD8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638" rtl="0" eaLnBrk="1" latinLnBrk="0" hangingPunct="1">
        <a:spcBef>
          <a:spcPct val="0"/>
        </a:spcBef>
        <a:buNone/>
        <a:defRPr sz="1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991" indent="-1542991" algn="l" defTabSz="41146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144" indent="-1285823" algn="l" defTabSz="411463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00" indent="-1028659" algn="l" defTabSz="41146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617" indent="-1028659" algn="l" defTabSz="4114638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7938" indent="-1028659" algn="l" defTabSz="4114638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259" indent="-1028659" algn="l" defTabSz="411463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576" indent="-1028659" algn="l" defTabSz="411463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9897" indent="-1028659" algn="l" defTabSz="411463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217" indent="-1028659" algn="l" defTabSz="411463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321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638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1959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9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597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3917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238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8555" algn="l" defTabSz="4114638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"/>
            <a:ext cx="32404049" cy="6696994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pPr indent="7448550"/>
            <a:r>
              <a:rPr lang="pt-BR" sz="8000" dirty="0" smtClean="0"/>
              <a:t>                </a:t>
            </a:r>
            <a:endParaRPr lang="pt-BR" sz="8000" dirty="0"/>
          </a:p>
        </p:txBody>
      </p:sp>
      <p:pic>
        <p:nvPicPr>
          <p:cNvPr id="9" name="Imagen 1" descr="unicamp_logo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87" y="864346"/>
            <a:ext cx="48965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9217249" y="576314"/>
            <a:ext cx="17929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chemeClr val="bg1"/>
                </a:solidFill>
              </a:rPr>
              <a:t>ALGORITMO DE ESTACIONAMENTO </a:t>
            </a:r>
          </a:p>
          <a:p>
            <a:pPr algn="ctr"/>
            <a:r>
              <a:rPr lang="pt-BR" sz="6600" dirty="0" smtClean="0">
                <a:solidFill>
                  <a:schemeClr val="bg1"/>
                </a:solidFill>
              </a:rPr>
              <a:t>PARA UM VEÍCULO AUTÔNOMO</a:t>
            </a:r>
          </a:p>
          <a:p>
            <a:endParaRPr lang="pt-BR" sz="6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953553" y="2897119"/>
            <a:ext cx="1245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i="1" dirty="0" smtClean="0">
                <a:solidFill>
                  <a:schemeClr val="bg1"/>
                </a:solidFill>
              </a:rPr>
              <a:t>Matheus de Lima Gomes</a:t>
            </a:r>
            <a:endParaRPr lang="pt-BR" sz="4800" i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4453475" y="3762651"/>
            <a:ext cx="7457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Agência Financiadora: CNPq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513393" y="4782102"/>
            <a:ext cx="16057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Orientador: Prof. Dr. </a:t>
            </a:r>
            <a:r>
              <a:rPr lang="pt-BR" sz="4400" dirty="0" err="1" smtClean="0">
                <a:solidFill>
                  <a:schemeClr val="bg1"/>
                </a:solidFill>
              </a:rPr>
              <a:t>Janito</a:t>
            </a:r>
            <a:r>
              <a:rPr lang="pt-BR" sz="4400" dirty="0" smtClean="0">
                <a:solidFill>
                  <a:schemeClr val="bg1"/>
                </a:solidFill>
              </a:rPr>
              <a:t> Vaqueiro Ferreira – Monitor: </a:t>
            </a:r>
            <a:r>
              <a:rPr lang="pt-BR" sz="4400" dirty="0" err="1" smtClean="0">
                <a:solidFill>
                  <a:schemeClr val="bg1"/>
                </a:solidFill>
              </a:rPr>
              <a:t>Olmer</a:t>
            </a:r>
            <a:r>
              <a:rPr lang="pt-BR" sz="4400" dirty="0" smtClean="0">
                <a:solidFill>
                  <a:schemeClr val="bg1"/>
                </a:solidFill>
              </a:rPr>
              <a:t> Garcia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953553" y="5676084"/>
            <a:ext cx="13825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Palavras-chave: </a:t>
            </a:r>
            <a:r>
              <a:rPr lang="pt-BR" sz="4400" dirty="0" err="1" smtClean="0">
                <a:solidFill>
                  <a:schemeClr val="bg1"/>
                </a:solidFill>
              </a:rPr>
              <a:t>arduino</a:t>
            </a:r>
            <a:r>
              <a:rPr lang="pt-BR" sz="4400" dirty="0" smtClean="0">
                <a:solidFill>
                  <a:schemeClr val="bg1"/>
                </a:solidFill>
              </a:rPr>
              <a:t>-veículo autônomo-</a:t>
            </a:r>
            <a:r>
              <a:rPr lang="pt-BR" sz="4400" dirty="0" err="1" smtClean="0">
                <a:solidFill>
                  <a:schemeClr val="bg1"/>
                </a:solidFill>
              </a:rPr>
              <a:t>balisa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0967" y="6983136"/>
            <a:ext cx="14185576" cy="897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INTRODUÇÃO</a:t>
            </a:r>
          </a:p>
          <a:p>
            <a:pPr algn="ctr"/>
            <a:endParaRPr lang="pt-BR" sz="2000" dirty="0"/>
          </a:p>
          <a:p>
            <a:pPr indent="723900" algn="just"/>
            <a:r>
              <a:rPr lang="pt-BR" sz="3000" dirty="0" smtClean="0"/>
              <a:t>Pesquisas </a:t>
            </a:r>
            <a:r>
              <a:rPr lang="pt-BR" sz="3000" dirty="0"/>
              <a:t>relacionadas com o desenvolvimento de robôs autônomos recebem grande destaque na atualidade. Sistemas mecânicos projetados para ter a capacidade de realizar tarefas sem a interferência humana, além de serem menos suscetíveis a erros, significando maior segurança na realização de operações de risco, viabilizam a realização de trabalho em ambientes hostis ao homem. </a:t>
            </a:r>
          </a:p>
          <a:p>
            <a:pPr indent="723900" algn="just"/>
            <a:r>
              <a:rPr lang="pt-BR" sz="3000" dirty="0" smtClean="0"/>
              <a:t>Esse </a:t>
            </a:r>
            <a:r>
              <a:rPr lang="pt-BR" sz="3000" dirty="0"/>
              <a:t>projeto teve como objetivo contribuir com as pesquisas tocantes à mobilidade autônoma, trabalhando na simulação e desenvolvimento de um mecanismo para baliza de um veículo em escala reduzida, mecanismo o qual poderá ser usado como referência para implementação no veículo autônomo Fiat </a:t>
            </a:r>
            <a:r>
              <a:rPr lang="pt-BR" sz="3000" dirty="0" err="1"/>
              <a:t>Punto</a:t>
            </a:r>
            <a:r>
              <a:rPr lang="pt-BR" sz="3000" dirty="0"/>
              <a:t>, em desenvolvimento pelo Laboratório de Mobilidade Autônoma da faculdade de Engenharia Mecânica da Universidade Estadual de Campinas. Visando esse objetivo, após uma análise geométrica e dinâmica, o problema foi simulado, via MATLAB, e os resultados foram usados como referência para os testes com o veículo em escala.</a:t>
            </a:r>
          </a:p>
          <a:p>
            <a:pPr algn="just"/>
            <a:r>
              <a:rPr lang="pt-BR" sz="3200" dirty="0" smtClean="0"/>
              <a:t>              </a:t>
            </a:r>
          </a:p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44355" y="14470472"/>
            <a:ext cx="14185576" cy="1320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METODOLOGIA</a:t>
            </a:r>
          </a:p>
          <a:p>
            <a:pPr algn="ctr"/>
            <a:endParaRPr lang="pt-BR" sz="2000" dirty="0"/>
          </a:p>
          <a:p>
            <a:pPr indent="723900" algn="just"/>
            <a:r>
              <a:rPr lang="pt-BR" sz="3000" dirty="0"/>
              <a:t>Para realizar a manobra de baliza, o primeiro procedimento é fazer com que o veículo identifique uma vaga grande o suficiente. Tendo identificado a vaga, o mesmo deverá fazer o cálculo da trajetória e definir o ponto final de parada, de forma a não ocorrer colisões. Ambos procedimentos </a:t>
            </a:r>
            <a:r>
              <a:rPr lang="pt-BR" sz="3000" dirty="0" smtClean="0"/>
              <a:t>podem ser definidos </a:t>
            </a:r>
            <a:r>
              <a:rPr lang="pt-BR" sz="3000" dirty="0"/>
              <a:t>em função das dimensões do </a:t>
            </a:r>
            <a:r>
              <a:rPr lang="pt-BR" sz="3000" dirty="0" smtClean="0"/>
              <a:t>veículo.</a:t>
            </a:r>
          </a:p>
          <a:p>
            <a:pPr indent="723900" algn="just"/>
            <a:r>
              <a:rPr lang="pt-BR" sz="3000" dirty="0"/>
              <a:t>Para a etapa inicial de identificação da vaga, o mesmo foi equipado com um </a:t>
            </a:r>
            <a:r>
              <a:rPr lang="pt-BR" sz="3000" dirty="0" smtClean="0"/>
              <a:t>sonar (figura 1). </a:t>
            </a:r>
            <a:r>
              <a:rPr lang="pt-BR" sz="3000" dirty="0"/>
              <a:t>O sonar utilizado foi o LV – MaxSonar-EZ0, fabricado pela </a:t>
            </a:r>
            <a:r>
              <a:rPr lang="pt-BR" sz="3000" dirty="0" err="1" smtClean="0"/>
              <a:t>MaxBotix</a:t>
            </a:r>
            <a:r>
              <a:rPr lang="pt-BR" sz="3000" dirty="0" smtClean="0"/>
              <a:t>.</a:t>
            </a:r>
          </a:p>
          <a:p>
            <a:pPr indent="723900" algn="just"/>
            <a:r>
              <a:rPr lang="pt-BR" sz="3000" dirty="0" smtClean="0"/>
              <a:t>Para </a:t>
            </a:r>
            <a:r>
              <a:rPr lang="pt-BR" sz="3000" dirty="0"/>
              <a:t>integrar o sonar com o veículo, bem como os sensores de deslocamento das rodas, e de </a:t>
            </a:r>
            <a:r>
              <a:rPr lang="pt-BR" sz="3000" dirty="0" err="1"/>
              <a:t>esterçamento</a:t>
            </a:r>
            <a:r>
              <a:rPr lang="pt-BR" sz="3000" dirty="0"/>
              <a:t> das mesmas (previamente instalados), foi utilizada a plataforma </a:t>
            </a:r>
            <a:r>
              <a:rPr lang="pt-BR" sz="3000" dirty="0" err="1"/>
              <a:t>Arduino</a:t>
            </a:r>
            <a:r>
              <a:rPr lang="pt-BR" sz="3000" dirty="0"/>
              <a:t> (MEGA 2560</a:t>
            </a:r>
            <a:r>
              <a:rPr lang="pt-BR" sz="3000" dirty="0" smtClean="0"/>
              <a:t>) (figura 2), </a:t>
            </a:r>
            <a:r>
              <a:rPr lang="pt-BR" sz="3000" dirty="0"/>
              <a:t>através da qual os valores de leitura dos sensores são recebidos e interpretados.</a:t>
            </a:r>
          </a:p>
          <a:p>
            <a:pPr indent="723900" algn="just"/>
            <a:r>
              <a:rPr lang="pt-BR" sz="3000" dirty="0" smtClean="0"/>
              <a:t>Uma </a:t>
            </a:r>
            <a:r>
              <a:rPr lang="pt-BR" sz="3000" dirty="0"/>
              <a:t>vez identificada a vaga com o comprimento </a:t>
            </a:r>
            <a:r>
              <a:rPr lang="pt-BR" sz="3000" dirty="0" smtClean="0"/>
              <a:t>adequado, a </a:t>
            </a:r>
            <a:r>
              <a:rPr lang="pt-BR" sz="3000" dirty="0"/>
              <a:t>próxima etapa é estabelecer a trajetória para a </a:t>
            </a:r>
            <a:r>
              <a:rPr lang="pt-BR" sz="3000" dirty="0" smtClean="0"/>
              <a:t>manobra. </a:t>
            </a:r>
          </a:p>
          <a:p>
            <a:pPr indent="723900" algn="just"/>
            <a:r>
              <a:rPr lang="pt-BR" sz="3000" dirty="0" smtClean="0"/>
              <a:t>A </a:t>
            </a:r>
            <a:r>
              <a:rPr lang="pt-BR" sz="3000" dirty="0"/>
              <a:t>trajetória a ser seguida pode ser definida apenas através da posição inicial (P1) e final (P2) da roda traseira </a:t>
            </a:r>
            <a:r>
              <a:rPr lang="pt-BR" sz="3000" dirty="0" smtClean="0"/>
              <a:t>direita do veículo. Seguindo a metodologia do algoritmo tomado como referência para a manobra (figura 3), </a:t>
            </a:r>
            <a:r>
              <a:rPr lang="pt-BR" sz="3000" dirty="0"/>
              <a:t>a roda deverá percorrer seguimentos de duas </a:t>
            </a:r>
            <a:r>
              <a:rPr lang="pt-BR" sz="3000" dirty="0" smtClean="0"/>
              <a:t>circunferências.</a:t>
            </a:r>
          </a:p>
          <a:p>
            <a:pPr indent="723900" algn="just"/>
            <a:r>
              <a:rPr lang="pt-BR" sz="3000" dirty="0"/>
              <a:t>A figura </a:t>
            </a:r>
            <a:r>
              <a:rPr lang="pt-BR" sz="3000" dirty="0" smtClean="0"/>
              <a:t>4 </a:t>
            </a:r>
            <a:r>
              <a:rPr lang="pt-BR" sz="3000" dirty="0"/>
              <a:t>mostra instantes da simulação: o início da manobra, a parada do veículo após identificar vaga apropriada, o ponto onde o ângulo de </a:t>
            </a:r>
            <a:r>
              <a:rPr lang="pt-BR" sz="3000" dirty="0" err="1"/>
              <a:t>esterçamento</a:t>
            </a:r>
            <a:r>
              <a:rPr lang="pt-BR" sz="3000" dirty="0"/>
              <a:t> do volante é atualizado para a segunda circunferência, e o fim da manobra</a:t>
            </a:r>
            <a:r>
              <a:rPr lang="pt-BR" sz="3000" dirty="0" smtClean="0"/>
              <a:t>.</a:t>
            </a:r>
          </a:p>
          <a:p>
            <a:pPr indent="723900" algn="just"/>
            <a:r>
              <a:rPr lang="pt-BR" sz="3000" dirty="0" smtClean="0"/>
              <a:t>Tendo a simulação sido realizada com êxito, o mesmo procedimento adotado foi adaptado para ser aplicado ao veículo em escala.</a:t>
            </a:r>
          </a:p>
          <a:p>
            <a:pPr indent="723900" algn="just"/>
            <a:endParaRPr lang="pt-BR" sz="3200" dirty="0" smtClean="0"/>
          </a:p>
          <a:p>
            <a:pPr indent="723900" algn="just"/>
            <a:endParaRPr lang="pt-BR" sz="3200" dirty="0"/>
          </a:p>
          <a:p>
            <a:pPr indent="723900" algn="just"/>
            <a:endParaRPr lang="pt-BR" sz="3200" dirty="0"/>
          </a:p>
          <a:p>
            <a:pPr indent="723900" algn="just"/>
            <a:endParaRPr lang="pt-BR" sz="3200" dirty="0"/>
          </a:p>
          <a:p>
            <a:pPr algn="ctr"/>
            <a:endParaRPr lang="pt-BR" sz="2000" dirty="0" smtClean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89" y="7201050"/>
            <a:ext cx="5115206" cy="5064054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6338573" y="12529641"/>
            <a:ext cx="52766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/>
              <a:t>Figura 1 – Sonar equipado no veículo</a:t>
            </a:r>
            <a:endParaRPr lang="pt-BR" sz="2600" b="1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145" y="7558213"/>
            <a:ext cx="8461296" cy="4349728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4454591" y="12562484"/>
            <a:ext cx="59204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/>
              <a:t>Figura 2 – Plataforma </a:t>
            </a:r>
            <a:r>
              <a:rPr lang="pt-BR" sz="2600" b="1" dirty="0" err="1" smtClean="0"/>
              <a:t>Arduino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Mega</a:t>
            </a:r>
            <a:r>
              <a:rPr lang="pt-BR" sz="2600" b="1" dirty="0" smtClean="0"/>
              <a:t> 2560</a:t>
            </a:r>
            <a:endParaRPr lang="pt-BR" sz="2600" b="1" dirty="0"/>
          </a:p>
        </p:txBody>
      </p:sp>
      <p:pic>
        <p:nvPicPr>
          <p:cNvPr id="19" name="Picture 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002222" y="13381956"/>
            <a:ext cx="11449508" cy="781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19695135" y="20937548"/>
            <a:ext cx="80636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/>
              <a:t>Figura 3 – Ilustração do algoritmo adotado para manobra</a:t>
            </a:r>
            <a:endParaRPr lang="pt-BR" sz="2600" b="1" dirty="0"/>
          </a:p>
        </p:txBody>
      </p:sp>
      <p:pic>
        <p:nvPicPr>
          <p:cNvPr id="21" name="Picture 3" descr="simulação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16170315" y="22127730"/>
            <a:ext cx="7992888" cy="6192688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16170315" y="28587426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/>
              <a:t>Figura 4 – etapas da manobra durante simulação</a:t>
            </a:r>
            <a:endParaRPr lang="pt-BR" sz="26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36383" y="25433935"/>
            <a:ext cx="13401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RESULTADOS</a:t>
            </a:r>
            <a:endParaRPr lang="pt-BR" sz="54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44355" y="26546688"/>
            <a:ext cx="14167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3900" algn="just"/>
            <a:r>
              <a:rPr lang="pt-BR" sz="3000" dirty="0" smtClean="0"/>
              <a:t>Para </a:t>
            </a:r>
            <a:r>
              <a:rPr lang="pt-BR" sz="3000" dirty="0"/>
              <a:t>verificar a coerência dos resultados obtidos nas experiências realizadas com o veículo, foram avaliados os dados obtidos pelos </a:t>
            </a:r>
            <a:r>
              <a:rPr lang="pt-BR" sz="3000" dirty="0" smtClean="0"/>
              <a:t>sensores usados </a:t>
            </a:r>
            <a:r>
              <a:rPr lang="pt-BR" sz="3000" dirty="0"/>
              <a:t>nas rodas, comparando-se o deslocamento na horizontal e na vertical com o modelo simulado. </a:t>
            </a:r>
            <a:endParaRPr lang="pt-BR" sz="3000" dirty="0" smtClean="0"/>
          </a:p>
          <a:p>
            <a:pPr indent="723900" algn="just"/>
            <a:r>
              <a:rPr lang="pt-BR" sz="3000" dirty="0" smtClean="0"/>
              <a:t>A figura 5 ilustra os resultados obtidos, tendo a simulação como referência.</a:t>
            </a:r>
            <a:endParaRPr lang="pt-BR" sz="3000" dirty="0"/>
          </a:p>
        </p:txBody>
      </p:sp>
      <p:pic>
        <p:nvPicPr>
          <p:cNvPr id="25" name="Picture 10" descr="Grafico2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24293331" y="21962690"/>
            <a:ext cx="8110720" cy="6886346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24410937" y="28397362"/>
            <a:ext cx="79931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/>
              <a:t>Figura 5- Comparação entre dois experimentos </a:t>
            </a:r>
          </a:p>
          <a:p>
            <a:pPr algn="ctr"/>
            <a:r>
              <a:rPr lang="pt-BR" sz="2600" b="1" dirty="0" smtClean="0"/>
              <a:t>(verde e azul) e a simulação (vermelho)</a:t>
            </a:r>
            <a:endParaRPr lang="pt-BR" sz="26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44355" y="29110646"/>
            <a:ext cx="1416727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CONCLUSÃO</a:t>
            </a:r>
          </a:p>
          <a:p>
            <a:endParaRPr lang="pt-BR" sz="2000" dirty="0"/>
          </a:p>
          <a:p>
            <a:pPr indent="723900" algn="just"/>
            <a:r>
              <a:rPr lang="pt-BR" sz="3200" dirty="0"/>
              <a:t>Como </a:t>
            </a:r>
            <a:r>
              <a:rPr lang="pt-BR" sz="3200" dirty="0" smtClean="0"/>
              <a:t>mostrado, </a:t>
            </a:r>
            <a:r>
              <a:rPr lang="pt-BR" sz="3200" dirty="0"/>
              <a:t>os resultados obtidos foram relativamente próximos ao esperado, tendo como base a simulação realizada via </a:t>
            </a:r>
            <a:r>
              <a:rPr lang="pt-BR" sz="3200" dirty="0" smtClean="0"/>
              <a:t>MATLAB. Possíveis </a:t>
            </a:r>
            <a:r>
              <a:rPr lang="pt-BR" sz="3200" dirty="0"/>
              <a:t>problemas estruturais do veículo, como o desalinhamento das rodas (visível na etapa de identificação da vaga), o fato de haver pequena variedade nas opções de velocidade do veículo (que acaba indo mais rápido, ou mais devagar do que o ideal, faltando um meio termo) e os erros inerentes aos sensores utilizados, são fontes de desvio do veículo em relação à trajetória idealizada teoricamente.</a:t>
            </a:r>
          </a:p>
          <a:p>
            <a:pPr indent="723900" algn="just"/>
            <a:r>
              <a:rPr lang="pt-BR" sz="3200" dirty="0" smtClean="0"/>
              <a:t>O </a:t>
            </a:r>
            <a:r>
              <a:rPr lang="pt-BR" sz="3200" dirty="0"/>
              <a:t>sonar utilizado apresentou erros de leitura, sendo que valores incorretos da distância entre o veículo e o obstáculo surgiam eventualmente em meio aos dados corretos, o que fazia o veículo tomar decisões </a:t>
            </a:r>
            <a:r>
              <a:rPr lang="pt-BR" sz="3200" dirty="0" smtClean="0"/>
              <a:t>equivocadas </a:t>
            </a:r>
            <a:r>
              <a:rPr lang="pt-BR" sz="3200" dirty="0"/>
              <a:t>na etapa de identificação da vaga, iniciando a manobra antes do esperado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6087996" y="29187590"/>
            <a:ext cx="154751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  <a:p>
            <a:pPr indent="723900" algn="just"/>
            <a:r>
              <a:rPr lang="pt-BR" sz="3200" dirty="0" smtClean="0"/>
              <a:t>Ademais</a:t>
            </a:r>
            <a:r>
              <a:rPr lang="pt-BR" sz="3200" dirty="0"/>
              <a:t>, o fato do ângulo de </a:t>
            </a:r>
            <a:r>
              <a:rPr lang="pt-BR" sz="3200" dirty="0" err="1"/>
              <a:t>esterçamento</a:t>
            </a:r>
            <a:r>
              <a:rPr lang="pt-BR" sz="3200" dirty="0"/>
              <a:t> máximo das rodas do veículo ser de apenas trinta graus, fez com que o mesmo tenha que percorrer uma distância horizontal grande </a:t>
            </a:r>
            <a:r>
              <a:rPr lang="pt-BR" sz="3200" dirty="0" smtClean="0"/>
              <a:t>em </a:t>
            </a:r>
            <a:r>
              <a:rPr lang="pt-BR" sz="3200" dirty="0"/>
              <a:t>relação a casos reais de baliza, antes de iniciar a </a:t>
            </a:r>
            <a:r>
              <a:rPr lang="pt-BR" sz="3200" dirty="0" smtClean="0"/>
              <a:t>manobra.</a:t>
            </a:r>
          </a:p>
          <a:p>
            <a:pPr indent="723900" algn="just"/>
            <a:r>
              <a:rPr lang="pt-BR" sz="3200" dirty="0" smtClean="0"/>
              <a:t>Para </a:t>
            </a:r>
            <a:r>
              <a:rPr lang="pt-BR" sz="3200" dirty="0"/>
              <a:t>corrigir esses desvios, possíveis soluções são o uso de sensores mais sofisticados com mecanismos de filtragem de dados inconsistentes, técnicas de controle para que o veículo possa corrigir o erro de trajetória, além de etapas intermediárias para ajustar o veículo à trajetória pré-definida. Usar mais sensores para monitorar o ambiente também permitiria ao veículo detectar obstáculos que eventualmente surjam durante a execução da manobra.</a:t>
            </a:r>
          </a:p>
          <a:p>
            <a:pPr indent="723900" algn="just"/>
            <a:r>
              <a:rPr lang="pt-BR" sz="3200" dirty="0" smtClean="0"/>
              <a:t>O </a:t>
            </a:r>
            <a:r>
              <a:rPr lang="pt-BR" sz="3200" dirty="0"/>
              <a:t>objetivo primordial do projeto, desenvolver um mecanismo de baliza para um veículo autônomo, foi cumprido, e está em aberto para ser modificado e aperfeiçoado.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705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873</Words>
  <Application>Microsoft Office PowerPoint</Application>
  <PresentationFormat>Personalizar</PresentationFormat>
  <Paragraphs>41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Matheus_Lima</dc:creator>
  <cp:lastModifiedBy>Matheus_Lima</cp:lastModifiedBy>
  <cp:revision>22</cp:revision>
  <dcterms:created xsi:type="dcterms:W3CDTF">2013-10-05T01:05:51Z</dcterms:created>
  <dcterms:modified xsi:type="dcterms:W3CDTF">2013-10-05T20:12:46Z</dcterms:modified>
</cp:coreProperties>
</file>