
<file path=[Content_Types].xml><?xml version="1.0" encoding="utf-8"?>
<Types xmlns="http://schemas.openxmlformats.org/package/2006/content-types">
  <Default ContentType="application/vnd.openxmlformats-officedocument.spreadsheetml.sheet" Extension="xlsx"/>
  <Default ContentType="application/vnd.openxmlformats-officedocument.vmlDrawing" Extension="vml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spreadsheetml.sheet" PartName="/ppt/embeddings/Microsoft_Excel_Sheet1.xlsx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1" roundtripDataSignature="AMtx7mjR7+RxA5xZggkJINVCFQzD9UdFV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21" Type="http://customschemas.google.com/relationships/presentationmetadata" Target="meta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drawings/_rels/vmlDrawing1.vml.rels><?xml version="1.0" encoding="UTF-8" standalone="yes"?><Relationships xmlns="http://schemas.openxmlformats.org/package/2006/relationships"><Relationship Id="rId1" Type="http://schemas.openxmlformats.org/officeDocument/2006/relationships/image" Target="../media/image7.png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3" name="Google Shape;183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showMasterSp="0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18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1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18"/>
          <p:cNvSpPr txBox="1"/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8"/>
          <p:cNvSpPr txBox="1"/>
          <p:nvPr>
            <p:ph idx="1" type="subTitle"/>
          </p:nvPr>
        </p:nvSpPr>
        <p:spPr>
          <a:xfrm>
            <a:off x="1100051" y="4455621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19" name="Google Shape;19;p18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8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8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cxnSp>
        <p:nvCxnSpPr>
          <p:cNvPr id="22" name="Google Shape;22;p18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7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27"/>
          <p:cNvSpPr txBox="1"/>
          <p:nvPr>
            <p:ph idx="1" type="body"/>
          </p:nvPr>
        </p:nvSpPr>
        <p:spPr>
          <a:xfrm rot="5400000">
            <a:off x="4114800" y="-1171786"/>
            <a:ext cx="4023360" cy="10058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86" name="Google Shape;86;p27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27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7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e Título Vertical" showMasterSp="0" type="vertTitleAndTx">
  <p:cSld name="VERTICAL_TITLE_AND_VERTICAL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8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2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28"/>
          <p:cNvSpPr txBox="1"/>
          <p:nvPr>
            <p:ph type="title"/>
          </p:nvPr>
        </p:nvSpPr>
        <p:spPr>
          <a:xfrm rot="5400000">
            <a:off x="7159401" y="1977801"/>
            <a:ext cx="575989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28"/>
          <p:cNvSpPr txBox="1"/>
          <p:nvPr>
            <p:ph idx="1" type="body"/>
          </p:nvPr>
        </p:nvSpPr>
        <p:spPr>
          <a:xfrm rot="5400000">
            <a:off x="1825401" y="-574899"/>
            <a:ext cx="575989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45700" spcFirstLastPara="1" rIns="45700" wrap="square" tIns="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94" name="Google Shape;94;p28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28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8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9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9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26" name="Google Shape;26;p19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9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9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showMasterSp="0" type="secHead">
  <p:cSld name="SECTION_HEADER">
    <p:bg>
      <p:bgPr>
        <a:solidFill>
          <a:schemeClr val="lt1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0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20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20"/>
          <p:cNvSpPr txBox="1"/>
          <p:nvPr>
            <p:ph type="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  <a:defRPr b="0" sz="8000">
                <a:solidFill>
                  <a:srgbClr val="26262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0"/>
          <p:cNvSpPr txBox="1"/>
          <p:nvPr>
            <p:ph idx="1" type="body"/>
          </p:nvPr>
        </p:nvSpPr>
        <p:spPr>
          <a:xfrm>
            <a:off x="1097280" y="4453128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4" name="Google Shape;34;p20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0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0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cxnSp>
        <p:nvCxnSpPr>
          <p:cNvPr id="37" name="Google Shape;37;p20"/>
          <p:cNvCxnSpPr/>
          <p:nvPr/>
        </p:nvCxnSpPr>
        <p:spPr>
          <a:xfrm>
            <a:off x="1207658" y="4343400"/>
            <a:ext cx="987552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1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1"/>
          <p:cNvSpPr txBox="1"/>
          <p:nvPr>
            <p:ph idx="1" type="body"/>
          </p:nvPr>
        </p:nvSpPr>
        <p:spPr>
          <a:xfrm>
            <a:off x="1097278" y="1845734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41" name="Google Shape;41;p21"/>
          <p:cNvSpPr txBox="1"/>
          <p:nvPr>
            <p:ph idx="2" type="body"/>
          </p:nvPr>
        </p:nvSpPr>
        <p:spPr>
          <a:xfrm>
            <a:off x="6217920" y="1845735"/>
            <a:ext cx="493776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42" name="Google Shape;42;p21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1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1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2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2"/>
          <p:cNvSpPr txBox="1"/>
          <p:nvPr>
            <p:ph idx="1" type="body"/>
          </p:nvPr>
        </p:nvSpPr>
        <p:spPr>
          <a:xfrm>
            <a:off x="109728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22"/>
          <p:cNvSpPr txBox="1"/>
          <p:nvPr>
            <p:ph idx="2" type="body"/>
          </p:nvPr>
        </p:nvSpPr>
        <p:spPr>
          <a:xfrm>
            <a:off x="109728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49" name="Google Shape;49;p22"/>
          <p:cNvSpPr txBox="1"/>
          <p:nvPr>
            <p:ph idx="3" type="body"/>
          </p:nvPr>
        </p:nvSpPr>
        <p:spPr>
          <a:xfrm>
            <a:off x="6217920" y="1846052"/>
            <a:ext cx="4937760" cy="73628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2000"/>
              <a:buNone/>
              <a:defRPr b="0" sz="2000" cap="none">
                <a:solidFill>
                  <a:schemeClr val="dk2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22"/>
          <p:cNvSpPr txBox="1"/>
          <p:nvPr>
            <p:ph idx="4" type="body"/>
          </p:nvPr>
        </p:nvSpPr>
        <p:spPr>
          <a:xfrm>
            <a:off x="6217920" y="2582334"/>
            <a:ext cx="4937760" cy="337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51" name="Google Shape;51;p22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2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2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3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3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3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3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showMasterSp="0" type="blank">
  <p:cSld name="BLANK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24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24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4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4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showMasterSp="0" type="objTx">
  <p:cSld name="OBJECT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5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25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25"/>
          <p:cNvSpPr txBox="1"/>
          <p:nvPr>
            <p:ph type="title"/>
          </p:nvPr>
        </p:nvSpPr>
        <p:spPr>
          <a:xfrm>
            <a:off x="457200" y="594359"/>
            <a:ext cx="32004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b="0" sz="3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25"/>
          <p:cNvSpPr txBox="1"/>
          <p:nvPr>
            <p:ph idx="1" type="body"/>
          </p:nvPr>
        </p:nvSpPr>
        <p:spPr>
          <a:xfrm>
            <a:off x="4800600" y="731520"/>
            <a:ext cx="6492240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800"/>
              <a:buChar char="◦"/>
              <a:defRPr/>
            </a:lvl2pPr>
            <a:lvl3pPr indent="-3429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3pPr>
            <a:lvl4pPr indent="-3429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4pPr>
            <a:lvl5pPr indent="-3429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5pPr>
            <a:lvl6pPr indent="-3429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6pPr>
            <a:lvl7pPr indent="-3429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7pPr>
            <a:lvl8pPr indent="-3429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  <a:defRPr/>
            </a:lvl8pPr>
            <a:lvl9pPr indent="-3429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◦"/>
              <a:defRPr/>
            </a:lvl9pPr>
          </a:lstStyle>
          <a:p/>
        </p:txBody>
      </p:sp>
      <p:sp>
        <p:nvSpPr>
          <p:cNvPr id="70" name="Google Shape;70;p25"/>
          <p:cNvSpPr txBox="1"/>
          <p:nvPr>
            <p:ph idx="2" type="body"/>
          </p:nvPr>
        </p:nvSpPr>
        <p:spPr>
          <a:xfrm>
            <a:off x="457200" y="2926080"/>
            <a:ext cx="3200400" cy="33791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1" name="Google Shape;71;p25"/>
          <p:cNvSpPr txBox="1"/>
          <p:nvPr>
            <p:ph idx="10" type="dt"/>
          </p:nvPr>
        </p:nvSpPr>
        <p:spPr>
          <a:xfrm>
            <a:off x="465512" y="6459785"/>
            <a:ext cx="261851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5"/>
          <p:cNvSpPr txBox="1"/>
          <p:nvPr>
            <p:ph idx="11" type="ftr"/>
          </p:nvPr>
        </p:nvSpPr>
        <p:spPr>
          <a:xfrm>
            <a:off x="4800600" y="6459785"/>
            <a:ext cx="4648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5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0" i="0" sz="1050" u="none" cap="none" strike="noStrik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showMasterSp="0" type="picTx">
  <p:cSld name="PICTURE_WITH_CAPTION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6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26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26"/>
          <p:cNvSpPr txBox="1"/>
          <p:nvPr>
            <p:ph type="title"/>
          </p:nvPr>
        </p:nvSpPr>
        <p:spPr>
          <a:xfrm>
            <a:off x="1097280" y="5074920"/>
            <a:ext cx="10113645" cy="82296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0">
            <a:noAutofit/>
          </a:bodyPr>
          <a:lstStyle>
            <a:lvl1pPr lv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Font typeface="Calibri"/>
              <a:buNone/>
              <a:defRPr b="0" sz="3600"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6"/>
          <p:cNvSpPr/>
          <p:nvPr>
            <p:ph idx="2" type="pic"/>
          </p:nvPr>
        </p:nvSpPr>
        <p:spPr>
          <a:xfrm>
            <a:off x="15" y="0"/>
            <a:ext cx="12191985" cy="4915076"/>
          </a:xfrm>
          <a:prstGeom prst="rect">
            <a:avLst/>
          </a:prstGeom>
          <a:solidFill>
            <a:srgbClr val="D2CDB0"/>
          </a:solidFill>
          <a:ln>
            <a:noFill/>
          </a:ln>
        </p:spPr>
        <p:txBody>
          <a:bodyPr anchorCtr="0" anchor="t" bIns="45700" lIns="457200" spcFirstLastPara="1" rIns="0" wrap="square" tIns="4572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Calibri"/>
              <a:buNone/>
              <a:defRPr b="0" i="0" sz="32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Calibri"/>
              <a:buNone/>
              <a:defRPr b="0" i="0" sz="2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Calibri"/>
              <a:buNone/>
              <a:defRPr b="0" i="0" sz="2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2000"/>
              <a:buFont typeface="Calibri"/>
              <a:buNone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9" name="Google Shape;79;p26"/>
          <p:cNvSpPr txBox="1"/>
          <p:nvPr>
            <p:ph idx="1" type="body"/>
          </p:nvPr>
        </p:nvSpPr>
        <p:spPr>
          <a:xfrm>
            <a:off x="1097280" y="5907024"/>
            <a:ext cx="10113264" cy="5943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91425" spcFirstLastPara="1" rIns="91425" wrap="square" tIns="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FFFFFF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80" name="Google Shape;80;p26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26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6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7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" name="Google Shape;7;p17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" name="Google Shape;8;p17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marR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  <a:defRPr b="0" i="0" sz="4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" name="Google Shape;9;p17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>
            <a:lvl1pPr indent="-3556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Calibri"/>
              <a:buChar char=" "/>
              <a:defRPr b="0" i="0" sz="20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Calibri"/>
              <a:buChar char="◦"/>
              <a:defRPr b="0" i="0" sz="18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1750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Calibri"/>
              <a:buChar char="◦"/>
              <a:defRPr b="0" i="0" sz="1400" u="none" cap="none" strike="noStrike">
                <a:solidFill>
                  <a:srgbClr val="3F3F3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7"/>
          <p:cNvSpPr txBox="1"/>
          <p:nvPr>
            <p:ph idx="10" type="dt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17"/>
          <p:cNvSpPr txBox="1"/>
          <p:nvPr>
            <p:ph idx="11" type="ftr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7"/>
          <p:cNvSpPr txBox="1"/>
          <p:nvPr>
            <p:ph idx="12" type="sldNum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50" u="none" cap="none" strike="noStrik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cxnSp>
        <p:nvCxnSpPr>
          <p:cNvPr id="13" name="Google Shape;13;p17"/>
          <p:cNvCxnSpPr/>
          <p:nvPr/>
        </p:nvCxnSpPr>
        <p:spPr>
          <a:xfrm>
            <a:off x="1193532" y="1737845"/>
            <a:ext cx="9966960" cy="0"/>
          </a:xfrm>
          <a:prstGeom prst="straightConnector1">
            <a:avLst/>
          </a:prstGeom>
          <a:noFill/>
          <a:ln cap="flat" cmpd="sng" w="9525">
            <a:solidFill>
              <a:srgbClr val="7F7F7F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vmlDrawing" Target="../drawings/vmlDrawing1.vml"/><Relationship Id="rId4" Type="http://schemas.openxmlformats.org/officeDocument/2006/relationships/package" Target="../embeddings/Microsoft_Excel_Sheet1.xlsx"/><Relationship Id="rId5" Type="http://schemas.openxmlformats.org/officeDocument/2006/relationships/package" Target="../embeddings/Microsoft_Excel_Sheet1.xlsx"/><Relationship Id="rId6" Type="http://schemas.openxmlformats.org/officeDocument/2006/relationships/image" Target="../media/image7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"/>
          <p:cNvSpPr txBox="1"/>
          <p:nvPr>
            <p:ph type="ctrTitle"/>
          </p:nvPr>
        </p:nvSpPr>
        <p:spPr>
          <a:xfrm>
            <a:off x="1097280" y="758952"/>
            <a:ext cx="10058400" cy="35661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8000"/>
              <a:buFont typeface="Calibri"/>
              <a:buNone/>
            </a:pPr>
            <a:r>
              <a:rPr lang="pt-BR"/>
              <a:t>Introdução ao Python</a:t>
            </a:r>
            <a:endParaRPr/>
          </a:p>
        </p:txBody>
      </p:sp>
      <p:sp>
        <p:nvSpPr>
          <p:cNvPr id="102" name="Google Shape;102;p1"/>
          <p:cNvSpPr txBox="1"/>
          <p:nvPr>
            <p:ph idx="1" type="subTitle"/>
          </p:nvPr>
        </p:nvSpPr>
        <p:spPr>
          <a:xfrm>
            <a:off x="1100051" y="4455621"/>
            <a:ext cx="10058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pt-BR"/>
              <a:t>RODRIGO LYRA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0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pt-BR"/>
              <a:t>Vamos trabalhar um pouco...</a:t>
            </a:r>
            <a:endParaRPr/>
          </a:p>
        </p:txBody>
      </p:sp>
      <p:pic>
        <p:nvPicPr>
          <p:cNvPr id="162" name="Google Shape;162;p10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873500" y="2952750"/>
            <a:ext cx="4505325" cy="1809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1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pt-BR"/>
              <a:t>Comandos básicos</a:t>
            </a:r>
            <a:endParaRPr/>
          </a:p>
        </p:txBody>
      </p:sp>
      <p:sp>
        <p:nvSpPr>
          <p:cNvPr id="168" name="Google Shape;168;p11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</a:pPr>
            <a:r>
              <a:rPr lang="pt-BR"/>
              <a:t>Saída de dados – Função </a:t>
            </a:r>
            <a:r>
              <a:rPr b="1" lang="pt-BR"/>
              <a:t>print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rPr b="1" lang="pt-BR"/>
              <a:t>	</a:t>
            </a:r>
            <a:r>
              <a:rPr lang="pt-BR"/>
              <a:t>A função print() recebe como parâmetro uma sequência de strings e/ou variáveis e os exibe na tela.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 b="1"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rPr b="1" lang="pt-BR"/>
              <a:t>	print(“Olá Mundo”)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rPr b="1" lang="pt-BR"/>
              <a:t>	print(“Meu nome é ”, Rodrigo)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12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pt-BR"/>
              <a:t>Variáveis</a:t>
            </a:r>
            <a:endParaRPr/>
          </a:p>
        </p:txBody>
      </p:sp>
      <p:sp>
        <p:nvSpPr>
          <p:cNvPr id="174" name="Google Shape;174;p12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270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r>
              <a:rPr lang="pt-BR"/>
              <a:t>Mas imprimir somente strings não é interessante, precisamos de variáveis para armazenar valores e manter nosso programa mais interativo.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pt-BR"/>
              <a:t>Como é comum nas linguagens de programação, as variáveis em python podem armazenar diferentes tipos: Números, Strings, Booleanos...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pt-BR"/>
              <a:t>O que pode ser diferente do que estamos acostumados é que aqui não declaramos o tipo, ele é definido pelo valor atribuído.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pt-BR"/>
              <a:t>O operador de = é utilizado para a atribuição de valores.</a:t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</a:pPr>
            <a:r>
              <a:rPr b="1" lang="pt-BR"/>
              <a:t>x = 10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◦"/>
            </a:pPr>
            <a:r>
              <a:rPr b="1" lang="pt-BR"/>
              <a:t>nome = “Rodrigo”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◦"/>
            </a:pPr>
            <a:r>
              <a:rPr b="1" lang="pt-BR"/>
              <a:t>ligado = True</a:t>
            </a:r>
            <a:endParaRPr b="1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3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pt-BR"/>
              <a:t>Variáveis</a:t>
            </a:r>
            <a:endParaRPr/>
          </a:p>
        </p:txBody>
      </p:sp>
      <p:sp>
        <p:nvSpPr>
          <p:cNvPr id="180" name="Google Shape;180;p13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17475" lvl="0" marL="9144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850"/>
              <a:buChar char=" "/>
            </a:pPr>
            <a:r>
              <a:rPr lang="pt-BR" sz="1850"/>
              <a:t>Mesmo sem precisar declarar o tipo, precisamos de uma atribuição direta para a declaração da variável, o valor atribuído reserva a posição de memória e define o tipo da variável em tempo de execução.</a:t>
            </a:r>
            <a:endParaRPr/>
          </a:p>
          <a:p>
            <a:pPr indent="0" lvl="0" marL="9144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ts val="1850"/>
              <a:buNone/>
            </a:pPr>
            <a:r>
              <a:t/>
            </a:r>
            <a:endParaRPr sz="1850"/>
          </a:p>
          <a:p>
            <a:pPr indent="-117475" lvl="0" marL="9144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ts val="1850"/>
              <a:buChar char=" "/>
            </a:pPr>
            <a:r>
              <a:rPr lang="pt-BR" sz="1850"/>
              <a:t>Uma variável pode ser redeclarada ao atribuir um valor diretamente de um tipo diferente, mas devemos tomar cuidado com as operações que serão feitas com elas.</a:t>
            </a:r>
            <a:endParaRPr/>
          </a:p>
          <a:p>
            <a:pPr indent="0" lvl="0" marL="91440" rtl="0" algn="l">
              <a:lnSpc>
                <a:spcPct val="80000"/>
              </a:lnSpc>
              <a:spcBef>
                <a:spcPts val="1400"/>
              </a:spcBef>
              <a:spcAft>
                <a:spcPts val="0"/>
              </a:spcAft>
              <a:buSzPts val="1850"/>
              <a:buNone/>
            </a:pPr>
            <a:r>
              <a:t/>
            </a:r>
            <a:endParaRPr sz="1850"/>
          </a:p>
          <a:p>
            <a:pPr indent="-182879" lvl="1" marL="384048" rtl="0" algn="l">
              <a:lnSpc>
                <a:spcPct val="80000"/>
              </a:lnSpc>
              <a:spcBef>
                <a:spcPts val="400"/>
              </a:spcBef>
              <a:spcAft>
                <a:spcPts val="0"/>
              </a:spcAft>
              <a:buSzPts val="1665"/>
              <a:buChar char="◦"/>
            </a:pPr>
            <a:r>
              <a:rPr b="1" lang="pt-BR" sz="1665"/>
              <a:t>t = 10</a:t>
            </a:r>
            <a:endParaRPr/>
          </a:p>
          <a:p>
            <a:pPr indent="-182879" lvl="1" marL="384048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665"/>
              <a:buChar char="◦"/>
            </a:pPr>
            <a:r>
              <a:rPr b="1" lang="pt-BR" sz="1665"/>
              <a:t>t = t + 1</a:t>
            </a:r>
            <a:endParaRPr/>
          </a:p>
          <a:p>
            <a:pPr indent="-182879" lvl="1" marL="384048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665"/>
              <a:buChar char="◦"/>
            </a:pPr>
            <a:r>
              <a:rPr b="1" lang="pt-BR" sz="1665"/>
              <a:t>print(t)</a:t>
            </a:r>
            <a:endParaRPr/>
          </a:p>
          <a:p>
            <a:pPr indent="-182879" lvl="1" marL="384048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665"/>
              <a:buChar char="◦"/>
            </a:pPr>
            <a:r>
              <a:rPr b="1" lang="pt-BR" sz="1665"/>
              <a:t>t = “Batata”</a:t>
            </a:r>
            <a:endParaRPr/>
          </a:p>
          <a:p>
            <a:pPr indent="-182879" lvl="1" marL="384048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665"/>
              <a:buChar char="◦"/>
            </a:pPr>
            <a:r>
              <a:rPr b="1" lang="pt-BR" sz="1665"/>
              <a:t>#t = t + 1 #essa instrução ocasiona um erro</a:t>
            </a:r>
            <a:endParaRPr/>
          </a:p>
          <a:p>
            <a:pPr indent="-182879" lvl="1" marL="384048" rtl="0" algn="l">
              <a:lnSpc>
                <a:spcPct val="80000"/>
              </a:lnSpc>
              <a:spcBef>
                <a:spcPts val="600"/>
              </a:spcBef>
              <a:spcAft>
                <a:spcPts val="0"/>
              </a:spcAft>
              <a:buSzPts val="1665"/>
              <a:buChar char="◦"/>
            </a:pPr>
            <a:r>
              <a:rPr b="1" lang="pt-BR" sz="1665"/>
              <a:t>print(t)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4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pt-BR"/>
              <a:t>Operadores Aritméticos</a:t>
            </a:r>
            <a:endParaRPr/>
          </a:p>
        </p:txBody>
      </p:sp>
      <p:graphicFrame>
        <p:nvGraphicFramePr>
          <p:cNvPr id="186" name="Google Shape;186;p14"/>
          <p:cNvGraphicFramePr/>
          <p:nvPr/>
        </p:nvGraphicFramePr>
        <p:xfrm>
          <a:off x="3548856" y="2433464"/>
          <a:ext cx="5094287" cy="3038475"/>
        </p:xfrm>
        <a:graphic>
          <a:graphicData uri="http://schemas.openxmlformats.org/presentationml/2006/ole">
            <mc:AlternateContent>
              <mc:Choice Requires="v">
                <p:oleObj r:id="rId4" imgH="3038475" imgW="5094287" progId="Excel.Sheet.12" spid="_x0000_s1">
                  <p:embed/>
                </p:oleObj>
              </mc:Choice>
              <mc:Fallback>
                <p:oleObj r:id="rId5" imgH="3038475" imgW="5094287" progId="Excel.Sheet.12">
                  <p:embed/>
                  <p:pic>
                    <p:nvPicPr>
                      <p:cNvPr id="186" name="Google Shape;186;p14"/>
                      <p:cNvPicPr preferRelativeResize="0"/>
                      <p:nvPr/>
                    </p:nvPicPr>
                    <p:blipFill rotWithShape="1">
                      <a:blip r:embed="rId6">
                        <a:alphaModFix/>
                      </a:blip>
                      <a:srcRect b="0" l="0" r="0" t="0"/>
                      <a:stretch/>
                    </p:blipFill>
                    <p:spPr>
                      <a:xfrm>
                        <a:off x="3548856" y="2433464"/>
                        <a:ext cx="5094287" cy="3038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5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pt-BR"/>
              <a:t>Entrada de dados</a:t>
            </a:r>
            <a:endParaRPr/>
          </a:p>
        </p:txBody>
      </p:sp>
      <p:sp>
        <p:nvSpPr>
          <p:cNvPr id="192" name="Google Shape;192;p15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270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r>
              <a:rPr lang="pt-BR"/>
              <a:t>O comando para entrada de dados do usuário é a função </a:t>
            </a:r>
            <a:r>
              <a:rPr b="1" lang="pt-BR"/>
              <a:t>input()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pt-BR"/>
              <a:t>O comando recebe como parâmetro uma string que será exibida na tela aguardando uma entrada do usuário.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pt-BR"/>
              <a:t>O valor digitado então é atribuído à uma variável que receba a função como valor.</a:t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</a:pPr>
            <a:r>
              <a:rPr b="1" lang="pt-BR"/>
              <a:t>cor = input(“Escolha uma cor: ”)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◦"/>
            </a:pPr>
            <a:r>
              <a:rPr b="1" lang="pt-BR"/>
              <a:t>print(“A cor escolhida foi”, cor)</a:t>
            </a:r>
            <a:endParaRPr/>
          </a:p>
          <a:p>
            <a:pPr indent="-68579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◦"/>
            </a:pPr>
            <a:r>
              <a:rPr b="1" lang="pt-BR"/>
              <a:t>x = input(“Digite um número”)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◦"/>
            </a:pPr>
            <a:r>
              <a:rPr b="1" lang="pt-BR"/>
              <a:t>dobro = x * 2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◦"/>
            </a:pPr>
            <a:r>
              <a:rPr b="1" lang="pt-BR"/>
              <a:t>print(“O dobro do número é ”, dobro) #aqui não dará certo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6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pt-BR"/>
              <a:t>Entrada de dados</a:t>
            </a:r>
            <a:endParaRPr/>
          </a:p>
        </p:txBody>
      </p:sp>
      <p:sp>
        <p:nvSpPr>
          <p:cNvPr id="198" name="Google Shape;198;p16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07950" lvl="0" marL="9144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700"/>
              <a:buChar char=" "/>
            </a:pPr>
            <a:r>
              <a:rPr lang="pt-BR" sz="1700"/>
              <a:t>Como os tipos dos dados em Python não são explícitos pelo usuário, algumas vezes precisamos dizer o que queremos. </a:t>
            </a:r>
            <a:endParaRPr/>
          </a:p>
          <a:p>
            <a:pPr indent="-107950" lvl="0" marL="91440" rtl="0" algn="l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SzPts val="1700"/>
              <a:buChar char=" "/>
            </a:pPr>
            <a:r>
              <a:rPr lang="pt-BR" sz="1700"/>
              <a:t>No caso anterior, o </a:t>
            </a:r>
            <a:r>
              <a:rPr b="1" lang="pt-BR" sz="1700"/>
              <a:t>input() </a:t>
            </a:r>
            <a:r>
              <a:rPr lang="pt-BR" sz="1700"/>
              <a:t>por padrão considera que o usuário digitou uma string, mas nem sempre é assim, como vimos anteriormente.</a:t>
            </a:r>
            <a:endParaRPr/>
          </a:p>
          <a:p>
            <a:pPr indent="-107950" lvl="0" marL="91440" rtl="0" algn="l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SzPts val="1700"/>
              <a:buChar char=" "/>
            </a:pPr>
            <a:r>
              <a:rPr lang="pt-BR" sz="1700"/>
              <a:t>Outro caso é na concatenação de strings, que não aceitam a soma direta com números.</a:t>
            </a:r>
            <a:endParaRPr/>
          </a:p>
          <a:p>
            <a:pPr indent="-107950" lvl="0" marL="91440" rtl="0" algn="l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SzPts val="1700"/>
              <a:buChar char=" "/>
            </a:pPr>
            <a:r>
              <a:rPr lang="pt-BR" sz="1700"/>
              <a:t>Para isso existem funções como </a:t>
            </a:r>
            <a:r>
              <a:rPr b="1" lang="pt-BR" sz="1700"/>
              <a:t>int() </a:t>
            </a:r>
            <a:r>
              <a:rPr lang="pt-BR" sz="1700"/>
              <a:t>e </a:t>
            </a:r>
            <a:r>
              <a:rPr b="1" lang="pt-BR" sz="1700"/>
              <a:t>str() </a:t>
            </a:r>
            <a:r>
              <a:rPr lang="pt-BR" sz="1700"/>
              <a:t>que recebem uma variável por parâmetro e retornam o mesmo valor com o tipo convertido.</a:t>
            </a:r>
            <a:endParaRPr/>
          </a:p>
          <a:p>
            <a:pPr indent="-85725" lvl="1" marL="384048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SzPts val="1530"/>
              <a:buNone/>
            </a:pPr>
            <a:r>
              <a:t/>
            </a:r>
            <a:endParaRPr b="1" sz="1530"/>
          </a:p>
          <a:p>
            <a:pPr indent="-182880" lvl="1" marL="384048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SzPts val="1530"/>
              <a:buChar char="◦"/>
            </a:pPr>
            <a:r>
              <a:rPr b="1" lang="pt-BR" sz="1530"/>
              <a:t>x = int(input(“Digite um número”))</a:t>
            </a:r>
            <a:endParaRPr/>
          </a:p>
          <a:p>
            <a:pPr indent="-182880" lvl="1" marL="384048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SzPts val="1530"/>
              <a:buChar char="◦"/>
            </a:pPr>
            <a:r>
              <a:rPr b="1" lang="pt-BR" sz="1530"/>
              <a:t>dobro = x * 2</a:t>
            </a:r>
            <a:endParaRPr/>
          </a:p>
          <a:p>
            <a:pPr indent="-182880" lvl="1" marL="384048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SzPts val="1530"/>
              <a:buChar char="◦"/>
            </a:pPr>
            <a:r>
              <a:rPr b="1" lang="pt-BR" sz="1530"/>
              <a:t>print(“O dobro do número é ”, dobro)</a:t>
            </a:r>
            <a:endParaRPr/>
          </a:p>
          <a:p>
            <a:pPr indent="-85725" lvl="1" marL="384048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SzPts val="1530"/>
              <a:buNone/>
            </a:pPr>
            <a:r>
              <a:t/>
            </a:r>
            <a:endParaRPr b="1" sz="1530"/>
          </a:p>
          <a:p>
            <a:pPr indent="-182880" lvl="1" marL="384048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SzPts val="1530"/>
              <a:buChar char="◦"/>
            </a:pPr>
            <a:r>
              <a:rPr b="1" lang="pt-BR" sz="1530"/>
              <a:t>frase = “A resposta é ”</a:t>
            </a:r>
            <a:endParaRPr/>
          </a:p>
          <a:p>
            <a:pPr indent="-182880" lvl="1" marL="384048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SzPts val="1530"/>
              <a:buChar char="◦"/>
            </a:pPr>
            <a:r>
              <a:rPr b="1" lang="pt-BR" sz="1530"/>
              <a:t>resposta = 2</a:t>
            </a:r>
            <a:endParaRPr/>
          </a:p>
          <a:p>
            <a:pPr indent="-182880" lvl="1" marL="384048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SzPts val="1530"/>
              <a:buChar char="◦"/>
            </a:pPr>
            <a:r>
              <a:rPr b="1" lang="pt-BR" sz="1530"/>
              <a:t>frase = frase + resposta #str(resposta)</a:t>
            </a:r>
            <a:endParaRPr/>
          </a:p>
          <a:p>
            <a:pPr indent="-85725" lvl="1" marL="384048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SzPts val="1530"/>
              <a:buNone/>
            </a:pPr>
            <a:r>
              <a:t/>
            </a:r>
            <a:endParaRPr b="1" sz="1530"/>
          </a:p>
          <a:p>
            <a:pPr indent="-85725" lvl="1" marL="384048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SzPts val="1530"/>
              <a:buNone/>
            </a:pPr>
            <a:r>
              <a:t/>
            </a:r>
            <a:endParaRPr b="1" sz="1530"/>
          </a:p>
          <a:p>
            <a:pPr indent="0" lvl="0" marL="91440" rtl="0" algn="l">
              <a:lnSpc>
                <a:spcPct val="70000"/>
              </a:lnSpc>
              <a:spcBef>
                <a:spcPts val="16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 sz="1700"/>
          </a:p>
          <a:p>
            <a:pPr indent="0" lvl="0" marL="91440" rtl="0" algn="l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SzPts val="1700"/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pt-BR"/>
              <a:t>O que é Python?</a:t>
            </a:r>
            <a:endParaRPr/>
          </a:p>
        </p:txBody>
      </p:sp>
      <p:pic>
        <p:nvPicPr>
          <p:cNvPr descr="Resultado de imagem para python" id="108" name="Google Shape;108;p2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89115" y="1846263"/>
            <a:ext cx="9274096" cy="402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3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pt-BR"/>
              <a:t>Por que Python?</a:t>
            </a:r>
            <a:endParaRPr/>
          </a:p>
        </p:txBody>
      </p:sp>
      <p:sp>
        <p:nvSpPr>
          <p:cNvPr id="114" name="Google Shape;114;p3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270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r>
              <a:rPr lang="pt-BR"/>
              <a:t>Python é uma linguagem de programação fácil de aprender que possui alguns recursos realmente úteis para um programador iniciante. O código é bastante fácil de ler quando comparado a outras linguagens de programação.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4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pt-BR"/>
              <a:t>Sintaxe</a:t>
            </a:r>
            <a:endParaRPr/>
          </a:p>
        </p:txBody>
      </p:sp>
      <p:sp>
        <p:nvSpPr>
          <p:cNvPr id="120" name="Google Shape;120;p4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270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r>
              <a:rPr lang="pt-BR"/>
              <a:t>Exemplo de código:</a:t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127000" lvl="0" marL="91440" rtl="0" algn="ctr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pt-BR"/>
              <a:t>C/C++                                                                                         Python</a:t>
            </a:r>
            <a:endParaRPr/>
          </a:p>
        </p:txBody>
      </p:sp>
      <p:pic>
        <p:nvPicPr>
          <p:cNvPr id="121" name="Google Shape;121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055829" y="3209925"/>
            <a:ext cx="2066925" cy="43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94081" y="3209925"/>
            <a:ext cx="3686175" cy="200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5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pt-BR"/>
              <a:t>Sintaxe</a:t>
            </a:r>
            <a:endParaRPr/>
          </a:p>
        </p:txBody>
      </p:sp>
      <p:sp>
        <p:nvSpPr>
          <p:cNvPr id="128" name="Google Shape;128;p5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270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r>
              <a:rPr lang="pt-BR"/>
              <a:t>Exemplo de código:</a:t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127000" lvl="0" marL="91440" rtl="0" algn="ctr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pt-BR"/>
              <a:t>C/C++                                                                                         Python</a:t>
            </a:r>
            <a:endParaRPr/>
          </a:p>
        </p:txBody>
      </p:sp>
      <p:pic>
        <p:nvPicPr>
          <p:cNvPr id="129" name="Google Shape;129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88118" y="3254619"/>
            <a:ext cx="1343025" cy="723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192093" y="3127864"/>
            <a:ext cx="2352675" cy="25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6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pt-BR"/>
              <a:t>Sintaxe</a:t>
            </a:r>
            <a:endParaRPr/>
          </a:p>
        </p:txBody>
      </p:sp>
      <p:sp>
        <p:nvSpPr>
          <p:cNvPr id="136" name="Google Shape;136;p6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270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r>
              <a:rPr lang="pt-BR"/>
              <a:t>Exemplo de código:</a:t>
            </a:r>
            <a:endParaRPr/>
          </a:p>
          <a:p>
            <a:pPr indent="0" lvl="0" marL="9144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None/>
            </a:pPr>
            <a:r>
              <a:t/>
            </a:r>
            <a:endParaRPr/>
          </a:p>
          <a:p>
            <a:pPr indent="-127000" lvl="0" marL="91440" rtl="0" algn="ctr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000"/>
              <a:buChar char=" "/>
            </a:pPr>
            <a:r>
              <a:rPr lang="pt-BR"/>
              <a:t>C/C++                                                                                         Python</a:t>
            </a:r>
            <a:endParaRPr/>
          </a:p>
        </p:txBody>
      </p:sp>
      <p:pic>
        <p:nvPicPr>
          <p:cNvPr id="137" name="Google Shape;137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71683" y="3400214"/>
            <a:ext cx="1733550" cy="914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36238" y="3171614"/>
            <a:ext cx="3581400" cy="228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7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pt-BR"/>
              <a:t>Plano de Ensino – Proposta Inicial</a:t>
            </a:r>
            <a:endParaRPr/>
          </a:p>
        </p:txBody>
      </p:sp>
      <p:sp>
        <p:nvSpPr>
          <p:cNvPr id="144" name="Google Shape;144;p7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270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r>
              <a:rPr lang="pt-BR"/>
              <a:t>Princípios básicos de programação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</a:pPr>
            <a:r>
              <a:rPr lang="pt-BR"/>
              <a:t>Variáveis e tipos de dados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◦"/>
            </a:pPr>
            <a:r>
              <a:rPr lang="pt-BR"/>
              <a:t>Operadores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◦"/>
            </a:pPr>
            <a:r>
              <a:rPr lang="pt-BR"/>
              <a:t>Decisão e Iteração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◦"/>
            </a:pPr>
            <a:r>
              <a:rPr lang="pt-BR"/>
              <a:t>Estruturas de decisão e iteração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◦"/>
            </a:pPr>
            <a:r>
              <a:rPr lang="pt-BR"/>
              <a:t>Decomposição, abstrações e funções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8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pt-BR"/>
              <a:t>Plano de Ensino – Proposta Extendida</a:t>
            </a:r>
            <a:endParaRPr/>
          </a:p>
        </p:txBody>
      </p:sp>
      <p:sp>
        <p:nvSpPr>
          <p:cNvPr id="150" name="Google Shape;150;p8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17475" lvl="0" marL="91440" rtl="0" algn="l">
              <a:lnSpc>
                <a:spcPct val="70000"/>
              </a:lnSpc>
              <a:spcBef>
                <a:spcPts val="0"/>
              </a:spcBef>
              <a:spcAft>
                <a:spcPts val="0"/>
              </a:spcAft>
              <a:buSzPts val="1850"/>
              <a:buChar char=" "/>
            </a:pPr>
            <a:r>
              <a:rPr lang="pt-BR" sz="1850"/>
              <a:t>M1 - M2  – Princípios básicos:</a:t>
            </a:r>
            <a:endParaRPr/>
          </a:p>
          <a:p>
            <a:pPr indent="-182879" lvl="1" marL="384048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SzPts val="1665"/>
              <a:buChar char="◦"/>
            </a:pPr>
            <a:r>
              <a:rPr lang="pt-BR" sz="1665"/>
              <a:t>Variáveis e tipos de dados</a:t>
            </a:r>
            <a:endParaRPr/>
          </a:p>
          <a:p>
            <a:pPr indent="-182879" lvl="1" marL="384048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SzPts val="1665"/>
              <a:buChar char="◦"/>
            </a:pPr>
            <a:r>
              <a:rPr lang="pt-BR" sz="1665"/>
              <a:t>Operadores</a:t>
            </a:r>
            <a:endParaRPr/>
          </a:p>
          <a:p>
            <a:pPr indent="-182879" lvl="1" marL="384048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SzPts val="1665"/>
              <a:buChar char="◦"/>
            </a:pPr>
            <a:r>
              <a:rPr lang="pt-BR" sz="1665"/>
              <a:t>Decisão e Iteração</a:t>
            </a:r>
            <a:endParaRPr/>
          </a:p>
          <a:p>
            <a:pPr indent="-182879" lvl="1" marL="384048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SzPts val="1665"/>
              <a:buChar char="◦"/>
            </a:pPr>
            <a:r>
              <a:rPr lang="pt-BR" sz="1665"/>
              <a:t>Estruturas de decisão e iteração</a:t>
            </a:r>
            <a:endParaRPr/>
          </a:p>
          <a:p>
            <a:pPr indent="-182879" lvl="1" marL="384048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SzPts val="1665"/>
              <a:buChar char="◦"/>
            </a:pPr>
            <a:r>
              <a:rPr lang="pt-BR" sz="1665"/>
              <a:t>Decomposição, abstrações e funções</a:t>
            </a:r>
            <a:endParaRPr/>
          </a:p>
          <a:p>
            <a:pPr indent="0" lvl="0" marL="91440" rtl="0" algn="l">
              <a:lnSpc>
                <a:spcPct val="70000"/>
              </a:lnSpc>
              <a:spcBef>
                <a:spcPts val="1600"/>
              </a:spcBef>
              <a:spcAft>
                <a:spcPts val="0"/>
              </a:spcAft>
              <a:buSzPts val="1850"/>
              <a:buNone/>
            </a:pPr>
            <a:r>
              <a:t/>
            </a:r>
            <a:endParaRPr sz="1850"/>
          </a:p>
          <a:p>
            <a:pPr indent="-117475" lvl="0" marL="91440" rtl="0" algn="l">
              <a:lnSpc>
                <a:spcPct val="70000"/>
              </a:lnSpc>
              <a:spcBef>
                <a:spcPts val="1400"/>
              </a:spcBef>
              <a:spcAft>
                <a:spcPts val="0"/>
              </a:spcAft>
              <a:buSzPts val="1850"/>
              <a:buChar char=" "/>
            </a:pPr>
            <a:r>
              <a:rPr lang="pt-BR" sz="1850"/>
              <a:t>M2 – Bibliotecas básicas:</a:t>
            </a:r>
            <a:endParaRPr/>
          </a:p>
          <a:p>
            <a:pPr indent="-182879" lvl="1" marL="384048" rtl="0" algn="l">
              <a:lnSpc>
                <a:spcPct val="70000"/>
              </a:lnSpc>
              <a:spcBef>
                <a:spcPts val="400"/>
              </a:spcBef>
              <a:spcAft>
                <a:spcPts val="0"/>
              </a:spcAft>
              <a:buSzPts val="1665"/>
              <a:buChar char="◦"/>
            </a:pPr>
            <a:r>
              <a:rPr lang="pt-BR" sz="1665"/>
              <a:t>Numpy</a:t>
            </a:r>
            <a:endParaRPr sz="1665"/>
          </a:p>
          <a:p>
            <a:pPr indent="-182879" lvl="1" marL="384048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SzPts val="1665"/>
              <a:buChar char="◦"/>
            </a:pPr>
            <a:r>
              <a:rPr lang="pt-BR" sz="1665"/>
              <a:t>Matplotlib</a:t>
            </a:r>
            <a:endParaRPr sz="1665"/>
          </a:p>
          <a:p>
            <a:pPr indent="-182879" lvl="1" marL="384048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SzPts val="1665"/>
              <a:buChar char="◦"/>
            </a:pPr>
            <a:r>
              <a:rPr lang="pt-BR" sz="1665"/>
              <a:t>OpenCV</a:t>
            </a:r>
            <a:endParaRPr sz="1665"/>
          </a:p>
          <a:p>
            <a:pPr indent="-182879" lvl="1" marL="384048" rtl="0" algn="l">
              <a:lnSpc>
                <a:spcPct val="70000"/>
              </a:lnSpc>
              <a:spcBef>
                <a:spcPts val="600"/>
              </a:spcBef>
              <a:spcAft>
                <a:spcPts val="0"/>
              </a:spcAft>
              <a:buSzPts val="1665"/>
              <a:buChar char="◦"/>
            </a:pPr>
            <a:r>
              <a:rPr lang="pt-BR" sz="1665"/>
              <a:t>...</a:t>
            </a:r>
            <a:endParaRPr/>
          </a:p>
          <a:p>
            <a:pPr indent="-117475" lvl="0" marL="91440" rtl="0" algn="l">
              <a:lnSpc>
                <a:spcPct val="70000"/>
              </a:lnSpc>
              <a:spcBef>
                <a:spcPts val="1600"/>
              </a:spcBef>
              <a:spcAft>
                <a:spcPts val="0"/>
              </a:spcAft>
              <a:buSzPts val="1850"/>
              <a:buChar char=" "/>
            </a:pPr>
            <a:r>
              <a:rPr lang="pt-BR" sz="1850"/>
              <a:t>M3 – Mais bibliotecas e funcionalidades e um projeto de tema livre, onde cada grupo vai explorar o python de forma diferente.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9"/>
          <p:cNvSpPr txBox="1"/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800"/>
              <a:buFont typeface="Calibri"/>
              <a:buNone/>
            </a:pPr>
            <a:r>
              <a:rPr lang="pt-BR"/>
              <a:t>Avaliações</a:t>
            </a:r>
            <a:endParaRPr/>
          </a:p>
        </p:txBody>
      </p:sp>
      <p:sp>
        <p:nvSpPr>
          <p:cNvPr id="156" name="Google Shape;156;p9"/>
          <p:cNvSpPr txBox="1"/>
          <p:nvPr>
            <p:ph idx="1" type="body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0" spcFirstLastPara="1" rIns="0" wrap="square" tIns="45700">
            <a:normAutofit/>
          </a:bodyPr>
          <a:lstStyle/>
          <a:p>
            <a:pPr indent="-127000" lvl="0" marL="9144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 "/>
            </a:pPr>
            <a:r>
              <a:rPr lang="pt-BR"/>
              <a:t>M1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</a:pPr>
            <a:r>
              <a:rPr lang="pt-BR"/>
              <a:t>Atividade – Problemas – Peso 4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◦"/>
            </a:pPr>
            <a:r>
              <a:rPr lang="pt-BR"/>
              <a:t>Trabalho – Conceitos Básicos – Peso 6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000"/>
              <a:buChar char=" "/>
            </a:pPr>
            <a:r>
              <a:rPr lang="pt-BR"/>
              <a:t>M2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</a:pPr>
            <a:r>
              <a:rPr lang="pt-BR"/>
              <a:t>Trabalho M2.1 – Numpy – Peso 5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◦"/>
            </a:pPr>
            <a:r>
              <a:rPr lang="pt-BR"/>
              <a:t>Trabalho M2.2 – Processamento de Imagens – Peso 5</a:t>
            </a:r>
            <a:endParaRPr/>
          </a:p>
          <a:p>
            <a:pPr indent="-127000" lvl="0" marL="9144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000"/>
              <a:buChar char=" "/>
            </a:pPr>
            <a:r>
              <a:rPr lang="pt-BR"/>
              <a:t>M3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◦"/>
            </a:pPr>
            <a:r>
              <a:rPr lang="pt-BR"/>
              <a:t>Proposta de Projeto – 3</a:t>
            </a:r>
            <a:endParaRPr/>
          </a:p>
          <a:p>
            <a:pPr indent="-182880" lvl="1" marL="384048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◦"/>
            </a:pPr>
            <a:r>
              <a:rPr lang="pt-BR"/>
              <a:t>Seminários – Peso 7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Retrospectiva">
  <a:themeElements>
    <a:clrScheme name="Retrospectiva">
      <a:dk1>
        <a:srgbClr val="000000"/>
      </a:dk1>
      <a:lt1>
        <a:srgbClr val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2020-02-27T07:31:24Z</dcterms:created>
  <dc:creator>Rodrigo Lyra</dc:creator>
</cp:coreProperties>
</file>