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1" r:id="rId1"/>
  </p:sldMasterIdLst>
  <p:notesMasterIdLst>
    <p:notesMasterId r:id="rId43"/>
  </p:notesMasterIdLst>
  <p:handoutMasterIdLst>
    <p:handoutMasterId r:id="rId44"/>
  </p:handoutMasterIdLst>
  <p:sldIdLst>
    <p:sldId id="434" r:id="rId2"/>
    <p:sldId id="334" r:id="rId3"/>
    <p:sldId id="340" r:id="rId4"/>
    <p:sldId id="426" r:id="rId5"/>
    <p:sldId id="427" r:id="rId6"/>
    <p:sldId id="341" r:id="rId7"/>
    <p:sldId id="400" r:id="rId8"/>
    <p:sldId id="402" r:id="rId9"/>
    <p:sldId id="408" r:id="rId10"/>
    <p:sldId id="374" r:id="rId11"/>
    <p:sldId id="407" r:id="rId12"/>
    <p:sldId id="422" r:id="rId13"/>
    <p:sldId id="433" r:id="rId14"/>
    <p:sldId id="432" r:id="rId15"/>
    <p:sldId id="404" r:id="rId16"/>
    <p:sldId id="405" r:id="rId17"/>
    <p:sldId id="406" r:id="rId18"/>
    <p:sldId id="410" r:id="rId19"/>
    <p:sldId id="412" r:id="rId20"/>
    <p:sldId id="428" r:id="rId21"/>
    <p:sldId id="429" r:id="rId22"/>
    <p:sldId id="413" r:id="rId23"/>
    <p:sldId id="414" r:id="rId24"/>
    <p:sldId id="423" r:id="rId25"/>
    <p:sldId id="430" r:id="rId26"/>
    <p:sldId id="431" r:id="rId27"/>
    <p:sldId id="415" r:id="rId28"/>
    <p:sldId id="381" r:id="rId29"/>
    <p:sldId id="344" r:id="rId30"/>
    <p:sldId id="416" r:id="rId31"/>
    <p:sldId id="417" r:id="rId32"/>
    <p:sldId id="383" r:id="rId33"/>
    <p:sldId id="384" r:id="rId34"/>
    <p:sldId id="375" r:id="rId35"/>
    <p:sldId id="378" r:id="rId36"/>
    <p:sldId id="379" r:id="rId37"/>
    <p:sldId id="418" r:id="rId38"/>
    <p:sldId id="420" r:id="rId39"/>
    <p:sldId id="421" r:id="rId40"/>
    <p:sldId id="424" r:id="rId41"/>
    <p:sldId id="42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1D1"/>
    <a:srgbClr val="FFC9DB"/>
    <a:srgbClr val="F4FFDD"/>
    <a:srgbClr val="FFF1C9"/>
    <a:srgbClr val="D3E2F1"/>
    <a:srgbClr val="CC0099"/>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8" autoAdjust="0"/>
    <p:restoredTop sz="80667" autoAdjust="0"/>
  </p:normalViewPr>
  <p:slideViewPr>
    <p:cSldViewPr snapToGrid="0">
      <p:cViewPr varScale="1">
        <p:scale>
          <a:sx n="111" d="100"/>
          <a:sy n="111" d="100"/>
        </p:scale>
        <p:origin x="570"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830"/>
    </p:cViewPr>
  </p:sorterViewPr>
  <p:notesViewPr>
    <p:cSldViewPr snapToGrid="0">
      <p:cViewPr varScale="1">
        <p:scale>
          <a:sx n="28" d="100"/>
          <a:sy n="28" d="100"/>
        </p:scale>
        <p:origin x="-126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dimar Luis Scaranto Dazzi" userId="957c5d20-983f-4ff3-b6bd-a9a61ea9cad9" providerId="ADAL" clId="{DD3F6C08-C258-420A-99B8-4AA7BCDBCE4C}"/>
    <pc:docChg chg="custSel modSld">
      <pc:chgData name="Rudimar Luis Scaranto Dazzi" userId="957c5d20-983f-4ff3-b6bd-a9a61ea9cad9" providerId="ADAL" clId="{DD3F6C08-C258-420A-99B8-4AA7BCDBCE4C}" dt="2024-05-24T19:50:07.616" v="1" actId="313"/>
      <pc:docMkLst>
        <pc:docMk/>
      </pc:docMkLst>
      <pc:sldChg chg="modSp mod">
        <pc:chgData name="Rudimar Luis Scaranto Dazzi" userId="957c5d20-983f-4ff3-b6bd-a9a61ea9cad9" providerId="ADAL" clId="{DD3F6C08-C258-420A-99B8-4AA7BCDBCE4C}" dt="2024-05-24T19:50:07.616" v="1" actId="313"/>
        <pc:sldMkLst>
          <pc:docMk/>
          <pc:sldMk cId="565983119" sldId="433"/>
        </pc:sldMkLst>
        <pc:spChg chg="mod">
          <ac:chgData name="Rudimar Luis Scaranto Dazzi" userId="957c5d20-983f-4ff3-b6bd-a9a61ea9cad9" providerId="ADAL" clId="{DD3F6C08-C258-420A-99B8-4AA7BCDBCE4C}" dt="2024-05-24T19:50:07.616" v="1" actId="313"/>
          <ac:spMkLst>
            <pc:docMk/>
            <pc:sldMk cId="565983119" sldId="433"/>
            <ac:spMk id="2" creationId="{032C1846-91DE-4675-A971-795F1FAE375A}"/>
          </ac:spMkLst>
        </pc:spChg>
      </pc:sldChg>
    </pc:docChg>
  </pc:docChgLst>
  <pc:docChgLst>
    <pc:chgData name="Rudimar Luis Scaranto Dazzi" userId="957c5d20-983f-4ff3-b6bd-a9a61ea9cad9" providerId="ADAL" clId="{8B971F69-9A8C-4FE5-B415-A5B93F3FED13}"/>
    <pc:docChg chg="undo modSld">
      <pc:chgData name="Rudimar Luis Scaranto Dazzi" userId="957c5d20-983f-4ff3-b6bd-a9a61ea9cad9" providerId="ADAL" clId="{8B971F69-9A8C-4FE5-B415-A5B93F3FED13}" dt="2022-06-06T13:09:45.265" v="24" actId="947"/>
      <pc:docMkLst>
        <pc:docMk/>
      </pc:docMkLst>
      <pc:sldChg chg="modSp">
        <pc:chgData name="Rudimar Luis Scaranto Dazzi" userId="957c5d20-983f-4ff3-b6bd-a9a61ea9cad9" providerId="ADAL" clId="{8B971F69-9A8C-4FE5-B415-A5B93F3FED13}" dt="2022-06-06T12:49:52.807" v="5" actId="113"/>
        <pc:sldMkLst>
          <pc:docMk/>
          <pc:sldMk cId="0" sldId="408"/>
        </pc:sldMkLst>
        <pc:spChg chg="mod">
          <ac:chgData name="Rudimar Luis Scaranto Dazzi" userId="957c5d20-983f-4ff3-b6bd-a9a61ea9cad9" providerId="ADAL" clId="{8B971F69-9A8C-4FE5-B415-A5B93F3FED13}" dt="2022-06-06T12:46:59.905" v="0"/>
          <ac:spMkLst>
            <pc:docMk/>
            <pc:sldMk cId="0" sldId="408"/>
            <ac:spMk id="275472" creationId="{00000000-0000-0000-0000-000000000000}"/>
          </ac:spMkLst>
        </pc:spChg>
        <pc:spChg chg="mod">
          <ac:chgData name="Rudimar Luis Scaranto Dazzi" userId="957c5d20-983f-4ff3-b6bd-a9a61ea9cad9" providerId="ADAL" clId="{8B971F69-9A8C-4FE5-B415-A5B93F3FED13}" dt="2022-06-06T12:48:00.044" v="3" actId="115"/>
          <ac:spMkLst>
            <pc:docMk/>
            <pc:sldMk cId="0" sldId="408"/>
            <ac:spMk id="275476" creationId="{00000000-0000-0000-0000-000000000000}"/>
          </ac:spMkLst>
        </pc:spChg>
        <pc:spChg chg="mod">
          <ac:chgData name="Rudimar Luis Scaranto Dazzi" userId="957c5d20-983f-4ff3-b6bd-a9a61ea9cad9" providerId="ADAL" clId="{8B971F69-9A8C-4FE5-B415-A5B93F3FED13}" dt="2022-06-06T12:49:52.807" v="5" actId="113"/>
          <ac:spMkLst>
            <pc:docMk/>
            <pc:sldMk cId="0" sldId="408"/>
            <ac:spMk id="275477" creationId="{00000000-0000-0000-0000-000000000000}"/>
          </ac:spMkLst>
        </pc:spChg>
      </pc:sldChg>
      <pc:sldChg chg="modSp">
        <pc:chgData name="Rudimar Luis Scaranto Dazzi" userId="957c5d20-983f-4ff3-b6bd-a9a61ea9cad9" providerId="ADAL" clId="{8B971F69-9A8C-4FE5-B415-A5B93F3FED13}" dt="2022-06-06T12:59:44.330" v="6" actId="114"/>
        <pc:sldMkLst>
          <pc:docMk/>
          <pc:sldMk cId="0" sldId="413"/>
        </pc:sldMkLst>
        <pc:spChg chg="mod">
          <ac:chgData name="Rudimar Luis Scaranto Dazzi" userId="957c5d20-983f-4ff3-b6bd-a9a61ea9cad9" providerId="ADAL" clId="{8B971F69-9A8C-4FE5-B415-A5B93F3FED13}" dt="2022-06-06T12:59:44.330" v="6" actId="114"/>
          <ac:spMkLst>
            <pc:docMk/>
            <pc:sldMk cId="0" sldId="413"/>
            <ac:spMk id="280579" creationId="{00000000-0000-0000-0000-000000000000}"/>
          </ac:spMkLst>
        </pc:spChg>
      </pc:sldChg>
      <pc:sldChg chg="modSp">
        <pc:chgData name="Rudimar Luis Scaranto Dazzi" userId="957c5d20-983f-4ff3-b6bd-a9a61ea9cad9" providerId="ADAL" clId="{8B971F69-9A8C-4FE5-B415-A5B93F3FED13}" dt="2022-06-06T13:03:34.297" v="21" actId="113"/>
        <pc:sldMkLst>
          <pc:docMk/>
          <pc:sldMk cId="0" sldId="415"/>
        </pc:sldMkLst>
        <pc:spChg chg="mod">
          <ac:chgData name="Rudimar Luis Scaranto Dazzi" userId="957c5d20-983f-4ff3-b6bd-a9a61ea9cad9" providerId="ADAL" clId="{8B971F69-9A8C-4FE5-B415-A5B93F3FED13}" dt="2022-06-06T13:03:34.297" v="21" actId="113"/>
          <ac:spMkLst>
            <pc:docMk/>
            <pc:sldMk cId="0" sldId="415"/>
            <ac:spMk id="282627" creationId="{00000000-0000-0000-0000-000000000000}"/>
          </ac:spMkLst>
        </pc:spChg>
      </pc:sldChg>
      <pc:sldChg chg="modSp">
        <pc:chgData name="Rudimar Luis Scaranto Dazzi" userId="957c5d20-983f-4ff3-b6bd-a9a61ea9cad9" providerId="ADAL" clId="{8B971F69-9A8C-4FE5-B415-A5B93F3FED13}" dt="2022-06-06T13:09:45.265" v="24" actId="947"/>
        <pc:sldMkLst>
          <pc:docMk/>
          <pc:sldMk cId="0" sldId="418"/>
        </pc:sldMkLst>
        <pc:spChg chg="mod">
          <ac:chgData name="Rudimar Luis Scaranto Dazzi" userId="957c5d20-983f-4ff3-b6bd-a9a61ea9cad9" providerId="ADAL" clId="{8B971F69-9A8C-4FE5-B415-A5B93F3FED13}" dt="2022-06-06T13:09:45.265" v="24" actId="947"/>
          <ac:spMkLst>
            <pc:docMk/>
            <pc:sldMk cId="0" sldId="418"/>
            <ac:spMk id="285699" creationId="{00000000-0000-0000-0000-000000000000}"/>
          </ac:spMkLst>
        </pc:spChg>
      </pc:sldChg>
      <pc:sldChg chg="modSp">
        <pc:chgData name="Rudimar Luis Scaranto Dazzi" userId="957c5d20-983f-4ff3-b6bd-a9a61ea9cad9" providerId="ADAL" clId="{8B971F69-9A8C-4FE5-B415-A5B93F3FED13}" dt="2022-06-06T13:01:59.731" v="13" actId="20577"/>
        <pc:sldMkLst>
          <pc:docMk/>
          <pc:sldMk cId="0" sldId="430"/>
        </pc:sldMkLst>
        <pc:graphicFrameChg chg="modGraphic">
          <ac:chgData name="Rudimar Luis Scaranto Dazzi" userId="957c5d20-983f-4ff3-b6bd-a9a61ea9cad9" providerId="ADAL" clId="{8B971F69-9A8C-4FE5-B415-A5B93F3FED13}" dt="2022-06-06T13:01:59.731" v="13" actId="20577"/>
          <ac:graphicFrameMkLst>
            <pc:docMk/>
            <pc:sldMk cId="0" sldId="430"/>
            <ac:graphicFrameMk id="311327" creationId="{00000000-0000-0000-0000-000000000000}"/>
          </ac:graphicFrameMkLst>
        </pc:graphicFrameChg>
      </pc:sldChg>
      <pc:sldChg chg="modSp">
        <pc:chgData name="Rudimar Luis Scaranto Dazzi" userId="957c5d20-983f-4ff3-b6bd-a9a61ea9cad9" providerId="ADAL" clId="{8B971F69-9A8C-4FE5-B415-A5B93F3FED13}" dt="2022-06-06T13:02:09.452" v="20" actId="20577"/>
        <pc:sldMkLst>
          <pc:docMk/>
          <pc:sldMk cId="0" sldId="431"/>
        </pc:sldMkLst>
        <pc:graphicFrameChg chg="modGraphic">
          <ac:chgData name="Rudimar Luis Scaranto Dazzi" userId="957c5d20-983f-4ff3-b6bd-a9a61ea9cad9" providerId="ADAL" clId="{8B971F69-9A8C-4FE5-B415-A5B93F3FED13}" dt="2022-06-06T13:02:09.452" v="20" actId="20577"/>
          <ac:graphicFrameMkLst>
            <pc:docMk/>
            <pc:sldMk cId="0" sldId="431"/>
            <ac:graphicFrameMk id="31341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2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defRPr kumimoji="1" sz="1200">
                <a:solidFill>
                  <a:srgbClr val="000000"/>
                </a:solidFill>
              </a:defRPr>
            </a:lvl1pPr>
          </a:lstStyle>
          <a:p>
            <a:endParaRPr lang="pt-BR" altLang="pt-BR"/>
          </a:p>
        </p:txBody>
      </p:sp>
      <p:sp>
        <p:nvSpPr>
          <p:cNvPr id="2324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defRPr kumimoji="1" sz="1200">
                <a:solidFill>
                  <a:srgbClr val="000000"/>
                </a:solidFill>
              </a:defRPr>
            </a:lvl1pPr>
          </a:lstStyle>
          <a:p>
            <a:endParaRPr lang="pt-BR" altLang="pt-BR"/>
          </a:p>
        </p:txBody>
      </p:sp>
      <p:sp>
        <p:nvSpPr>
          <p:cNvPr id="2324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defRPr kumimoji="1" sz="1200">
                <a:solidFill>
                  <a:srgbClr val="000000"/>
                </a:solidFill>
              </a:defRPr>
            </a:lvl1pPr>
          </a:lstStyle>
          <a:p>
            <a:endParaRPr lang="pt-BR" altLang="pt-BR"/>
          </a:p>
        </p:txBody>
      </p:sp>
      <p:sp>
        <p:nvSpPr>
          <p:cNvPr id="2324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defRPr kumimoji="1" sz="1200">
                <a:solidFill>
                  <a:srgbClr val="000000"/>
                </a:solidFill>
              </a:defRPr>
            </a:lvl1pPr>
          </a:lstStyle>
          <a:p>
            <a:fld id="{F054A0A3-E7B7-4F13-B8B4-DDE8C1777B36}" type="slidenum">
              <a:rPr lang="pt-BR" altLang="pt-BR"/>
              <a:pPr/>
              <a:t>‹nº›</a:t>
            </a:fld>
            <a:endParaRPr lang="pt-BR" alt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es-ES_tradnl" altLang="pt-B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s-ES_tradnl" altLang="pt-BR"/>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pt-BR"/>
              <a:t>Clique para editar os estilos do texto mestre</a:t>
            </a:r>
          </a:p>
          <a:p>
            <a:pPr lvl="1"/>
            <a:r>
              <a:rPr lang="en-US" altLang="pt-BR"/>
              <a:t>Segundo nível</a:t>
            </a:r>
          </a:p>
          <a:p>
            <a:pPr lvl="2"/>
            <a:r>
              <a:rPr lang="en-US" altLang="pt-BR"/>
              <a:t>Terceiro nível</a:t>
            </a:r>
          </a:p>
          <a:p>
            <a:pPr lvl="3"/>
            <a:r>
              <a:rPr lang="en-US" altLang="pt-BR"/>
              <a:t>Quarto nível</a:t>
            </a:r>
          </a:p>
          <a:p>
            <a:pPr lvl="4"/>
            <a:r>
              <a:rPr lang="en-US" altLang="pt-BR"/>
              <a:t>Quinto nível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s-ES_tradnl" altLang="pt-B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4B45A481-EC3C-4B1B-A186-A6548E7DDE9E}" type="slidenum">
              <a:rPr lang="es-ES_tradnl" altLang="pt-BR"/>
              <a:pPr/>
              <a:t>‹nº›</a:t>
            </a:fld>
            <a:endParaRPr lang="es-ES_tradnl" alt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FBE8EA-AD87-4ECA-97EB-5325709DFB93}" type="slidenum">
              <a:rPr lang="pt-BR" altLang="pt-BR" smtClean="0"/>
              <a:pPr/>
              <a:t>‹nº›</a:t>
            </a:fld>
            <a:endParaRPr lang="pt-BR" altLang="pt-BR"/>
          </a:p>
        </p:txBody>
      </p:sp>
    </p:spTree>
    <p:extLst>
      <p:ext uri="{BB962C8B-B14F-4D97-AF65-F5344CB8AC3E}">
        <p14:creationId xmlns:p14="http://schemas.microsoft.com/office/powerpoint/2010/main" val="22907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475592-57AA-42AE-A163-CD5F9FC100A7}" type="slidenum">
              <a:rPr lang="pt-BR" altLang="pt-BR" smtClean="0"/>
              <a:pPr/>
              <a:t>‹nº›</a:t>
            </a:fld>
            <a:endParaRPr lang="pt-BR" altLang="pt-BR"/>
          </a:p>
        </p:txBody>
      </p:sp>
    </p:spTree>
    <p:extLst>
      <p:ext uri="{BB962C8B-B14F-4D97-AF65-F5344CB8AC3E}">
        <p14:creationId xmlns:p14="http://schemas.microsoft.com/office/powerpoint/2010/main" val="241186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475592-57AA-42AE-A163-CD5F9FC100A7}" type="slidenum">
              <a:rPr lang="pt-BR" altLang="pt-BR" smtClean="0"/>
              <a:pPr/>
              <a:t>‹nº›</a:t>
            </a:fld>
            <a:endParaRPr lang="pt-BR" alt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49261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endParaRPr lang="pt-BR" altLang="pt-BR"/>
          </a:p>
        </p:txBody>
      </p:sp>
      <p:sp>
        <p:nvSpPr>
          <p:cNvPr id="6" name="Footer Placeholder 5"/>
          <p:cNvSpPr>
            <a:spLocks noGrp="1"/>
          </p:cNvSpPr>
          <p:nvPr>
            <p:ph type="ftr" sz="quarter" idx="11"/>
          </p:nvPr>
        </p:nvSpPr>
        <p:spPr/>
        <p:txBody>
          <a:bodyPr/>
          <a:lstStyle/>
          <a:p>
            <a:endParaRPr lang="pt-BR" alt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475592-57AA-42AE-A163-CD5F9FC100A7}" type="slidenum">
              <a:rPr lang="pt-BR" altLang="pt-BR" smtClean="0"/>
              <a:pPr/>
              <a:t>‹nº›</a:t>
            </a:fld>
            <a:endParaRPr lang="pt-BR" altLang="pt-BR"/>
          </a:p>
        </p:txBody>
      </p:sp>
    </p:spTree>
    <p:extLst>
      <p:ext uri="{BB962C8B-B14F-4D97-AF65-F5344CB8AC3E}">
        <p14:creationId xmlns:p14="http://schemas.microsoft.com/office/powerpoint/2010/main" val="758954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endParaRPr lang="pt-BR" altLang="pt-BR"/>
          </a:p>
        </p:txBody>
      </p:sp>
      <p:sp>
        <p:nvSpPr>
          <p:cNvPr id="6" name="Footer Placeholder 5"/>
          <p:cNvSpPr>
            <a:spLocks noGrp="1"/>
          </p:cNvSpPr>
          <p:nvPr>
            <p:ph type="ftr" sz="quarter" idx="11"/>
          </p:nvPr>
        </p:nvSpPr>
        <p:spPr/>
        <p:txBody>
          <a:bodyPr/>
          <a:lstStyle/>
          <a:p>
            <a:endParaRPr lang="pt-BR" alt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475592-57AA-42AE-A163-CD5F9FC100A7}" type="slidenum">
              <a:rPr lang="pt-BR" altLang="pt-BR" smtClean="0"/>
              <a:pPr/>
              <a:t>‹nº›</a:t>
            </a:fld>
            <a:endParaRPr lang="pt-BR" alt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4594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endParaRPr lang="pt-BR" altLang="pt-BR"/>
          </a:p>
        </p:txBody>
      </p:sp>
      <p:sp>
        <p:nvSpPr>
          <p:cNvPr id="6" name="Footer Placeholder 5"/>
          <p:cNvSpPr>
            <a:spLocks noGrp="1"/>
          </p:cNvSpPr>
          <p:nvPr>
            <p:ph type="ftr" sz="quarter" idx="11"/>
          </p:nvPr>
        </p:nvSpPr>
        <p:spPr/>
        <p:txBody>
          <a:bodyPr/>
          <a:lstStyle/>
          <a:p>
            <a:endParaRPr lang="pt-BR" alt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475592-57AA-42AE-A163-CD5F9FC100A7}" type="slidenum">
              <a:rPr lang="pt-BR" altLang="pt-BR" smtClean="0"/>
              <a:pPr/>
              <a:t>‹nº›</a:t>
            </a:fld>
            <a:endParaRPr lang="pt-BR" altLang="pt-BR"/>
          </a:p>
        </p:txBody>
      </p:sp>
    </p:spTree>
    <p:extLst>
      <p:ext uri="{BB962C8B-B14F-4D97-AF65-F5344CB8AC3E}">
        <p14:creationId xmlns:p14="http://schemas.microsoft.com/office/powerpoint/2010/main" val="7705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0EAB2-0F71-46EC-ADE0-A244FDC17DBB}" type="slidenum">
              <a:rPr lang="pt-BR" altLang="pt-BR" smtClean="0"/>
              <a:pPr/>
              <a:t>‹nº›</a:t>
            </a:fld>
            <a:endParaRPr lang="pt-BR" altLang="pt-BR"/>
          </a:p>
        </p:txBody>
      </p:sp>
    </p:spTree>
    <p:extLst>
      <p:ext uri="{BB962C8B-B14F-4D97-AF65-F5344CB8AC3E}">
        <p14:creationId xmlns:p14="http://schemas.microsoft.com/office/powerpoint/2010/main" val="322278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6B386BA-7ABF-44E5-9625-B9D6F492E362}" type="slidenum">
              <a:rPr lang="pt-BR" altLang="pt-BR" smtClean="0"/>
              <a:pPr/>
              <a:t>‹nº›</a:t>
            </a:fld>
            <a:endParaRPr lang="pt-BR" altLang="pt-BR"/>
          </a:p>
        </p:txBody>
      </p:sp>
    </p:spTree>
    <p:extLst>
      <p:ext uri="{BB962C8B-B14F-4D97-AF65-F5344CB8AC3E}">
        <p14:creationId xmlns:p14="http://schemas.microsoft.com/office/powerpoint/2010/main" val="264265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609600" y="274639"/>
            <a:ext cx="10972800" cy="5851525"/>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3" name="Espaço Reservado para Data 2"/>
          <p:cNvSpPr>
            <a:spLocks noGrp="1"/>
          </p:cNvSpPr>
          <p:nvPr>
            <p:ph type="dt" sz="half" idx="10"/>
          </p:nvPr>
        </p:nvSpPr>
        <p:spPr>
          <a:xfrm>
            <a:off x="609600" y="6245225"/>
            <a:ext cx="2844800" cy="476250"/>
          </a:xfrm>
        </p:spPr>
        <p:txBody>
          <a:bodyPr/>
          <a:lstStyle>
            <a:lvl1pPr>
              <a:defRPr/>
            </a:lvl1pPr>
          </a:lstStyle>
          <a:p>
            <a:endParaRPr lang="pt-BR" altLang="pt-BR"/>
          </a:p>
        </p:txBody>
      </p:sp>
      <p:sp>
        <p:nvSpPr>
          <p:cNvPr id="4" name="Espaço Reservado para Rodapé 3"/>
          <p:cNvSpPr>
            <a:spLocks noGrp="1"/>
          </p:cNvSpPr>
          <p:nvPr>
            <p:ph type="ftr" sz="quarter" idx="11"/>
          </p:nvPr>
        </p:nvSpPr>
        <p:spPr>
          <a:xfrm>
            <a:off x="4165600" y="6245225"/>
            <a:ext cx="3860800" cy="476250"/>
          </a:xfrm>
        </p:spPr>
        <p:txBody>
          <a:bodyPr/>
          <a:lstStyle>
            <a:lvl1pPr>
              <a:defRPr/>
            </a:lvl1pPr>
          </a:lstStyle>
          <a:p>
            <a:endParaRPr lang="pt-BR" altLang="pt-BR"/>
          </a:p>
        </p:txBody>
      </p:sp>
      <p:sp>
        <p:nvSpPr>
          <p:cNvPr id="5" name="Espaço Reservado para Número de Slide 4"/>
          <p:cNvSpPr>
            <a:spLocks noGrp="1"/>
          </p:cNvSpPr>
          <p:nvPr>
            <p:ph type="sldNum" sz="quarter" idx="12"/>
          </p:nvPr>
        </p:nvSpPr>
        <p:spPr>
          <a:xfrm>
            <a:off x="8737600" y="6245225"/>
            <a:ext cx="2844800" cy="476250"/>
          </a:xfrm>
        </p:spPr>
        <p:txBody>
          <a:bodyPr/>
          <a:lstStyle>
            <a:lvl1pPr>
              <a:defRPr/>
            </a:lvl1pPr>
          </a:lstStyle>
          <a:p>
            <a:fld id="{DC092787-6CA6-43EC-80D5-BF87165381A7}" type="slidenum">
              <a:rPr lang="pt-BR" altLang="pt-BR"/>
              <a:pPr/>
              <a:t>‹nº›</a:t>
            </a:fld>
            <a:endParaRPr lang="pt-BR" altLang="pt-BR"/>
          </a:p>
        </p:txBody>
      </p:sp>
    </p:spTree>
    <p:extLst>
      <p:ext uri="{BB962C8B-B14F-4D97-AF65-F5344CB8AC3E}">
        <p14:creationId xmlns:p14="http://schemas.microsoft.com/office/powerpoint/2010/main" val="41839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B3060E-58EF-4C04-9F90-FB5FD0C76670}" type="slidenum">
              <a:rPr lang="pt-BR" altLang="pt-BR" smtClean="0"/>
              <a:pPr/>
              <a:t>‹nº›</a:t>
            </a:fld>
            <a:endParaRPr lang="pt-BR" altLang="pt-BR"/>
          </a:p>
        </p:txBody>
      </p:sp>
    </p:spTree>
    <p:extLst>
      <p:ext uri="{BB962C8B-B14F-4D97-AF65-F5344CB8AC3E}">
        <p14:creationId xmlns:p14="http://schemas.microsoft.com/office/powerpoint/2010/main" val="4041185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endParaRPr lang="pt-BR" altLang="pt-BR"/>
          </a:p>
        </p:txBody>
      </p:sp>
      <p:sp>
        <p:nvSpPr>
          <p:cNvPr id="5" name="Footer Placeholder 4"/>
          <p:cNvSpPr>
            <a:spLocks noGrp="1"/>
          </p:cNvSpPr>
          <p:nvPr>
            <p:ph type="ftr" sz="quarter" idx="11"/>
          </p:nvPr>
        </p:nvSpPr>
        <p:spPr/>
        <p:txBody>
          <a:bodyPr/>
          <a:lstStyle/>
          <a:p>
            <a:endParaRPr lang="pt-BR" alt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22AF854-0228-4BA9-A0D9-FA87025E4130}" type="slidenum">
              <a:rPr lang="pt-BR" altLang="pt-BR" smtClean="0"/>
              <a:pPr/>
              <a:t>‹nº›</a:t>
            </a:fld>
            <a:endParaRPr lang="pt-BR" altLang="pt-BR"/>
          </a:p>
        </p:txBody>
      </p:sp>
    </p:spTree>
    <p:extLst>
      <p:ext uri="{BB962C8B-B14F-4D97-AF65-F5344CB8AC3E}">
        <p14:creationId xmlns:p14="http://schemas.microsoft.com/office/powerpoint/2010/main" val="349919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endParaRPr lang="pt-BR" altLang="pt-BR"/>
          </a:p>
        </p:txBody>
      </p:sp>
      <p:sp>
        <p:nvSpPr>
          <p:cNvPr id="6" name="Footer Placeholder 5"/>
          <p:cNvSpPr>
            <a:spLocks noGrp="1"/>
          </p:cNvSpPr>
          <p:nvPr>
            <p:ph type="ftr" sz="quarter" idx="11"/>
          </p:nvPr>
        </p:nvSpPr>
        <p:spPr/>
        <p:txBody>
          <a:bodyPr/>
          <a:lstStyle/>
          <a:p>
            <a:endParaRPr lang="pt-BR" alt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E63C8D7-EBB0-49B2-8940-9C91E083939B}" type="slidenum">
              <a:rPr lang="pt-BR" altLang="pt-BR" smtClean="0"/>
              <a:pPr/>
              <a:t>‹nº›</a:t>
            </a:fld>
            <a:endParaRPr lang="pt-BR" altLang="pt-BR"/>
          </a:p>
        </p:txBody>
      </p:sp>
    </p:spTree>
    <p:extLst>
      <p:ext uri="{BB962C8B-B14F-4D97-AF65-F5344CB8AC3E}">
        <p14:creationId xmlns:p14="http://schemas.microsoft.com/office/powerpoint/2010/main" val="188616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endParaRPr lang="pt-BR" altLang="pt-BR"/>
          </a:p>
        </p:txBody>
      </p:sp>
      <p:sp>
        <p:nvSpPr>
          <p:cNvPr id="8" name="Footer Placeholder 7"/>
          <p:cNvSpPr>
            <a:spLocks noGrp="1"/>
          </p:cNvSpPr>
          <p:nvPr>
            <p:ph type="ftr" sz="quarter" idx="11"/>
          </p:nvPr>
        </p:nvSpPr>
        <p:spPr/>
        <p:txBody>
          <a:bodyPr/>
          <a:lstStyle/>
          <a:p>
            <a:endParaRPr lang="pt-BR" alt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E1424B-E390-46ED-A450-F483B976711F}" type="slidenum">
              <a:rPr lang="pt-BR" altLang="pt-BR" smtClean="0"/>
              <a:pPr/>
              <a:t>‹nº›</a:t>
            </a:fld>
            <a:endParaRPr lang="pt-BR" altLang="pt-BR"/>
          </a:p>
        </p:txBody>
      </p:sp>
    </p:spTree>
    <p:extLst>
      <p:ext uri="{BB962C8B-B14F-4D97-AF65-F5344CB8AC3E}">
        <p14:creationId xmlns:p14="http://schemas.microsoft.com/office/powerpoint/2010/main" val="326985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endParaRPr lang="pt-BR" altLang="pt-BR"/>
          </a:p>
        </p:txBody>
      </p:sp>
      <p:sp>
        <p:nvSpPr>
          <p:cNvPr id="4" name="Footer Placeholder 3"/>
          <p:cNvSpPr>
            <a:spLocks noGrp="1"/>
          </p:cNvSpPr>
          <p:nvPr>
            <p:ph type="ftr" sz="quarter" idx="11"/>
          </p:nvPr>
        </p:nvSpPr>
        <p:spPr/>
        <p:txBody>
          <a:bodyPr/>
          <a:lstStyle/>
          <a:p>
            <a:endParaRPr lang="pt-BR" alt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0D56896-EF3E-4DE8-86C0-9F96BB1FD46A}" type="slidenum">
              <a:rPr lang="pt-BR" altLang="pt-BR" smtClean="0"/>
              <a:pPr/>
              <a:t>‹nº›</a:t>
            </a:fld>
            <a:endParaRPr lang="pt-BR" altLang="pt-BR"/>
          </a:p>
        </p:txBody>
      </p:sp>
    </p:spTree>
    <p:extLst>
      <p:ext uri="{BB962C8B-B14F-4D97-AF65-F5344CB8AC3E}">
        <p14:creationId xmlns:p14="http://schemas.microsoft.com/office/powerpoint/2010/main" val="74990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ltLang="pt-BR"/>
          </a:p>
        </p:txBody>
      </p:sp>
      <p:sp>
        <p:nvSpPr>
          <p:cNvPr id="3" name="Footer Placeholder 2"/>
          <p:cNvSpPr>
            <a:spLocks noGrp="1"/>
          </p:cNvSpPr>
          <p:nvPr>
            <p:ph type="ftr" sz="quarter" idx="11"/>
          </p:nvPr>
        </p:nvSpPr>
        <p:spPr/>
        <p:txBody>
          <a:bodyPr/>
          <a:lstStyle/>
          <a:p>
            <a:endParaRPr lang="pt-BR" alt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475592-57AA-42AE-A163-CD5F9FC100A7}" type="slidenum">
              <a:rPr lang="pt-BR" altLang="pt-BR" smtClean="0"/>
              <a:pPr/>
              <a:t>‹nº›</a:t>
            </a:fld>
            <a:endParaRPr lang="pt-BR" altLang="pt-BR"/>
          </a:p>
        </p:txBody>
      </p:sp>
    </p:spTree>
    <p:extLst>
      <p:ext uri="{BB962C8B-B14F-4D97-AF65-F5344CB8AC3E}">
        <p14:creationId xmlns:p14="http://schemas.microsoft.com/office/powerpoint/2010/main" val="85829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ltLang="pt-BR"/>
          </a:p>
        </p:txBody>
      </p:sp>
      <p:sp>
        <p:nvSpPr>
          <p:cNvPr id="6" name="Footer Placeholder 5"/>
          <p:cNvSpPr>
            <a:spLocks noGrp="1"/>
          </p:cNvSpPr>
          <p:nvPr>
            <p:ph type="ftr" sz="quarter" idx="11"/>
          </p:nvPr>
        </p:nvSpPr>
        <p:spPr/>
        <p:txBody>
          <a:bodyPr/>
          <a:lstStyle/>
          <a:p>
            <a:endParaRPr lang="pt-BR" alt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0501AEF-A4B4-4EF8-A78F-815931466D66}" type="slidenum">
              <a:rPr lang="pt-BR" altLang="pt-BR" smtClean="0"/>
              <a:pPr/>
              <a:t>‹nº›</a:t>
            </a:fld>
            <a:endParaRPr lang="pt-BR" altLang="pt-BR"/>
          </a:p>
        </p:txBody>
      </p:sp>
    </p:spTree>
    <p:extLst>
      <p:ext uri="{BB962C8B-B14F-4D97-AF65-F5344CB8AC3E}">
        <p14:creationId xmlns:p14="http://schemas.microsoft.com/office/powerpoint/2010/main" val="398453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endParaRPr lang="pt-BR" altLang="pt-BR"/>
          </a:p>
        </p:txBody>
      </p:sp>
      <p:sp>
        <p:nvSpPr>
          <p:cNvPr id="6" name="Footer Placeholder 5"/>
          <p:cNvSpPr>
            <a:spLocks noGrp="1"/>
          </p:cNvSpPr>
          <p:nvPr>
            <p:ph type="ftr" sz="quarter" idx="11"/>
          </p:nvPr>
        </p:nvSpPr>
        <p:spPr/>
        <p:txBody>
          <a:bodyPr/>
          <a:lstStyle/>
          <a:p>
            <a:endParaRPr lang="pt-BR" alt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37F224-45E3-4323-8102-ADF4BFBDE144}" type="slidenum">
              <a:rPr lang="pt-BR" altLang="pt-BR" smtClean="0"/>
              <a:pPr/>
              <a:t>‹nº›</a:t>
            </a:fld>
            <a:endParaRPr lang="pt-BR" altLang="pt-BR"/>
          </a:p>
        </p:txBody>
      </p:sp>
    </p:spTree>
    <p:extLst>
      <p:ext uri="{BB962C8B-B14F-4D97-AF65-F5344CB8AC3E}">
        <p14:creationId xmlns:p14="http://schemas.microsoft.com/office/powerpoint/2010/main" val="319900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pt-BR" alt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lt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475592-57AA-42AE-A163-CD5F9FC100A7}" type="slidenum">
              <a:rPr lang="pt-BR" altLang="pt-BR" smtClean="0"/>
              <a:pPr/>
              <a:t>‹nº›</a:t>
            </a:fld>
            <a:endParaRPr lang="pt-BR" altLang="pt-BR"/>
          </a:p>
        </p:txBody>
      </p:sp>
      <p:sp>
        <p:nvSpPr>
          <p:cNvPr id="36" name="Text Box 7">
            <a:extLst>
              <a:ext uri="{FF2B5EF4-FFF2-40B4-BE49-F238E27FC236}">
                <a16:creationId xmlns:a16="http://schemas.microsoft.com/office/drawing/2014/main" id="{8F64964D-0484-498A-8BDA-3202096E2681}"/>
              </a:ext>
            </a:extLst>
          </p:cNvPr>
          <p:cNvSpPr txBox="1">
            <a:spLocks noChangeArrowheads="1"/>
          </p:cNvSpPr>
          <p:nvPr userDrawn="1"/>
        </p:nvSpPr>
        <p:spPr bwMode="auto">
          <a:xfrm>
            <a:off x="1236134" y="1600200"/>
            <a:ext cx="10329333" cy="451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lstStyle/>
          <a:p>
            <a:pPr eaLnBrk="0" hangingPunct="0">
              <a:spcBef>
                <a:spcPct val="50000"/>
              </a:spcBef>
            </a:pPr>
            <a:endParaRPr kumimoji="1" lang="pt-BR" altLang="pt-BR" sz="28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50528437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FBFAB-FEA7-4AB9-9582-7499974DD8BE}"/>
              </a:ext>
            </a:extLst>
          </p:cNvPr>
          <p:cNvSpPr>
            <a:spLocks noGrp="1"/>
          </p:cNvSpPr>
          <p:nvPr>
            <p:ph type="ctrTitle"/>
          </p:nvPr>
        </p:nvSpPr>
        <p:spPr/>
        <p:txBody>
          <a:bodyPr/>
          <a:lstStyle/>
          <a:p>
            <a:r>
              <a:rPr lang="pt-BR" dirty="0"/>
              <a:t>ALGORITMOS GENÉTICOS</a:t>
            </a:r>
          </a:p>
        </p:txBody>
      </p:sp>
      <p:sp>
        <p:nvSpPr>
          <p:cNvPr id="3" name="Subtítulo 2">
            <a:extLst>
              <a:ext uri="{FF2B5EF4-FFF2-40B4-BE49-F238E27FC236}">
                <a16:creationId xmlns:a16="http://schemas.microsoft.com/office/drawing/2014/main" id="{10C8764D-EBD2-4878-9F94-5A44899D9517}"/>
              </a:ext>
            </a:extLst>
          </p:cNvPr>
          <p:cNvSpPr>
            <a:spLocks noGrp="1"/>
          </p:cNvSpPr>
          <p:nvPr>
            <p:ph type="subTitle" idx="1"/>
          </p:nvPr>
        </p:nvSpPr>
        <p:spPr/>
        <p:txBody>
          <a:bodyPr/>
          <a:lstStyle/>
          <a:p>
            <a:r>
              <a:rPr lang="pt-BR" dirty="0"/>
              <a:t>Prof. Rudimar Luís Scaranto Dazzi</a:t>
            </a:r>
          </a:p>
        </p:txBody>
      </p:sp>
    </p:spTree>
    <p:extLst>
      <p:ext uri="{BB962C8B-B14F-4D97-AF65-F5344CB8AC3E}">
        <p14:creationId xmlns:p14="http://schemas.microsoft.com/office/powerpoint/2010/main" val="310607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38595" name="Rectangle 3"/>
          <p:cNvSpPr>
            <a:spLocks noChangeArrowheads="1"/>
          </p:cNvSpPr>
          <p:nvPr/>
        </p:nvSpPr>
        <p:spPr bwMode="auto">
          <a:xfrm>
            <a:off x="1996937" y="2017368"/>
            <a:ext cx="9569726" cy="4612032"/>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Cada indivíduo ou cromossomo representa uma solução candidata;</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Ao conjunto de indivíduos simultaneamente avaliados é chamado de população (que pode variar de tamanho dependendo da complexidade do problema e recursos computacionais);</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A cada indivíduo é associado um grau de adaptação ou aptidão, que mede a capacidade da solução, representada pelo indivíduo para resolver um problema;</a:t>
            </a:r>
          </a:p>
        </p:txBody>
      </p:sp>
      <p:sp>
        <p:nvSpPr>
          <p:cNvPr id="238596"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dirty="0"/>
              <a:t>Terminologia</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4435" name="Rectangle 3"/>
          <p:cNvSpPr>
            <a:spLocks noChangeArrowheads="1"/>
          </p:cNvSpPr>
          <p:nvPr/>
        </p:nvSpPr>
        <p:spPr bwMode="auto">
          <a:xfrm>
            <a:off x="2304221" y="1700986"/>
            <a:ext cx="9238422" cy="4872092"/>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3200" dirty="0">
                <a:solidFill>
                  <a:schemeClr val="tx1">
                    <a:lumMod val="75000"/>
                    <a:lumOff val="25000"/>
                  </a:schemeClr>
                </a:solidFill>
              </a:rPr>
              <a:t>Um problema a resolver, e ... </a:t>
            </a:r>
          </a:p>
          <a:p>
            <a:pPr marL="800100" lvl="1" indent="-342900">
              <a:spcBef>
                <a:spcPts val="1000"/>
              </a:spcBef>
              <a:buClr>
                <a:schemeClr val="accent1"/>
              </a:buClr>
              <a:buFont typeface="Wingdings 3" charset="2"/>
              <a:buChar char=""/>
            </a:pPr>
            <a:r>
              <a:rPr lang="pt-BR" altLang="pt-BR" sz="2800" dirty="0">
                <a:solidFill>
                  <a:schemeClr val="tx1">
                    <a:lumMod val="75000"/>
                    <a:lumOff val="25000"/>
                  </a:schemeClr>
                </a:solidFill>
              </a:rPr>
              <a:t>Técnica de codificação (gene, cromossomo)</a:t>
            </a:r>
          </a:p>
          <a:p>
            <a:pPr marL="800100" lvl="1" indent="-342900">
              <a:spcBef>
                <a:spcPts val="1000"/>
              </a:spcBef>
              <a:buClr>
                <a:schemeClr val="accent1"/>
              </a:buClr>
              <a:buFont typeface="Wingdings 3" charset="2"/>
              <a:buChar char=""/>
            </a:pPr>
            <a:r>
              <a:rPr lang="pt-BR" altLang="pt-BR" sz="2800" dirty="0">
                <a:solidFill>
                  <a:schemeClr val="tx1">
                    <a:lumMod val="75000"/>
                    <a:lumOff val="25000"/>
                  </a:schemeClr>
                </a:solidFill>
              </a:rPr>
              <a:t>Procedimento de Inicialização (gênesis)</a:t>
            </a:r>
          </a:p>
          <a:p>
            <a:pPr marL="800100" lvl="1" indent="-342900">
              <a:spcBef>
                <a:spcPts val="1000"/>
              </a:spcBef>
              <a:buClr>
                <a:schemeClr val="accent1"/>
              </a:buClr>
              <a:buFont typeface="Wingdings 3" charset="2"/>
              <a:buChar char=""/>
            </a:pPr>
            <a:r>
              <a:rPr lang="pt-BR" altLang="pt-BR" sz="2800" dirty="0">
                <a:solidFill>
                  <a:schemeClr val="tx1">
                    <a:lumMod val="75000"/>
                    <a:lumOff val="25000"/>
                  </a:schemeClr>
                </a:solidFill>
              </a:rPr>
              <a:t>Função de Avaliação (meio ambiente)</a:t>
            </a:r>
          </a:p>
          <a:p>
            <a:pPr marL="800100" lvl="1" indent="-342900">
              <a:spcBef>
                <a:spcPts val="1000"/>
              </a:spcBef>
              <a:buClr>
                <a:schemeClr val="accent1"/>
              </a:buClr>
              <a:buFont typeface="Wingdings 3" charset="2"/>
              <a:buChar char=""/>
            </a:pPr>
            <a:r>
              <a:rPr lang="pt-BR" altLang="pt-BR" sz="2800" dirty="0">
                <a:solidFill>
                  <a:schemeClr val="tx1">
                    <a:lumMod val="75000"/>
                    <a:lumOff val="25000"/>
                  </a:schemeClr>
                </a:solidFill>
              </a:rPr>
              <a:t>Seleção de pais (reprodução)</a:t>
            </a:r>
          </a:p>
          <a:p>
            <a:pPr marL="800100" lvl="1" indent="-342900">
              <a:spcBef>
                <a:spcPts val="1000"/>
              </a:spcBef>
              <a:buClr>
                <a:schemeClr val="accent1"/>
              </a:buClr>
              <a:buFont typeface="Wingdings 3" charset="2"/>
              <a:buChar char=""/>
            </a:pPr>
            <a:r>
              <a:rPr lang="pt-BR" altLang="pt-BR" sz="2800" dirty="0">
                <a:solidFill>
                  <a:schemeClr val="tx1">
                    <a:lumMod val="75000"/>
                    <a:lumOff val="25000"/>
                  </a:schemeClr>
                </a:solidFill>
              </a:rPr>
              <a:t>Operadores Genéticos (mutação, cruzamento)</a:t>
            </a:r>
          </a:p>
          <a:p>
            <a:pPr marL="800100" lvl="1" indent="-342900">
              <a:spcBef>
                <a:spcPts val="1000"/>
              </a:spcBef>
              <a:buClr>
                <a:schemeClr val="accent1"/>
              </a:buClr>
              <a:buFont typeface="Wingdings 3" charset="2"/>
              <a:buChar char=""/>
            </a:pPr>
            <a:r>
              <a:rPr lang="pt-BR" altLang="pt-BR" sz="2800" dirty="0">
                <a:solidFill>
                  <a:schemeClr val="tx1">
                    <a:lumMod val="75000"/>
                    <a:lumOff val="25000"/>
                  </a:schemeClr>
                </a:solidFill>
              </a:rPr>
              <a:t>Ajuste de Parâmetros (prática e arte)</a:t>
            </a:r>
          </a:p>
        </p:txBody>
      </p:sp>
      <p:sp>
        <p:nvSpPr>
          <p:cNvPr id="274436"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Componentes de um AG</a:t>
            </a:r>
            <a:endParaRPr kumimoji="1" lang="pt-BR" altLang="pt-BR" sz="3200">
              <a:latin typeface="Times New Roman" panose="02020603050405020304" pitchFamily="18" charset="0"/>
              <a:cs typeface="Tahoma" panose="020B060403050404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9795" name="Rectangle 3"/>
          <p:cNvSpPr>
            <a:spLocks noChangeArrowheads="1"/>
          </p:cNvSpPr>
          <p:nvPr/>
        </p:nvSpPr>
        <p:spPr bwMode="auto">
          <a:xfrm>
            <a:off x="2161189" y="1998062"/>
            <a:ext cx="8851367" cy="3196790"/>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Responsáveis por transformar uma população ao longo de sucessivas gerações na busca de um resultado satisfatório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Geração de novos indivíduos, mantendo características desejáveis de gerações anteriores</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p:txBody>
      </p:sp>
      <p:sp>
        <p:nvSpPr>
          <p:cNvPr id="289796"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Operadores Genéticos</a:t>
            </a:r>
            <a:endParaRPr kumimoji="1" lang="pt-BR" altLang="pt-BR" sz="3200">
              <a:latin typeface="Times New Roman" panose="02020603050405020304" pitchFamily="18" charset="0"/>
              <a:cs typeface="Tahoma" panose="020B060403050404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C1846-91DE-4675-A971-795F1FAE375A}"/>
              </a:ext>
            </a:extLst>
          </p:cNvPr>
          <p:cNvSpPr>
            <a:spLocks noGrp="1"/>
          </p:cNvSpPr>
          <p:nvPr>
            <p:ph type="title"/>
          </p:nvPr>
        </p:nvSpPr>
        <p:spPr>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ctr">
            <a:normAutofit/>
          </a:bodyPr>
          <a:lstStyle/>
          <a:p>
            <a:pPr algn="ctr"/>
            <a:r>
              <a:rPr lang="pt-BR" sz="4000" dirty="0">
                <a:solidFill>
                  <a:schemeClr val="tx2"/>
                </a:solidFill>
                <a:latin typeface="Arial" panose="020B0604020202020204" pitchFamily="34" charset="0"/>
                <a:ea typeface="+mn-ea"/>
                <a:cs typeface="+mn-cs"/>
              </a:rPr>
              <a:t>Elementos essenciais dos AGs</a:t>
            </a:r>
          </a:p>
        </p:txBody>
      </p:sp>
      <p:sp>
        <p:nvSpPr>
          <p:cNvPr id="3" name="Espaço Reservado para Conteúdo 2">
            <a:extLst>
              <a:ext uri="{FF2B5EF4-FFF2-40B4-BE49-F238E27FC236}">
                <a16:creationId xmlns:a16="http://schemas.microsoft.com/office/drawing/2014/main" id="{2785C375-84A0-4095-9AF9-319C58DB6068}"/>
              </a:ext>
            </a:extLst>
          </p:cNvPr>
          <p:cNvSpPr>
            <a:spLocks noGrp="1"/>
          </p:cNvSpPr>
          <p:nvPr>
            <p:ph idx="1"/>
          </p:nvPr>
        </p:nvSpPr>
        <p:spPr>
          <a:xfrm>
            <a:off x="2589212" y="2133600"/>
            <a:ext cx="8915400" cy="4399722"/>
          </a:xfrm>
        </p:spPr>
        <p:txBody>
          <a:bodyPr>
            <a:normAutofit lnSpcReduction="10000"/>
          </a:bodyPr>
          <a:lstStyle/>
          <a:p>
            <a:r>
              <a:rPr lang="pt-PT" sz="2600" dirty="0"/>
              <a:t>Representação (cromossomo)</a:t>
            </a:r>
          </a:p>
          <a:p>
            <a:r>
              <a:rPr lang="pt-PT" sz="2600" dirty="0"/>
              <a:t>Função de avaliação (aptidão/fitness)</a:t>
            </a:r>
          </a:p>
          <a:p>
            <a:r>
              <a:rPr lang="pt-PT" sz="2600" dirty="0"/>
              <a:t>População</a:t>
            </a:r>
          </a:p>
          <a:p>
            <a:r>
              <a:rPr lang="pt-PT" sz="2600" dirty="0"/>
              <a:t>Operadores genéticos </a:t>
            </a:r>
          </a:p>
          <a:p>
            <a:pPr lvl="1"/>
            <a:r>
              <a:rPr lang="pt-PT" sz="2400" dirty="0"/>
              <a:t>Seleção</a:t>
            </a:r>
          </a:p>
          <a:p>
            <a:pPr lvl="1"/>
            <a:r>
              <a:rPr lang="pt-PT" sz="2400" dirty="0"/>
              <a:t>cruzamento/recombinação</a:t>
            </a:r>
          </a:p>
          <a:p>
            <a:pPr lvl="1"/>
            <a:r>
              <a:rPr lang="pt-PT" sz="2400" dirty="0"/>
              <a:t>mutação</a:t>
            </a:r>
          </a:p>
          <a:p>
            <a:r>
              <a:rPr lang="pt-PT" sz="2600" dirty="0"/>
              <a:t>Mecanismo de seleção de sobreviventes (substituição/eletismo)</a:t>
            </a:r>
            <a:endParaRPr lang="pt-BR" sz="2600" dirty="0"/>
          </a:p>
          <a:p>
            <a:endParaRPr lang="pt-BR" dirty="0"/>
          </a:p>
        </p:txBody>
      </p:sp>
    </p:spTree>
    <p:extLst>
      <p:ext uri="{BB962C8B-B14F-4D97-AF65-F5344CB8AC3E}">
        <p14:creationId xmlns:p14="http://schemas.microsoft.com/office/powerpoint/2010/main" val="565983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B8316-0D76-47EF-8119-A8133A7CDB20}"/>
              </a:ext>
            </a:extLst>
          </p:cNvPr>
          <p:cNvSpPr>
            <a:spLocks noGrp="1"/>
          </p:cNvSpPr>
          <p:nvPr>
            <p:ph type="title"/>
          </p:nvPr>
        </p:nvSpPr>
        <p:spPr>
          <a:xfrm>
            <a:off x="2513412" y="133780"/>
            <a:ext cx="8911687" cy="128089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pt-PT" sz="4000" dirty="0">
                <a:solidFill>
                  <a:schemeClr val="tx2"/>
                </a:solidFill>
                <a:latin typeface="Arial" panose="020B0604020202020204" pitchFamily="34" charset="0"/>
                <a:ea typeface="+mn-ea"/>
                <a:cs typeface="+mn-cs"/>
              </a:rPr>
              <a:t>Ciclo do Algoritmo Genético</a:t>
            </a:r>
            <a:endParaRPr lang="pt-BR" sz="4000" dirty="0">
              <a:solidFill>
                <a:schemeClr val="tx2"/>
              </a:solidFill>
              <a:latin typeface="Arial" panose="020B0604020202020204" pitchFamily="34" charset="0"/>
              <a:ea typeface="+mn-ea"/>
              <a:cs typeface="+mn-cs"/>
            </a:endParaRPr>
          </a:p>
        </p:txBody>
      </p:sp>
      <p:pic>
        <p:nvPicPr>
          <p:cNvPr id="4" name="Picture 2" descr="Resultado de imagem para ciclo dos algoritmos geneticos">
            <a:extLst>
              <a:ext uri="{FF2B5EF4-FFF2-40B4-BE49-F238E27FC236}">
                <a16:creationId xmlns:a16="http://schemas.microsoft.com/office/drawing/2014/main" id="{DAEB5E39-E2E7-4992-AF76-AC7349FEF5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6538" y="1311965"/>
            <a:ext cx="7194898" cy="541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3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1363" name="Rectangle 3"/>
          <p:cNvSpPr>
            <a:spLocks noChangeArrowheads="1"/>
          </p:cNvSpPr>
          <p:nvPr/>
        </p:nvSpPr>
        <p:spPr bwMode="auto">
          <a:xfrm>
            <a:off x="2610678" y="1828800"/>
            <a:ext cx="9303026" cy="465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defRPr>
            </a:lvl1pPr>
            <a:lvl2pPr marL="666750" indent="-209550" eaLnBrk="0" hangingPunct="0">
              <a:defRPr sz="2400">
                <a:solidFill>
                  <a:schemeClr val="tx1"/>
                </a:solidFill>
                <a:latin typeface="Times New Roman" panose="02020603050405020304" pitchFamily="18" charset="0"/>
              </a:defRPr>
            </a:lvl2pPr>
            <a:lvl3pPr marL="952500"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pt-BR" altLang="pt-BR" sz="2800" i="1" dirty="0">
                <a:solidFill>
                  <a:srgbClr val="000000"/>
                </a:solidFill>
                <a:latin typeface="+mn-lt"/>
              </a:rPr>
              <a:t>Inicializa População</a:t>
            </a:r>
          </a:p>
          <a:p>
            <a:pPr>
              <a:spcBef>
                <a:spcPct val="20000"/>
              </a:spcBef>
            </a:pPr>
            <a:r>
              <a:rPr lang="pt-BR" altLang="pt-BR" sz="2800" i="1" dirty="0">
                <a:solidFill>
                  <a:srgbClr val="0000FF"/>
                </a:solidFill>
                <a:latin typeface="+mn-lt"/>
              </a:rPr>
              <a:t>Enquanto critério de parada não satisfeito</a:t>
            </a:r>
          </a:p>
          <a:p>
            <a:pPr>
              <a:spcBef>
                <a:spcPct val="20000"/>
              </a:spcBef>
            </a:pPr>
            <a:r>
              <a:rPr lang="pt-BR" altLang="pt-BR" sz="2800" i="1" dirty="0">
                <a:solidFill>
                  <a:srgbClr val="000000"/>
                </a:solidFill>
                <a:latin typeface="+mn-lt"/>
              </a:rPr>
              <a:t>   </a:t>
            </a:r>
            <a:r>
              <a:rPr lang="pt-BR" altLang="pt-BR" sz="2800" i="1" dirty="0">
                <a:solidFill>
                  <a:srgbClr val="0000FF"/>
                </a:solidFill>
                <a:latin typeface="+mn-lt"/>
              </a:rPr>
              <a:t>Para cada indivíduo da população</a:t>
            </a:r>
          </a:p>
          <a:p>
            <a:pPr>
              <a:spcBef>
                <a:spcPct val="20000"/>
              </a:spcBef>
            </a:pPr>
            <a:r>
              <a:rPr lang="pt-BR" altLang="pt-BR" sz="2800" i="1" dirty="0">
                <a:solidFill>
                  <a:srgbClr val="000000"/>
                </a:solidFill>
                <a:latin typeface="+mn-lt"/>
              </a:rPr>
              <a:t>        Calcula Fitness (aptidão)</a:t>
            </a:r>
          </a:p>
          <a:p>
            <a:pPr>
              <a:spcBef>
                <a:spcPct val="20000"/>
              </a:spcBef>
            </a:pPr>
            <a:r>
              <a:rPr lang="pt-BR" altLang="pt-BR" sz="2800" i="1" dirty="0">
                <a:solidFill>
                  <a:srgbClr val="000000"/>
                </a:solidFill>
                <a:latin typeface="+mn-lt"/>
              </a:rPr>
              <a:t>   </a:t>
            </a:r>
            <a:r>
              <a:rPr lang="pt-BR" altLang="pt-BR" sz="2800" i="1" dirty="0">
                <a:solidFill>
                  <a:srgbClr val="0000FF"/>
                </a:solidFill>
                <a:latin typeface="+mn-lt"/>
              </a:rPr>
              <a:t>Fim Para</a:t>
            </a:r>
          </a:p>
          <a:p>
            <a:pPr>
              <a:spcBef>
                <a:spcPct val="20000"/>
              </a:spcBef>
            </a:pPr>
            <a:r>
              <a:rPr lang="pt-BR" altLang="pt-BR" sz="2800" i="1" dirty="0">
                <a:solidFill>
                  <a:srgbClr val="000000"/>
                </a:solidFill>
                <a:latin typeface="+mn-lt"/>
              </a:rPr>
              <a:t>   Seleção</a:t>
            </a:r>
          </a:p>
          <a:p>
            <a:pPr>
              <a:spcBef>
                <a:spcPct val="20000"/>
              </a:spcBef>
            </a:pPr>
            <a:r>
              <a:rPr lang="pt-BR" altLang="pt-BR" sz="2800" i="1" dirty="0">
                <a:solidFill>
                  <a:srgbClr val="000000"/>
                </a:solidFill>
                <a:latin typeface="+mn-lt"/>
              </a:rPr>
              <a:t>   Cruzamento (reprodução)</a:t>
            </a:r>
          </a:p>
          <a:p>
            <a:pPr>
              <a:spcBef>
                <a:spcPct val="20000"/>
              </a:spcBef>
            </a:pPr>
            <a:r>
              <a:rPr lang="pt-BR" altLang="pt-BR" sz="2800" i="1" dirty="0">
                <a:solidFill>
                  <a:srgbClr val="000000"/>
                </a:solidFill>
                <a:latin typeface="+mn-lt"/>
              </a:rPr>
              <a:t>   Mutação</a:t>
            </a:r>
          </a:p>
          <a:p>
            <a:pPr>
              <a:spcBef>
                <a:spcPct val="20000"/>
              </a:spcBef>
            </a:pPr>
            <a:r>
              <a:rPr lang="pt-BR" altLang="pt-BR" sz="2800" i="1" dirty="0">
                <a:solidFill>
                  <a:srgbClr val="0000FF"/>
                </a:solidFill>
                <a:latin typeface="+mn-lt"/>
              </a:rPr>
              <a:t>Fim Enquanto</a:t>
            </a:r>
          </a:p>
        </p:txBody>
      </p:sp>
      <p:sp>
        <p:nvSpPr>
          <p:cNvPr id="271364"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2387" name="Rectangle 3"/>
          <p:cNvSpPr>
            <a:spLocks noChangeArrowheads="1"/>
          </p:cNvSpPr>
          <p:nvPr/>
        </p:nvSpPr>
        <p:spPr bwMode="auto">
          <a:xfrm>
            <a:off x="1762539" y="1470716"/>
            <a:ext cx="9992140" cy="4870449"/>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Inicializa População</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Representam um conjunto possível de soluções para o problema</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Gerada de forma “aleatória”, mas respeitando certas condições conhecidas previamente</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Cobertura da maior área possível do espaço de busca</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A grande maioria dos </a:t>
            </a:r>
            <a:r>
              <a:rPr lang="pt-BR" altLang="pt-BR" sz="2400" dirty="0" err="1">
                <a:solidFill>
                  <a:schemeClr val="tx1">
                    <a:lumMod val="75000"/>
                    <a:lumOff val="25000"/>
                  </a:schemeClr>
                </a:solidFill>
              </a:rPr>
              <a:t>AGs</a:t>
            </a:r>
            <a:r>
              <a:rPr lang="pt-BR" altLang="pt-BR" sz="2400" dirty="0">
                <a:solidFill>
                  <a:schemeClr val="tx1">
                    <a:lumMod val="75000"/>
                    <a:lumOff val="25000"/>
                  </a:schemeClr>
                </a:solidFill>
              </a:rPr>
              <a:t> propostos na literatura usam uma população de número fixo de indivíduos, com cromossomos também de tamanho constante.</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A dimensão do cromossomo depende da precisão requerida para o problema em questão.</a:t>
            </a:r>
          </a:p>
        </p:txBody>
      </p:sp>
      <p:sp>
        <p:nvSpPr>
          <p:cNvPr id="272388"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3411" name="Rectangle 3"/>
          <p:cNvSpPr>
            <a:spLocks noChangeArrowheads="1"/>
          </p:cNvSpPr>
          <p:nvPr/>
        </p:nvSpPr>
        <p:spPr bwMode="auto">
          <a:xfrm>
            <a:off x="2239619" y="1769165"/>
            <a:ext cx="9369286" cy="4028661"/>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Avaliação e adequabilidade (Calcula Fitness)</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Atribui um valor de aptidão para cada indivíduo da população</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Nos casos mais simples, usa-se o próprio valor da função que se quer maximizar.</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Medida de quão bem adaptado ao ambiente ele está (fitness)</a:t>
            </a:r>
          </a:p>
          <a:p>
            <a:pPr marL="800100" lvl="2" indent="-342900">
              <a:spcBef>
                <a:spcPts val="1000"/>
              </a:spcBef>
              <a:buClr>
                <a:schemeClr val="accent1"/>
              </a:buClr>
              <a:buFont typeface="Wingdings 3" charset="2"/>
              <a:buChar char=""/>
            </a:pPr>
            <a:r>
              <a:rPr lang="pt-BR" altLang="pt-BR" sz="2400" dirty="0">
                <a:solidFill>
                  <a:schemeClr val="tx1">
                    <a:lumMod val="75000"/>
                    <a:lumOff val="25000"/>
                  </a:schemeClr>
                </a:solidFill>
              </a:rPr>
              <a:t>Quanto maior o fitness, maiores são as chances do indivíduo sobreviver e se reproduzir.</a:t>
            </a:r>
          </a:p>
        </p:txBody>
      </p:sp>
      <p:sp>
        <p:nvSpPr>
          <p:cNvPr id="273412"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7507" name="Rectangle 3"/>
          <p:cNvSpPr>
            <a:spLocks noChangeArrowheads="1"/>
          </p:cNvSpPr>
          <p:nvPr/>
        </p:nvSpPr>
        <p:spPr bwMode="auto">
          <a:xfrm>
            <a:off x="1802296" y="1073150"/>
            <a:ext cx="9939130" cy="4870450"/>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Seleção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Emula o processo de seleção natural.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Em geral, gera-se uma população temporária de N indivíduos extraídos com probabilidade proporcional ao fitness relativo de cada indivíduo na população.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Neste processo, indivíduos com baixo fitness (adequabilidade) terão alta probabilidade de desaparecerem da população (serem extintos). Indivíduos adequados terão grandes chances de sobreviverem.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É voltada em direção à busca de pontos de maior aptidão</a:t>
            </a:r>
            <a:r>
              <a:rPr lang="pt-BR" altLang="pt-BR" dirty="0"/>
              <a:t>		</a:t>
            </a:r>
          </a:p>
        </p:txBody>
      </p:sp>
      <p:sp>
        <p:nvSpPr>
          <p:cNvPr id="277508"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9555" name="Rectangle 3"/>
          <p:cNvSpPr>
            <a:spLocks noChangeArrowheads="1"/>
          </p:cNvSpPr>
          <p:nvPr/>
        </p:nvSpPr>
        <p:spPr bwMode="auto">
          <a:xfrm>
            <a:off x="1881809" y="972887"/>
            <a:ext cx="9912626" cy="3554819"/>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Seleção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Método da Roleta</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Os indivíduos de uma geração são escolhidos para fazer parte da próxima geração, através de um sorteio de roleta.</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Cada indivíduo da população é representado na roleta proporcionalmente ao seu índice de aptidão.</a:t>
            </a:r>
          </a:p>
        </p:txBody>
      </p:sp>
      <p:sp>
        <p:nvSpPr>
          <p:cNvPr id="279556"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pic>
        <p:nvPicPr>
          <p:cNvPr id="279557" name="Picture 5" descr="role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851" y="4130676"/>
            <a:ext cx="6069013" cy="2498725"/>
          </a:xfrm>
          <a:prstGeom prst="rect">
            <a:avLst/>
          </a:prstGeom>
          <a:noFill/>
          <a:ln w="38100" cmpd="dbl">
            <a:solidFill>
              <a:schemeClr val="tx1"/>
            </a:solidFill>
            <a:miter lim="800000"/>
            <a:headEnd/>
            <a:tailEnd/>
          </a:ln>
          <a:extLst>
            <a:ext uri="{909E8E84-426E-40DD-AFC4-6F175D3DCCD1}">
              <a14:hiddenFill xmlns:a14="http://schemas.microsoft.com/office/drawing/2010/main">
                <a:solidFill>
                  <a:schemeClr val="tx1"/>
                </a:solidFill>
              </a14:hiddenFill>
            </a:ext>
          </a:extLst>
        </p:spPr>
      </p:pic>
      <p:sp>
        <p:nvSpPr>
          <p:cNvPr id="279558" name="Line 6"/>
          <p:cNvSpPr>
            <a:spLocks noChangeShapeType="1"/>
          </p:cNvSpPr>
          <p:nvPr/>
        </p:nvSpPr>
        <p:spPr bwMode="auto">
          <a:xfrm flipH="1">
            <a:off x="7604126" y="5346700"/>
            <a:ext cx="168275" cy="40640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91581" dir="2021404" algn="ctr" rotWithShape="0">
                    <a:schemeClr val="bg2"/>
                  </a:outerShdw>
                </a:effectLst>
              </a14:hiddenEffects>
            </a:ext>
          </a:extLst>
        </p:spPr>
        <p:txBody>
          <a:bodyPr wrap="none" lIns="90000" tIns="43200" rIns="90000" bIns="43200" anchor="ctr"/>
          <a:lstStyle/>
          <a:p>
            <a:endParaRPr lang="pt-B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3232150" y="184150"/>
            <a:ext cx="5054600" cy="2603500"/>
          </a:xfrm>
        </p:spPr>
        <p:txBody>
          <a:bodyPr/>
          <a:lstStyle/>
          <a:p>
            <a:r>
              <a:rPr lang="pt-BR" altLang="pt-BR"/>
              <a:t>ALGORITMOS GENÉTICOS</a:t>
            </a:r>
          </a:p>
        </p:txBody>
      </p:sp>
      <p:sp>
        <p:nvSpPr>
          <p:cNvPr id="94217" name="Rectangle 9"/>
          <p:cNvSpPr>
            <a:spLocks noGrp="1" noChangeArrowheads="1"/>
          </p:cNvSpPr>
          <p:nvPr>
            <p:ph idx="1"/>
          </p:nvPr>
        </p:nvSpPr>
        <p:spPr>
          <a:xfrm>
            <a:off x="1974574" y="2946400"/>
            <a:ext cx="7525026" cy="3530600"/>
          </a:xfrm>
          <a:noFill/>
          <a:ln/>
        </p:spPr>
        <p:txBody>
          <a:bodyPr>
            <a:normAutofit/>
          </a:bodyPr>
          <a:lstStyle/>
          <a:p>
            <a:r>
              <a:rPr lang="pt-BR" altLang="pt-BR" sz="3200" dirty="0"/>
              <a:t>“Quanto melhor um indivíduo se adaptar ao seu meio ambiente, maior será sua chance de sobreviver e gerar descendentes.”</a:t>
            </a:r>
          </a:p>
          <a:p>
            <a:pPr marL="0" indent="0">
              <a:buNone/>
            </a:pPr>
            <a:r>
              <a:rPr lang="pt-BR" altLang="pt-BR" sz="3200" dirty="0"/>
              <a:t>	(DARWIN, 1859)</a:t>
            </a:r>
          </a:p>
        </p:txBody>
      </p:sp>
      <p:pic>
        <p:nvPicPr>
          <p:cNvPr id="94216" name="Picture 8" descr="lbdna10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2900" y="1323976"/>
            <a:ext cx="1466850" cy="4791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4217">
                                            <p:txEl>
                                              <p:pRg st="0" end="0"/>
                                            </p:txEl>
                                          </p:spTgt>
                                        </p:tgtEl>
                                        <p:attrNameLst>
                                          <p:attrName>style.visibility</p:attrName>
                                        </p:attrNameLst>
                                      </p:cBhvr>
                                      <p:to>
                                        <p:strVal val="visible"/>
                                      </p:to>
                                    </p:set>
                                    <p:animEffect transition="in" filter="box(out)">
                                      <p:cBhvr>
                                        <p:cTn id="7" dur="500"/>
                                        <p:tgtEl>
                                          <p:spTgt spid="94217">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94217">
                                            <p:txEl>
                                              <p:pRg st="1" end="1"/>
                                            </p:txEl>
                                          </p:spTgt>
                                        </p:tgtEl>
                                        <p:attrNameLst>
                                          <p:attrName>style.visibility</p:attrName>
                                        </p:attrNameLst>
                                      </p:cBhvr>
                                      <p:to>
                                        <p:strVal val="visible"/>
                                      </p:to>
                                    </p:set>
                                    <p:animEffect transition="in" filter="box(out)">
                                      <p:cBhvr>
                                        <p:cTn id="11" dur="500"/>
                                        <p:tgtEl>
                                          <p:spTgt spid="942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9254" name="Group 6"/>
          <p:cNvGrpSpPr>
            <a:grpSpLocks/>
          </p:cNvGrpSpPr>
          <p:nvPr/>
        </p:nvGrpSpPr>
        <p:grpSpPr bwMode="auto">
          <a:xfrm>
            <a:off x="6957390" y="2680920"/>
            <a:ext cx="5234609" cy="2743200"/>
            <a:chOff x="1200" y="1392"/>
            <a:chExt cx="3408" cy="1872"/>
          </a:xfrm>
        </p:grpSpPr>
        <p:sp>
          <p:nvSpPr>
            <p:cNvPr id="309255" name="Rectangle 7"/>
            <p:cNvSpPr>
              <a:spLocks noChangeArrowheads="1"/>
            </p:cNvSpPr>
            <p:nvPr/>
          </p:nvSpPr>
          <p:spPr bwMode="auto">
            <a:xfrm>
              <a:off x="1200" y="1392"/>
              <a:ext cx="3408" cy="1872"/>
            </a:xfrm>
            <a:prstGeom prst="rect">
              <a:avLst/>
            </a:prstGeom>
            <a:solidFill>
              <a:schemeClr val="bg1"/>
            </a:solidFill>
            <a:ln w="76200" cmpd="tri">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nvGrpSpPr>
            <p:cNvPr id="309256" name="Group 8"/>
            <p:cNvGrpSpPr>
              <a:grpSpLocks/>
            </p:cNvGrpSpPr>
            <p:nvPr/>
          </p:nvGrpSpPr>
          <p:grpSpPr bwMode="auto">
            <a:xfrm>
              <a:off x="1392" y="1488"/>
              <a:ext cx="3023" cy="280"/>
              <a:chOff x="1296" y="1152"/>
              <a:chExt cx="3023" cy="280"/>
            </a:xfrm>
          </p:grpSpPr>
          <p:sp>
            <p:nvSpPr>
              <p:cNvPr id="309257" name="Text Box 9"/>
              <p:cNvSpPr txBox="1">
                <a:spLocks noChangeArrowheads="1"/>
              </p:cNvSpPr>
              <p:nvPr/>
            </p:nvSpPr>
            <p:spPr bwMode="auto">
              <a:xfrm>
                <a:off x="1296" y="1154"/>
                <a:ext cx="1785" cy="27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dirty="0" err="1">
                    <a:latin typeface="Times New Roman" panose="02020603050405020304" pitchFamily="18" charset="0"/>
                  </a:rPr>
                  <a:t>Indiv</a:t>
                </a:r>
                <a:r>
                  <a:rPr lang="pt-BR" altLang="pt-BR" sz="2000" b="1" dirty="0">
                    <a:latin typeface="Times New Roman" panose="02020603050405020304" pitchFamily="18" charset="0"/>
                  </a:rPr>
                  <a:t> 1, </a:t>
                </a:r>
                <a:r>
                  <a:rPr lang="pt-BR" altLang="pt-BR" sz="2000" b="1" dirty="0" err="1">
                    <a:latin typeface="Times New Roman" panose="02020603050405020304" pitchFamily="18" charset="0"/>
                  </a:rPr>
                  <a:t>Indiv</a:t>
                </a:r>
                <a:r>
                  <a:rPr lang="pt-BR" altLang="pt-BR" sz="2000" b="1" dirty="0">
                    <a:latin typeface="Times New Roman" panose="02020603050405020304" pitchFamily="18" charset="0"/>
                  </a:rPr>
                  <a:t> 2, </a:t>
                </a:r>
                <a:r>
                  <a:rPr lang="pt-BR" altLang="pt-BR" sz="2000" b="1" dirty="0" err="1">
                    <a:latin typeface="Times New Roman" panose="02020603050405020304" pitchFamily="18" charset="0"/>
                  </a:rPr>
                  <a:t>Indiv</a:t>
                </a:r>
                <a:r>
                  <a:rPr lang="pt-BR" altLang="pt-BR" sz="2000" b="1" dirty="0">
                    <a:latin typeface="Times New Roman" panose="02020603050405020304" pitchFamily="18" charset="0"/>
                  </a:rPr>
                  <a:t> 4</a:t>
                </a:r>
              </a:p>
            </p:txBody>
          </p:sp>
          <p:sp>
            <p:nvSpPr>
              <p:cNvPr id="309258" name="AutoShape 10"/>
              <p:cNvSpPr>
                <a:spLocks noChangeArrowheads="1"/>
              </p:cNvSpPr>
              <p:nvPr/>
            </p:nvSpPr>
            <p:spPr bwMode="auto">
              <a:xfrm>
                <a:off x="3120" y="1200"/>
                <a:ext cx="508" cy="195"/>
              </a:xfrm>
              <a:prstGeom prst="rightArrow">
                <a:avLst>
                  <a:gd name="adj1" fmla="val 50000"/>
                  <a:gd name="adj2" fmla="val 65128"/>
                </a:avLst>
              </a:prstGeom>
              <a:solidFill>
                <a:schemeClr val="tx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9259" name="Text Box 11"/>
              <p:cNvSpPr txBox="1">
                <a:spLocks noChangeArrowheads="1"/>
              </p:cNvSpPr>
              <p:nvPr/>
            </p:nvSpPr>
            <p:spPr bwMode="auto">
              <a:xfrm>
                <a:off x="3696" y="1152"/>
                <a:ext cx="623" cy="27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a:latin typeface="Times New Roman" panose="02020603050405020304" pitchFamily="18" charset="0"/>
                  </a:rPr>
                  <a:t>Indiv 4</a:t>
                </a:r>
              </a:p>
            </p:txBody>
          </p:sp>
        </p:grpSp>
        <p:grpSp>
          <p:nvGrpSpPr>
            <p:cNvPr id="309260" name="Group 12"/>
            <p:cNvGrpSpPr>
              <a:grpSpLocks/>
            </p:cNvGrpSpPr>
            <p:nvPr/>
          </p:nvGrpSpPr>
          <p:grpSpPr bwMode="auto">
            <a:xfrm>
              <a:off x="1392" y="1920"/>
              <a:ext cx="3023" cy="279"/>
              <a:chOff x="1296" y="1152"/>
              <a:chExt cx="3023" cy="279"/>
            </a:xfrm>
          </p:grpSpPr>
          <p:sp>
            <p:nvSpPr>
              <p:cNvPr id="309261" name="Text Box 13"/>
              <p:cNvSpPr txBox="1">
                <a:spLocks noChangeArrowheads="1"/>
              </p:cNvSpPr>
              <p:nvPr/>
            </p:nvSpPr>
            <p:spPr bwMode="auto">
              <a:xfrm>
                <a:off x="1296" y="1154"/>
                <a:ext cx="1785" cy="27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dirty="0" err="1">
                    <a:latin typeface="Times New Roman" panose="02020603050405020304" pitchFamily="18" charset="0"/>
                  </a:rPr>
                  <a:t>Indiv</a:t>
                </a:r>
                <a:r>
                  <a:rPr lang="pt-BR" altLang="pt-BR" sz="2000" b="1" dirty="0">
                    <a:latin typeface="Times New Roman" panose="02020603050405020304" pitchFamily="18" charset="0"/>
                  </a:rPr>
                  <a:t> 1, </a:t>
                </a:r>
                <a:r>
                  <a:rPr lang="pt-BR" altLang="pt-BR" sz="2000" b="1" dirty="0" err="1">
                    <a:latin typeface="Times New Roman" panose="02020603050405020304" pitchFamily="18" charset="0"/>
                  </a:rPr>
                  <a:t>Indiv</a:t>
                </a:r>
                <a:r>
                  <a:rPr lang="pt-BR" altLang="pt-BR" sz="2000" b="1" dirty="0">
                    <a:latin typeface="Times New Roman" panose="02020603050405020304" pitchFamily="18" charset="0"/>
                  </a:rPr>
                  <a:t> 2, </a:t>
                </a:r>
                <a:r>
                  <a:rPr lang="pt-BR" altLang="pt-BR" sz="2000" b="1" dirty="0" err="1">
                    <a:latin typeface="Times New Roman" panose="02020603050405020304" pitchFamily="18" charset="0"/>
                  </a:rPr>
                  <a:t>Indiv</a:t>
                </a:r>
                <a:r>
                  <a:rPr lang="pt-BR" altLang="pt-BR" sz="2000" b="1" dirty="0">
                    <a:latin typeface="Times New Roman" panose="02020603050405020304" pitchFamily="18" charset="0"/>
                  </a:rPr>
                  <a:t> 3</a:t>
                </a:r>
              </a:p>
            </p:txBody>
          </p:sp>
          <p:sp>
            <p:nvSpPr>
              <p:cNvPr id="309262" name="AutoShape 14"/>
              <p:cNvSpPr>
                <a:spLocks noChangeArrowheads="1"/>
              </p:cNvSpPr>
              <p:nvPr/>
            </p:nvSpPr>
            <p:spPr bwMode="auto">
              <a:xfrm>
                <a:off x="3120" y="1200"/>
                <a:ext cx="508" cy="195"/>
              </a:xfrm>
              <a:prstGeom prst="rightArrow">
                <a:avLst>
                  <a:gd name="adj1" fmla="val 50000"/>
                  <a:gd name="adj2" fmla="val 65128"/>
                </a:avLst>
              </a:prstGeom>
              <a:solidFill>
                <a:schemeClr val="tx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9263" name="Text Box 15"/>
              <p:cNvSpPr txBox="1">
                <a:spLocks noChangeArrowheads="1"/>
              </p:cNvSpPr>
              <p:nvPr/>
            </p:nvSpPr>
            <p:spPr bwMode="auto">
              <a:xfrm>
                <a:off x="3696" y="1152"/>
                <a:ext cx="623" cy="2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a:latin typeface="Times New Roman" panose="02020603050405020304" pitchFamily="18" charset="0"/>
                  </a:rPr>
                  <a:t>Indiv 3</a:t>
                </a:r>
              </a:p>
            </p:txBody>
          </p:sp>
        </p:grpSp>
        <p:grpSp>
          <p:nvGrpSpPr>
            <p:cNvPr id="309264" name="Group 16"/>
            <p:cNvGrpSpPr>
              <a:grpSpLocks/>
            </p:cNvGrpSpPr>
            <p:nvPr/>
          </p:nvGrpSpPr>
          <p:grpSpPr bwMode="auto">
            <a:xfrm>
              <a:off x="1392" y="2400"/>
              <a:ext cx="3023" cy="279"/>
              <a:chOff x="1296" y="1152"/>
              <a:chExt cx="3023" cy="279"/>
            </a:xfrm>
          </p:grpSpPr>
          <p:sp>
            <p:nvSpPr>
              <p:cNvPr id="309265" name="Text Box 17"/>
              <p:cNvSpPr txBox="1">
                <a:spLocks noChangeArrowheads="1"/>
              </p:cNvSpPr>
              <p:nvPr/>
            </p:nvSpPr>
            <p:spPr bwMode="auto">
              <a:xfrm>
                <a:off x="1296" y="1154"/>
                <a:ext cx="1785" cy="27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a:latin typeface="Times New Roman" panose="02020603050405020304" pitchFamily="18" charset="0"/>
                  </a:rPr>
                  <a:t>Indiv 2, Indiv 3, Indiv 4</a:t>
                </a:r>
              </a:p>
            </p:txBody>
          </p:sp>
          <p:sp>
            <p:nvSpPr>
              <p:cNvPr id="309266" name="AutoShape 18"/>
              <p:cNvSpPr>
                <a:spLocks noChangeArrowheads="1"/>
              </p:cNvSpPr>
              <p:nvPr/>
            </p:nvSpPr>
            <p:spPr bwMode="auto">
              <a:xfrm>
                <a:off x="3120" y="1200"/>
                <a:ext cx="508" cy="195"/>
              </a:xfrm>
              <a:prstGeom prst="rightArrow">
                <a:avLst>
                  <a:gd name="adj1" fmla="val 50000"/>
                  <a:gd name="adj2" fmla="val 65128"/>
                </a:avLst>
              </a:prstGeom>
              <a:solidFill>
                <a:schemeClr val="tx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9267" name="Text Box 19"/>
              <p:cNvSpPr txBox="1">
                <a:spLocks noChangeArrowheads="1"/>
              </p:cNvSpPr>
              <p:nvPr/>
            </p:nvSpPr>
            <p:spPr bwMode="auto">
              <a:xfrm>
                <a:off x="3696" y="1152"/>
                <a:ext cx="623" cy="27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a:latin typeface="Times New Roman" panose="02020603050405020304" pitchFamily="18" charset="0"/>
                  </a:rPr>
                  <a:t>Indiv 4</a:t>
                </a:r>
              </a:p>
            </p:txBody>
          </p:sp>
        </p:grpSp>
        <p:grpSp>
          <p:nvGrpSpPr>
            <p:cNvPr id="309268" name="Group 20"/>
            <p:cNvGrpSpPr>
              <a:grpSpLocks/>
            </p:cNvGrpSpPr>
            <p:nvPr/>
          </p:nvGrpSpPr>
          <p:grpSpPr bwMode="auto">
            <a:xfrm>
              <a:off x="1392" y="2880"/>
              <a:ext cx="3023" cy="280"/>
              <a:chOff x="1296" y="1152"/>
              <a:chExt cx="3023" cy="280"/>
            </a:xfrm>
          </p:grpSpPr>
          <p:sp>
            <p:nvSpPr>
              <p:cNvPr id="309269" name="Text Box 21"/>
              <p:cNvSpPr txBox="1">
                <a:spLocks noChangeArrowheads="1"/>
              </p:cNvSpPr>
              <p:nvPr/>
            </p:nvSpPr>
            <p:spPr bwMode="auto">
              <a:xfrm>
                <a:off x="1296" y="1154"/>
                <a:ext cx="1785" cy="27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a:latin typeface="Times New Roman" panose="02020603050405020304" pitchFamily="18" charset="0"/>
                  </a:rPr>
                  <a:t>Indiv 3, Indiv 4, Indiv 5</a:t>
                </a:r>
              </a:p>
            </p:txBody>
          </p:sp>
          <p:sp>
            <p:nvSpPr>
              <p:cNvPr id="309270" name="AutoShape 22"/>
              <p:cNvSpPr>
                <a:spLocks noChangeArrowheads="1"/>
              </p:cNvSpPr>
              <p:nvPr/>
            </p:nvSpPr>
            <p:spPr bwMode="auto">
              <a:xfrm>
                <a:off x="3120" y="1200"/>
                <a:ext cx="508" cy="195"/>
              </a:xfrm>
              <a:prstGeom prst="rightArrow">
                <a:avLst>
                  <a:gd name="adj1" fmla="val 50000"/>
                  <a:gd name="adj2" fmla="val 65128"/>
                </a:avLst>
              </a:prstGeom>
              <a:solidFill>
                <a:schemeClr val="tx1"/>
              </a:solidFill>
              <a:ln w="285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309271" name="Text Box 23"/>
              <p:cNvSpPr txBox="1">
                <a:spLocks noChangeArrowheads="1"/>
              </p:cNvSpPr>
              <p:nvPr/>
            </p:nvSpPr>
            <p:spPr bwMode="auto">
              <a:xfrm>
                <a:off x="3696" y="1152"/>
                <a:ext cx="623" cy="278"/>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2000" b="1">
                    <a:latin typeface="Times New Roman" panose="02020603050405020304" pitchFamily="18" charset="0"/>
                  </a:rPr>
                  <a:t>Indiv 5</a:t>
                </a:r>
              </a:p>
            </p:txBody>
          </p:sp>
        </p:grpSp>
      </p:grpSp>
      <p:sp>
        <p:nvSpPr>
          <p:cNvPr id="309250"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309251" name="Rectangle 3"/>
          <p:cNvSpPr>
            <a:spLocks noChangeArrowheads="1"/>
          </p:cNvSpPr>
          <p:nvPr/>
        </p:nvSpPr>
        <p:spPr bwMode="auto">
          <a:xfrm>
            <a:off x="1363820" y="1073149"/>
            <a:ext cx="5761686" cy="5438531"/>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Seleção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Método do Torneio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Utiliza sucessivas disputas para realizar a seleção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Para selecionar k indivíduos, realiza k disputas, cada disputa envolvendo n indivíduos escolhidos ao acaso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O indivíduo de maior aptidão na disputa é selecionado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É muito comum utilizar n = 3</a:t>
            </a:r>
          </a:p>
        </p:txBody>
      </p:sp>
      <p:sp>
        <p:nvSpPr>
          <p:cNvPr id="309252"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09254"/>
                                        </p:tgtEl>
                                        <p:attrNameLst>
                                          <p:attrName>style.visibility</p:attrName>
                                        </p:attrNameLst>
                                      </p:cBhvr>
                                      <p:to>
                                        <p:strVal val="visible"/>
                                      </p:to>
                                    </p:set>
                                    <p:animEffect transition="in" filter="checkerboard(across)">
                                      <p:cBhvr>
                                        <p:cTn id="7" dur="500"/>
                                        <p:tgtEl>
                                          <p:spTgt spid="309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310275" name="Rectangle 3"/>
          <p:cNvSpPr>
            <a:spLocks noChangeArrowheads="1"/>
          </p:cNvSpPr>
          <p:nvPr/>
        </p:nvSpPr>
        <p:spPr bwMode="auto">
          <a:xfrm>
            <a:off x="1842053" y="997449"/>
            <a:ext cx="9329530" cy="4052391"/>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Seleção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Amostragem Universal Estocástica</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SUS – </a:t>
            </a:r>
            <a:r>
              <a:rPr lang="pt-BR" altLang="pt-BR" sz="2400" dirty="0" err="1">
                <a:solidFill>
                  <a:schemeClr val="tx1">
                    <a:lumMod val="75000"/>
                    <a:lumOff val="25000"/>
                  </a:schemeClr>
                </a:solidFill>
              </a:rPr>
              <a:t>Stochastic</a:t>
            </a:r>
            <a:r>
              <a:rPr lang="pt-BR" altLang="pt-BR" sz="2400" dirty="0">
                <a:solidFill>
                  <a:schemeClr val="tx1">
                    <a:lumMod val="75000"/>
                    <a:lumOff val="25000"/>
                  </a:schemeClr>
                </a:solidFill>
              </a:rPr>
              <a:t> Universal </a:t>
            </a:r>
            <a:r>
              <a:rPr lang="pt-BR" altLang="pt-BR" sz="2400" dirty="0" err="1">
                <a:solidFill>
                  <a:schemeClr val="tx1">
                    <a:lumMod val="75000"/>
                    <a:lumOff val="25000"/>
                  </a:schemeClr>
                </a:solidFill>
              </a:rPr>
              <a:t>Sampling</a:t>
            </a:r>
            <a:endParaRPr lang="pt-BR" altLang="pt-BR" sz="24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Semelhante à Roleta, mas para selecionar k indivíduos utiliza k agulhas igualmente espaçadas, girando-as em conjunto uma só vez</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Apresenta resultados menos </a:t>
            </a:r>
          </a:p>
          <a:p>
            <a:pPr lvl="1">
              <a:spcBef>
                <a:spcPts val="1000"/>
              </a:spcBef>
              <a:buClr>
                <a:schemeClr val="accent1"/>
              </a:buClr>
            </a:pPr>
            <a:r>
              <a:rPr lang="pt-BR" altLang="pt-BR" sz="2400" dirty="0">
                <a:solidFill>
                  <a:schemeClr val="tx1">
                    <a:lumMod val="75000"/>
                    <a:lumOff val="25000"/>
                  </a:schemeClr>
                </a:solidFill>
              </a:rPr>
              <a:t>     variantes que a Roleta</a:t>
            </a:r>
          </a:p>
        </p:txBody>
      </p:sp>
      <p:sp>
        <p:nvSpPr>
          <p:cNvPr id="310276"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grpSp>
        <p:nvGrpSpPr>
          <p:cNvPr id="310295" name="Group 23"/>
          <p:cNvGrpSpPr>
            <a:grpSpLocks/>
          </p:cNvGrpSpPr>
          <p:nvPr/>
        </p:nvGrpSpPr>
        <p:grpSpPr bwMode="auto">
          <a:xfrm>
            <a:off x="7778750" y="3709990"/>
            <a:ext cx="3949700" cy="2679700"/>
            <a:chOff x="1200" y="1056"/>
            <a:chExt cx="3408" cy="2784"/>
          </a:xfrm>
        </p:grpSpPr>
        <p:sp>
          <p:nvSpPr>
            <p:cNvPr id="310296" name="Rectangle 24"/>
            <p:cNvSpPr>
              <a:spLocks noChangeArrowheads="1"/>
            </p:cNvSpPr>
            <p:nvPr/>
          </p:nvSpPr>
          <p:spPr bwMode="auto">
            <a:xfrm>
              <a:off x="1200" y="1056"/>
              <a:ext cx="3408" cy="2784"/>
            </a:xfrm>
            <a:prstGeom prst="rect">
              <a:avLst/>
            </a:prstGeom>
            <a:solidFill>
              <a:schemeClr val="bg1"/>
            </a:solidFill>
            <a:ln w="76200" cmpd="tri">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pic>
          <p:nvPicPr>
            <p:cNvPr id="310297" name="Picture 25" descr="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1152"/>
              <a:ext cx="2534" cy="259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310295"/>
                                        </p:tgtEl>
                                        <p:attrNameLst>
                                          <p:attrName>style.visibility</p:attrName>
                                        </p:attrNameLst>
                                      </p:cBhvr>
                                      <p:to>
                                        <p:strVal val="visible"/>
                                      </p:to>
                                    </p:set>
                                    <p:animEffect transition="in" filter="randombar(horizontal)">
                                      <p:cBhvr>
                                        <p:cTn id="7" dur="500"/>
                                        <p:tgtEl>
                                          <p:spTgt spid="310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0579" name="Rectangle 3"/>
          <p:cNvSpPr>
            <a:spLocks noChangeArrowheads="1"/>
          </p:cNvSpPr>
          <p:nvPr/>
        </p:nvSpPr>
        <p:spPr bwMode="auto">
          <a:xfrm>
            <a:off x="1404729" y="1394791"/>
            <a:ext cx="10548731" cy="5165035"/>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Cruzamento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É um processo sexuado - ou seja, envolve mais de um indivíduo.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Emula o fenômeno de “</a:t>
            </a:r>
            <a:r>
              <a:rPr lang="pt-BR" altLang="pt-BR" sz="2400" i="1" dirty="0">
                <a:solidFill>
                  <a:schemeClr val="tx1">
                    <a:lumMod val="75000"/>
                    <a:lumOff val="25000"/>
                  </a:schemeClr>
                </a:solidFill>
              </a:rPr>
              <a:t>crossover</a:t>
            </a:r>
            <a:r>
              <a:rPr lang="pt-BR" altLang="pt-BR" sz="2400" dirty="0">
                <a:solidFill>
                  <a:schemeClr val="tx1">
                    <a:lumMod val="75000"/>
                    <a:lumOff val="25000"/>
                  </a:schemeClr>
                </a:solidFill>
              </a:rPr>
              <a:t>” ou Reprodução, a troca de fragmentos entre pares de cromossomos.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Na forma mais simples, é um processo aleatório que ocorre com probabilidade fixa que deve ser especificada pelo usuário.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Combina as informações genéticas de dois indivíduos (pais) para gerar novos indivíduos (filhos)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Versões mais comuns criam sempre dois filhos para cada operação</a:t>
            </a:r>
          </a:p>
        </p:txBody>
      </p:sp>
      <p:sp>
        <p:nvSpPr>
          <p:cNvPr id="280580"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1603" name="Rectangle 3"/>
          <p:cNvSpPr>
            <a:spLocks noChangeArrowheads="1"/>
          </p:cNvSpPr>
          <p:nvPr/>
        </p:nvSpPr>
        <p:spPr bwMode="auto">
          <a:xfrm>
            <a:off x="1865243" y="1634298"/>
            <a:ext cx="9833113" cy="2769979"/>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Cruzamento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Operador responsável pela recombinação de características dos pais durante a reprodução, permitindo que as próximas gerações herdem essas características.</a:t>
            </a:r>
          </a:p>
        </p:txBody>
      </p:sp>
      <p:sp>
        <p:nvSpPr>
          <p:cNvPr id="281604"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graphicFrame>
        <p:nvGraphicFramePr>
          <p:cNvPr id="281708" name="Group 108"/>
          <p:cNvGraphicFramePr>
            <a:graphicFrameLocks noGrp="1"/>
          </p:cNvGraphicFramePr>
          <p:nvPr>
            <p:extLst>
              <p:ext uri="{D42A27DB-BD31-4B8C-83A1-F6EECF244321}">
                <p14:modId xmlns:p14="http://schemas.microsoft.com/office/powerpoint/2010/main" val="2145608653"/>
              </p:ext>
            </p:extLst>
          </p:nvPr>
        </p:nvGraphicFramePr>
        <p:xfrm>
          <a:off x="2895600" y="4123635"/>
          <a:ext cx="7966075" cy="2489200"/>
        </p:xfrm>
        <a:graphic>
          <a:graphicData uri="http://schemas.openxmlformats.org/drawingml/2006/table">
            <a:tbl>
              <a:tblPr/>
              <a:tblGrid>
                <a:gridCol w="260350">
                  <a:extLst>
                    <a:ext uri="{9D8B030D-6E8A-4147-A177-3AD203B41FA5}">
                      <a16:colId xmlns:a16="http://schemas.microsoft.com/office/drawing/2014/main" val="2505503036"/>
                    </a:ext>
                  </a:extLst>
                </a:gridCol>
                <a:gridCol w="646113">
                  <a:extLst>
                    <a:ext uri="{9D8B030D-6E8A-4147-A177-3AD203B41FA5}">
                      <a16:colId xmlns:a16="http://schemas.microsoft.com/office/drawing/2014/main" val="2494940765"/>
                    </a:ext>
                  </a:extLst>
                </a:gridCol>
                <a:gridCol w="182562">
                  <a:extLst>
                    <a:ext uri="{9D8B030D-6E8A-4147-A177-3AD203B41FA5}">
                      <a16:colId xmlns:a16="http://schemas.microsoft.com/office/drawing/2014/main" val="2859608939"/>
                    </a:ext>
                  </a:extLst>
                </a:gridCol>
                <a:gridCol w="523875">
                  <a:extLst>
                    <a:ext uri="{9D8B030D-6E8A-4147-A177-3AD203B41FA5}">
                      <a16:colId xmlns:a16="http://schemas.microsoft.com/office/drawing/2014/main" val="2843120071"/>
                    </a:ext>
                  </a:extLst>
                </a:gridCol>
                <a:gridCol w="704850">
                  <a:extLst>
                    <a:ext uri="{9D8B030D-6E8A-4147-A177-3AD203B41FA5}">
                      <a16:colId xmlns:a16="http://schemas.microsoft.com/office/drawing/2014/main" val="1244607911"/>
                    </a:ext>
                  </a:extLst>
                </a:gridCol>
                <a:gridCol w="706438">
                  <a:extLst>
                    <a:ext uri="{9D8B030D-6E8A-4147-A177-3AD203B41FA5}">
                      <a16:colId xmlns:a16="http://schemas.microsoft.com/office/drawing/2014/main" val="2484085813"/>
                    </a:ext>
                  </a:extLst>
                </a:gridCol>
                <a:gridCol w="706437">
                  <a:extLst>
                    <a:ext uri="{9D8B030D-6E8A-4147-A177-3AD203B41FA5}">
                      <a16:colId xmlns:a16="http://schemas.microsoft.com/office/drawing/2014/main" val="4189119838"/>
                    </a:ext>
                  </a:extLst>
                </a:gridCol>
                <a:gridCol w="706438">
                  <a:extLst>
                    <a:ext uri="{9D8B030D-6E8A-4147-A177-3AD203B41FA5}">
                      <a16:colId xmlns:a16="http://schemas.microsoft.com/office/drawing/2014/main" val="2485303614"/>
                    </a:ext>
                  </a:extLst>
                </a:gridCol>
                <a:gridCol w="703262">
                  <a:extLst>
                    <a:ext uri="{9D8B030D-6E8A-4147-A177-3AD203B41FA5}">
                      <a16:colId xmlns:a16="http://schemas.microsoft.com/office/drawing/2014/main" val="2774735563"/>
                    </a:ext>
                  </a:extLst>
                </a:gridCol>
                <a:gridCol w="708025">
                  <a:extLst>
                    <a:ext uri="{9D8B030D-6E8A-4147-A177-3AD203B41FA5}">
                      <a16:colId xmlns:a16="http://schemas.microsoft.com/office/drawing/2014/main" val="1776449236"/>
                    </a:ext>
                  </a:extLst>
                </a:gridCol>
                <a:gridCol w="704850">
                  <a:extLst>
                    <a:ext uri="{9D8B030D-6E8A-4147-A177-3AD203B41FA5}">
                      <a16:colId xmlns:a16="http://schemas.microsoft.com/office/drawing/2014/main" val="3138561253"/>
                    </a:ext>
                  </a:extLst>
                </a:gridCol>
                <a:gridCol w="708025">
                  <a:extLst>
                    <a:ext uri="{9D8B030D-6E8A-4147-A177-3AD203B41FA5}">
                      <a16:colId xmlns:a16="http://schemas.microsoft.com/office/drawing/2014/main" val="1751599718"/>
                    </a:ext>
                  </a:extLst>
                </a:gridCol>
                <a:gridCol w="704850">
                  <a:extLst>
                    <a:ext uri="{9D8B030D-6E8A-4147-A177-3AD203B41FA5}">
                      <a16:colId xmlns:a16="http://schemas.microsoft.com/office/drawing/2014/main" val="1839236267"/>
                    </a:ext>
                  </a:extLst>
                </a:gridCol>
              </a:tblGrid>
              <a:tr h="35560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hMerge="1">
                  <a:txBody>
                    <a:bodyPr/>
                    <a:lstStyle/>
                    <a:p>
                      <a:endParaRPr lang="pt-BR"/>
                    </a:p>
                  </a:txBody>
                  <a:tcPr/>
                </a:tc>
                <a:tc gridSpan="11">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pt-BR" altLang="pt-BR" sz="1600" b="0" i="0" u="none" strike="noStrike" cap="none" normalizeH="0" baseline="0" dirty="0">
                          <a:ln>
                            <a:noFill/>
                          </a:ln>
                          <a:solidFill>
                            <a:schemeClr val="tx1"/>
                          </a:solidFill>
                          <a:effectLst/>
                          <a:latin typeface="Arial" panose="020B0604020202020204" pitchFamily="34" charset="0"/>
                        </a:rPr>
                        <a:t>Ponto de Corte</a:t>
                      </a:r>
                    </a:p>
                  </a:txBody>
                  <a:tcPr horzOverflow="overflow">
                    <a:lnL>
                      <a:noFill/>
                    </a:lnL>
                    <a:lnR cap="flat">
                      <a:noFill/>
                    </a:lnR>
                    <a:lnT cap="flat">
                      <a:noFill/>
                    </a:lnT>
                    <a:lnB>
                      <a:noFill/>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567622001"/>
                  </a:ext>
                </a:extLst>
              </a:tr>
              <a:tr h="21272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2178413"/>
                  </a:ext>
                </a:extLst>
              </a:tr>
              <a:tr h="211138">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600" b="0" i="0" u="none" strike="noStrike" cap="none" normalizeH="0" baseline="0">
                          <a:ln>
                            <a:noFill/>
                          </a:ln>
                          <a:solidFill>
                            <a:schemeClr val="tx1"/>
                          </a:solidFill>
                          <a:effectLst/>
                          <a:latin typeface="Arial" panose="020B0604020202020204" pitchFamily="34" charset="0"/>
                        </a:rPr>
                        <a:t>Pai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810968"/>
                  </a:ext>
                </a:extLst>
              </a:tr>
              <a:tr h="212725">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600" b="0" i="0" u="none" strike="noStrike" cap="none" normalizeH="0" baseline="0">
                          <a:ln>
                            <a:noFill/>
                          </a:ln>
                          <a:solidFill>
                            <a:schemeClr val="tx1"/>
                          </a:solidFill>
                          <a:effectLst/>
                          <a:latin typeface="Arial" panose="020B0604020202020204" pitchFamily="34" charset="0"/>
                        </a:rPr>
                        <a:t>Pai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32737324"/>
                  </a:ext>
                </a:extLst>
              </a:tr>
              <a:tr h="184150">
                <a:tc gridSpan="1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600" b="0" i="0" u="none" strike="noStrike" cap="none" normalizeH="0" baseline="0">
                        <a:ln>
                          <a:noFill/>
                        </a:ln>
                        <a:solidFill>
                          <a:schemeClr val="tx1"/>
                        </a:solidFill>
                        <a:effectLst/>
                        <a:latin typeface="Arial" panose="020B0604020202020204" pitchFamily="34" charset="0"/>
                      </a:endParaRPr>
                    </a:p>
                  </a:txBody>
                  <a:tcPr horzOverflow="overflow">
                    <a:lnL cap="flat">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4117730223"/>
                  </a:ext>
                </a:extLst>
              </a:tr>
              <a:tr h="228600">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600" b="0" i="0" u="none" strike="noStrike" cap="none" normalizeH="0" baseline="0">
                          <a:ln>
                            <a:noFill/>
                          </a:ln>
                          <a:solidFill>
                            <a:schemeClr val="tx1"/>
                          </a:solidFill>
                          <a:effectLst/>
                          <a:latin typeface="Arial" panose="020B0604020202020204" pitchFamily="34" charset="0"/>
                        </a:rPr>
                        <a:t>Filho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770241"/>
                  </a:ext>
                </a:extLst>
              </a:tr>
              <a:tr h="228600">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600" b="0" i="0" u="none" strike="noStrike" cap="none" normalizeH="0" baseline="0">
                          <a:ln>
                            <a:noFill/>
                          </a:ln>
                          <a:solidFill>
                            <a:schemeClr val="tx1"/>
                          </a:solidFill>
                          <a:effectLst/>
                          <a:latin typeface="Arial" panose="020B0604020202020204" pitchFamily="34" charset="0"/>
                        </a:rPr>
                        <a:t>Filho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rgbClr val="FF0000"/>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1" i="0" u="none" strike="noStrike" cap="none" normalizeH="0" baseline="0" dirty="0">
                          <a:ln>
                            <a:noFill/>
                          </a:ln>
                          <a:solidFill>
                            <a:schemeClr val="tx2"/>
                          </a:solidFill>
                          <a:effectLst/>
                          <a:latin typeface="Arial" panose="020B060402020202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913372"/>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90819" name="Rectangle 3"/>
          <p:cNvSpPr>
            <a:spLocks noChangeArrowheads="1"/>
          </p:cNvSpPr>
          <p:nvPr/>
        </p:nvSpPr>
        <p:spPr bwMode="auto">
          <a:xfrm>
            <a:off x="2109580" y="1407905"/>
            <a:ext cx="9344439" cy="5006147"/>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Cruzamento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 de um ponto: Escolhe-se um único ponto  a partir do qual a informação genética dos pais é trocada</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 Multipontos: generalização da operação anterior, onde podem ser usados vários pontos de cruzamento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Uniforme: Utiliza-se uma mascara para determinar os pontos de cruzamento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 Os pontos de cruzamento podem ser mantidos fixos ao longo das gerações, ou serem escolhidos aleatoriamente</a:t>
            </a:r>
          </a:p>
        </p:txBody>
      </p:sp>
      <p:sp>
        <p:nvSpPr>
          <p:cNvPr id="290820"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311299" name="Rectangle 3"/>
          <p:cNvSpPr>
            <a:spLocks noChangeArrowheads="1"/>
          </p:cNvSpPr>
          <p:nvPr/>
        </p:nvSpPr>
        <p:spPr bwMode="auto">
          <a:xfrm>
            <a:off x="2551596" y="1690495"/>
            <a:ext cx="7950200" cy="1082348"/>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Cruzamento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Dois pontos</a:t>
            </a:r>
          </a:p>
        </p:txBody>
      </p:sp>
      <p:sp>
        <p:nvSpPr>
          <p:cNvPr id="311300"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graphicFrame>
        <p:nvGraphicFramePr>
          <p:cNvPr id="311327" name="Group 31"/>
          <p:cNvGraphicFramePr>
            <a:graphicFrameLocks noGrp="1"/>
          </p:cNvGraphicFramePr>
          <p:nvPr>
            <p:ph/>
            <p:extLst>
              <p:ext uri="{D42A27DB-BD31-4B8C-83A1-F6EECF244321}">
                <p14:modId xmlns:p14="http://schemas.microsoft.com/office/powerpoint/2010/main" val="3765660617"/>
              </p:ext>
            </p:extLst>
          </p:nvPr>
        </p:nvGraphicFramePr>
        <p:xfrm>
          <a:off x="3244850" y="4085157"/>
          <a:ext cx="6743700" cy="2072640"/>
        </p:xfrm>
        <a:graphic>
          <a:graphicData uri="http://schemas.openxmlformats.org/drawingml/2006/table">
            <a:tbl>
              <a:tblPr/>
              <a:tblGrid>
                <a:gridCol w="1420813">
                  <a:extLst>
                    <a:ext uri="{9D8B030D-6E8A-4147-A177-3AD203B41FA5}">
                      <a16:colId xmlns:a16="http://schemas.microsoft.com/office/drawing/2014/main" val="3232035370"/>
                    </a:ext>
                  </a:extLst>
                </a:gridCol>
                <a:gridCol w="5322887">
                  <a:extLst>
                    <a:ext uri="{9D8B030D-6E8A-4147-A177-3AD203B41FA5}">
                      <a16:colId xmlns:a16="http://schemas.microsoft.com/office/drawing/2014/main" val="794096577"/>
                    </a:ext>
                  </a:extLst>
                </a:gridCol>
              </a:tblGrid>
              <a:tr h="4445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dirty="0">
                          <a:ln>
                            <a:noFill/>
                          </a:ln>
                          <a:solidFill>
                            <a:schemeClr val="tx1"/>
                          </a:solidFill>
                          <a:effectLst/>
                          <a:latin typeface="Arial" panose="020B0604020202020204" pitchFamily="34" charset="0"/>
                        </a:rPr>
                        <a:t>Pai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dirty="0">
                          <a:ln>
                            <a:noFill/>
                          </a:ln>
                          <a:solidFill>
                            <a:schemeClr val="tx2"/>
                          </a:solidFill>
                          <a:effectLst/>
                          <a:latin typeface="Arial" panose="020B0604020202020204" pitchFamily="34" charset="0"/>
                        </a:rPr>
                        <a:t>1 1 0 0 1 0 0 0 0 1 1 0 1 1 0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3611078"/>
                  </a:ext>
                </a:extLst>
              </a:tr>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dirty="0">
                          <a:ln>
                            <a:noFill/>
                          </a:ln>
                          <a:solidFill>
                            <a:schemeClr val="tx1"/>
                          </a:solidFill>
                          <a:effectLst/>
                          <a:latin typeface="Arial" panose="020B0604020202020204" pitchFamily="34" charset="0"/>
                        </a:rPr>
                        <a:t>Pai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a:ln>
                            <a:noFill/>
                          </a:ln>
                          <a:solidFill>
                            <a:srgbClr val="FF0000"/>
                          </a:solidFill>
                          <a:effectLst/>
                          <a:latin typeface="Arial" panose="020B0604020202020204" pitchFamily="34" charset="0"/>
                        </a:rPr>
                        <a:t>0 1 0 1 1 0 1 0 0 0 1 1 0 1 1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3202716"/>
                  </a:ext>
                </a:extLst>
              </a:tr>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a:ln>
                            <a:noFill/>
                          </a:ln>
                          <a:solidFill>
                            <a:schemeClr val="tx1"/>
                          </a:solidFill>
                          <a:effectLst/>
                          <a:latin typeface="Arial" panose="020B0604020202020204" pitchFamily="34" charset="0"/>
                        </a:rPr>
                        <a:t>Filho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a:ln>
                            <a:noFill/>
                          </a:ln>
                          <a:solidFill>
                            <a:schemeClr val="tx2"/>
                          </a:solidFill>
                          <a:effectLst/>
                          <a:latin typeface="Arial" panose="020B0604020202020204" pitchFamily="34" charset="0"/>
                        </a:rPr>
                        <a:t>1 1 0</a:t>
                      </a:r>
                      <a:r>
                        <a:rPr kumimoji="0" lang="pt-BR" altLang="pt-BR" sz="2800" b="0" i="0" u="none" strike="noStrike" cap="none" normalizeH="0" baseline="0">
                          <a:ln>
                            <a:noFill/>
                          </a:ln>
                          <a:solidFill>
                            <a:schemeClr val="accent2"/>
                          </a:solidFill>
                          <a:effectLst/>
                          <a:latin typeface="Arial" panose="020B0604020202020204" pitchFamily="34" charset="0"/>
                        </a:rPr>
                        <a:t> </a:t>
                      </a:r>
                      <a:r>
                        <a:rPr kumimoji="0" lang="pt-BR" altLang="pt-BR" sz="2800" b="1" i="0" u="none" strike="noStrike" cap="none" normalizeH="0" baseline="0">
                          <a:ln>
                            <a:noFill/>
                          </a:ln>
                          <a:solidFill>
                            <a:srgbClr val="FF0000"/>
                          </a:solidFill>
                          <a:effectLst/>
                          <a:latin typeface="Arial" panose="020B0604020202020204" pitchFamily="34" charset="0"/>
                        </a:rPr>
                        <a:t>1 1 0 1 0 0 0 1 1</a:t>
                      </a:r>
                      <a:r>
                        <a:rPr kumimoji="0" lang="pt-BR" altLang="pt-BR" sz="2800" b="0" i="0" u="none" strike="noStrike" cap="none" normalizeH="0" baseline="0">
                          <a:ln>
                            <a:noFill/>
                          </a:ln>
                          <a:solidFill>
                            <a:schemeClr val="folHlink"/>
                          </a:solidFill>
                          <a:effectLst/>
                          <a:latin typeface="Arial" panose="020B0604020202020204" pitchFamily="34" charset="0"/>
                        </a:rPr>
                        <a:t> </a:t>
                      </a:r>
                      <a:r>
                        <a:rPr kumimoji="0" lang="pt-BR" altLang="pt-BR" sz="2800" b="1" i="0" u="none" strike="noStrike" cap="none" normalizeH="0" baseline="0">
                          <a:ln>
                            <a:noFill/>
                          </a:ln>
                          <a:solidFill>
                            <a:schemeClr val="tx2"/>
                          </a:solidFill>
                          <a:effectLst/>
                          <a:latin typeface="Arial" panose="020B0604020202020204" pitchFamily="34" charset="0"/>
                        </a:rPr>
                        <a:t>1 1 0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0781901"/>
                  </a:ext>
                </a:extLst>
              </a:tr>
              <a:tr h="46513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a:ln>
                            <a:noFill/>
                          </a:ln>
                          <a:solidFill>
                            <a:schemeClr val="tx1"/>
                          </a:solidFill>
                          <a:effectLst/>
                          <a:latin typeface="Arial" panose="020B0604020202020204" pitchFamily="34" charset="0"/>
                        </a:rPr>
                        <a:t>Filho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dirty="0">
                          <a:ln>
                            <a:noFill/>
                          </a:ln>
                          <a:solidFill>
                            <a:srgbClr val="FF0000"/>
                          </a:solidFill>
                          <a:effectLst/>
                          <a:latin typeface="Arial" panose="020B0604020202020204" pitchFamily="34" charset="0"/>
                        </a:rPr>
                        <a:t>0 1 0</a:t>
                      </a:r>
                      <a:r>
                        <a:rPr kumimoji="0" lang="pt-BR" altLang="pt-BR" sz="2800" b="0" i="0" u="none" strike="noStrike" cap="none" normalizeH="0" baseline="0" dirty="0">
                          <a:ln>
                            <a:noFill/>
                          </a:ln>
                          <a:solidFill>
                            <a:schemeClr val="folHlink"/>
                          </a:solidFill>
                          <a:effectLst/>
                          <a:latin typeface="Arial" panose="020B0604020202020204" pitchFamily="34" charset="0"/>
                        </a:rPr>
                        <a:t> </a:t>
                      </a:r>
                      <a:r>
                        <a:rPr kumimoji="0" lang="pt-BR" altLang="pt-BR" sz="2800" b="1" i="0" u="none" strike="noStrike" cap="none" normalizeH="0" baseline="0" dirty="0">
                          <a:ln>
                            <a:noFill/>
                          </a:ln>
                          <a:solidFill>
                            <a:schemeClr val="tx2"/>
                          </a:solidFill>
                          <a:effectLst/>
                          <a:latin typeface="Arial" panose="020B0604020202020204" pitchFamily="34" charset="0"/>
                        </a:rPr>
                        <a:t>0 1 0 0 0 0 1 1 0</a:t>
                      </a:r>
                      <a:r>
                        <a:rPr kumimoji="0" lang="pt-BR" altLang="pt-BR" sz="2800" b="0" i="0" u="none" strike="noStrike" cap="none" normalizeH="0" baseline="0" dirty="0">
                          <a:ln>
                            <a:noFill/>
                          </a:ln>
                          <a:solidFill>
                            <a:schemeClr val="accent2"/>
                          </a:solidFill>
                          <a:effectLst/>
                          <a:latin typeface="Arial" panose="020B0604020202020204" pitchFamily="34" charset="0"/>
                        </a:rPr>
                        <a:t> </a:t>
                      </a:r>
                      <a:r>
                        <a:rPr kumimoji="0" lang="pt-BR" altLang="pt-BR" sz="2800" b="1" i="0" u="none" strike="noStrike" cap="none" normalizeH="0" baseline="0" dirty="0">
                          <a:ln>
                            <a:noFill/>
                          </a:ln>
                          <a:solidFill>
                            <a:srgbClr val="FF0000"/>
                          </a:solidFill>
                          <a:effectLst/>
                          <a:latin typeface="Arial" panose="020B0604020202020204" pitchFamily="34" charset="0"/>
                        </a:rPr>
                        <a:t>0 1 1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809825"/>
                  </a:ext>
                </a:extLst>
              </a:tr>
            </a:tbl>
          </a:graphicData>
        </a:graphic>
      </p:graphicFrame>
      <p:sp>
        <p:nvSpPr>
          <p:cNvPr id="311328" name="Line 32"/>
          <p:cNvSpPr>
            <a:spLocks noChangeShapeType="1"/>
          </p:cNvSpPr>
          <p:nvPr/>
        </p:nvSpPr>
        <p:spPr bwMode="auto">
          <a:xfrm>
            <a:off x="5594350" y="3988319"/>
            <a:ext cx="0" cy="22987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91581" dir="2021404" algn="ctr" rotWithShape="0">
                    <a:schemeClr val="bg2"/>
                  </a:outerShdw>
                </a:effectLst>
              </a14:hiddenEffects>
            </a:ext>
          </a:extLst>
        </p:spPr>
        <p:txBody>
          <a:bodyPr wrap="none" lIns="90000" tIns="43200" rIns="90000" bIns="43200" anchor="ctr"/>
          <a:lstStyle/>
          <a:p>
            <a:endParaRPr lang="pt-BR"/>
          </a:p>
        </p:txBody>
      </p:sp>
      <p:sp>
        <p:nvSpPr>
          <p:cNvPr id="311329" name="Line 33"/>
          <p:cNvSpPr>
            <a:spLocks noChangeShapeType="1"/>
          </p:cNvSpPr>
          <p:nvPr/>
        </p:nvSpPr>
        <p:spPr bwMode="auto">
          <a:xfrm>
            <a:off x="8286750" y="3950219"/>
            <a:ext cx="12700" cy="2311400"/>
          </a:xfrm>
          <a:prstGeom prst="line">
            <a:avLst/>
          </a:prstGeom>
          <a:noFill/>
          <a:ln w="254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91581" dir="2021404" algn="ctr" rotWithShape="0">
                    <a:schemeClr val="bg2"/>
                  </a:outerShdw>
                </a:effectLst>
              </a14:hiddenEffects>
            </a:ext>
          </a:extLst>
        </p:spPr>
        <p:txBody>
          <a:bodyPr wrap="none" lIns="90000" tIns="43200" rIns="90000" bIns="43200" anchor="ctr"/>
          <a:lstStyle/>
          <a:p>
            <a:endParaRPr lang="pt-B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2739059" y="1873978"/>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313347" name="Rectangle 3"/>
          <p:cNvSpPr>
            <a:spLocks noChangeArrowheads="1"/>
          </p:cNvSpPr>
          <p:nvPr/>
        </p:nvSpPr>
        <p:spPr bwMode="auto">
          <a:xfrm>
            <a:off x="2402784" y="1287625"/>
            <a:ext cx="7950200" cy="1610081"/>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Cruzamento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Uniforme</a:t>
            </a:r>
            <a:endParaRPr lang="pt-BR" altLang="pt-BR" sz="2800" dirty="0">
              <a:solidFill>
                <a:schemeClr val="tx1">
                  <a:lumMod val="75000"/>
                  <a:lumOff val="25000"/>
                </a:schemeClr>
              </a:solidFill>
            </a:endParaRPr>
          </a:p>
        </p:txBody>
      </p:sp>
      <p:sp>
        <p:nvSpPr>
          <p:cNvPr id="313348"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graphicFrame>
        <p:nvGraphicFramePr>
          <p:cNvPr id="313415" name="Group 71"/>
          <p:cNvGraphicFramePr>
            <a:graphicFrameLocks noGrp="1"/>
          </p:cNvGraphicFramePr>
          <p:nvPr>
            <p:ph/>
            <p:extLst>
              <p:ext uri="{D42A27DB-BD31-4B8C-83A1-F6EECF244321}">
                <p14:modId xmlns:p14="http://schemas.microsoft.com/office/powerpoint/2010/main" val="1487482282"/>
              </p:ext>
            </p:extLst>
          </p:nvPr>
        </p:nvGraphicFramePr>
        <p:xfrm>
          <a:off x="3539434" y="3583507"/>
          <a:ext cx="5676900" cy="2592960"/>
        </p:xfrm>
        <a:graphic>
          <a:graphicData uri="http://schemas.openxmlformats.org/drawingml/2006/table">
            <a:tbl>
              <a:tblPr/>
              <a:tblGrid>
                <a:gridCol w="1676400">
                  <a:extLst>
                    <a:ext uri="{9D8B030D-6E8A-4147-A177-3AD203B41FA5}">
                      <a16:colId xmlns:a16="http://schemas.microsoft.com/office/drawing/2014/main" val="3558786295"/>
                    </a:ext>
                  </a:extLst>
                </a:gridCol>
                <a:gridCol w="4000500">
                  <a:extLst>
                    <a:ext uri="{9D8B030D-6E8A-4147-A177-3AD203B41FA5}">
                      <a16:colId xmlns:a16="http://schemas.microsoft.com/office/drawing/2014/main" val="280698902"/>
                    </a:ext>
                  </a:extLst>
                </a:gridCol>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a:ln>
                            <a:noFill/>
                          </a:ln>
                          <a:solidFill>
                            <a:srgbClr val="009900"/>
                          </a:solidFill>
                          <a:effectLst/>
                          <a:latin typeface="Arial" panose="020B0604020202020204" pitchFamily="34" charset="0"/>
                        </a:rPr>
                        <a:t>Mascara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a:ln>
                            <a:noFill/>
                          </a:ln>
                          <a:solidFill>
                            <a:srgbClr val="009900"/>
                          </a:solidFill>
                          <a:effectLst/>
                          <a:latin typeface="Arial" panose="020B0604020202020204" pitchFamily="34" charset="0"/>
                        </a:rPr>
                        <a:t>1110000000111000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29548756"/>
                  </a:ext>
                </a:extLst>
              </a:tr>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dirty="0">
                          <a:ln>
                            <a:noFill/>
                          </a:ln>
                          <a:solidFill>
                            <a:schemeClr val="tx1"/>
                          </a:solidFill>
                          <a:effectLst/>
                          <a:latin typeface="Arial" panose="020B0604020202020204" pitchFamily="34" charset="0"/>
                        </a:rPr>
                        <a:t>Pai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a:ln>
                            <a:noFill/>
                          </a:ln>
                          <a:solidFill>
                            <a:schemeClr val="tx2"/>
                          </a:solidFill>
                          <a:effectLst/>
                          <a:latin typeface="Arial" panose="020B0604020202020204" pitchFamily="34" charset="0"/>
                        </a:rPr>
                        <a:t>1100010000110110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55979654"/>
                  </a:ext>
                </a:extLst>
              </a:tr>
              <a:tr h="4587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dirty="0">
                          <a:ln>
                            <a:noFill/>
                          </a:ln>
                          <a:solidFill>
                            <a:schemeClr val="tx1"/>
                          </a:solidFill>
                          <a:effectLst/>
                          <a:latin typeface="Arial" panose="020B0604020202020204" pitchFamily="34" charset="0"/>
                        </a:rPr>
                        <a:t>Pai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a:ln>
                            <a:noFill/>
                          </a:ln>
                          <a:solidFill>
                            <a:srgbClr val="FF0000"/>
                          </a:solidFill>
                          <a:effectLst/>
                          <a:latin typeface="Arial" panose="020B0604020202020204" pitchFamily="34" charset="0"/>
                        </a:rPr>
                        <a:t>0101101000110011</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234873"/>
                  </a:ext>
                </a:extLst>
              </a:tr>
              <a:tr h="4587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a:ln>
                            <a:noFill/>
                          </a:ln>
                          <a:solidFill>
                            <a:schemeClr val="tx1"/>
                          </a:solidFill>
                          <a:effectLst/>
                          <a:latin typeface="Arial" panose="020B0604020202020204" pitchFamily="34" charset="0"/>
                        </a:rPr>
                        <a:t>Filho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a:ln>
                            <a:noFill/>
                          </a:ln>
                          <a:solidFill>
                            <a:schemeClr val="tx2"/>
                          </a:solidFill>
                          <a:effectLst/>
                          <a:latin typeface="Arial" panose="020B0604020202020204" pitchFamily="34" charset="0"/>
                        </a:rPr>
                        <a:t>110</a:t>
                      </a:r>
                      <a:r>
                        <a:rPr kumimoji="0" lang="pt-BR" altLang="pt-BR" sz="2800" b="1" i="0" u="none" strike="noStrike" cap="none" normalizeH="0" baseline="0">
                          <a:ln>
                            <a:noFill/>
                          </a:ln>
                          <a:solidFill>
                            <a:srgbClr val="FF0000"/>
                          </a:solidFill>
                          <a:effectLst/>
                          <a:latin typeface="Arial" panose="020B0604020202020204" pitchFamily="34" charset="0"/>
                        </a:rPr>
                        <a:t>1101000</a:t>
                      </a:r>
                      <a:r>
                        <a:rPr kumimoji="0" lang="pt-BR" altLang="pt-BR" sz="2800" b="1" i="0" u="none" strike="noStrike" cap="none" normalizeH="0" baseline="0">
                          <a:ln>
                            <a:noFill/>
                          </a:ln>
                          <a:solidFill>
                            <a:schemeClr val="tx2"/>
                          </a:solidFill>
                          <a:effectLst/>
                          <a:latin typeface="Arial" panose="020B0604020202020204" pitchFamily="34" charset="0"/>
                        </a:rPr>
                        <a:t>110</a:t>
                      </a:r>
                      <a:r>
                        <a:rPr kumimoji="0" lang="pt-BR" altLang="pt-BR" sz="2800" b="1" i="0" u="none" strike="noStrike" cap="none" normalizeH="0" baseline="0">
                          <a:ln>
                            <a:noFill/>
                          </a:ln>
                          <a:solidFill>
                            <a:srgbClr val="FF0000"/>
                          </a:solidFill>
                          <a:effectLst/>
                          <a:latin typeface="Arial" panose="020B0604020202020204" pitchFamily="34" charset="0"/>
                        </a:rPr>
                        <a:t>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8838908"/>
                  </a:ext>
                </a:extLst>
              </a:tr>
              <a:tr h="4381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0" i="0" u="none" strike="noStrike" cap="none" normalizeH="0" baseline="0">
                          <a:ln>
                            <a:noFill/>
                          </a:ln>
                          <a:solidFill>
                            <a:schemeClr val="tx1"/>
                          </a:solidFill>
                          <a:effectLst/>
                          <a:latin typeface="Arial" panose="020B0604020202020204" pitchFamily="34" charset="0"/>
                        </a:rPr>
                        <a:t>Filho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2800" b="1" i="0" u="none" strike="noStrike" cap="none" normalizeH="0" baseline="0" dirty="0">
                          <a:ln>
                            <a:noFill/>
                          </a:ln>
                          <a:solidFill>
                            <a:srgbClr val="FF0000"/>
                          </a:solidFill>
                          <a:effectLst/>
                          <a:latin typeface="Arial" panose="020B0604020202020204" pitchFamily="34" charset="0"/>
                        </a:rPr>
                        <a:t>010</a:t>
                      </a:r>
                      <a:r>
                        <a:rPr kumimoji="0" lang="pt-BR" altLang="pt-BR" sz="2800" b="1" i="0" u="none" strike="noStrike" cap="none" normalizeH="0" baseline="0" dirty="0">
                          <a:ln>
                            <a:noFill/>
                          </a:ln>
                          <a:solidFill>
                            <a:schemeClr val="tx2"/>
                          </a:solidFill>
                          <a:effectLst/>
                          <a:latin typeface="Arial" panose="020B0604020202020204" pitchFamily="34" charset="0"/>
                        </a:rPr>
                        <a:t>0010000</a:t>
                      </a:r>
                      <a:r>
                        <a:rPr kumimoji="0" lang="pt-BR" altLang="pt-BR" sz="2800" b="1" i="0" u="none" strike="noStrike" cap="none" normalizeH="0" baseline="0" dirty="0">
                          <a:ln>
                            <a:noFill/>
                          </a:ln>
                          <a:solidFill>
                            <a:srgbClr val="FF0000"/>
                          </a:solidFill>
                          <a:effectLst/>
                          <a:latin typeface="Arial" panose="020B0604020202020204" pitchFamily="34" charset="0"/>
                        </a:rPr>
                        <a:t>110</a:t>
                      </a:r>
                      <a:r>
                        <a:rPr kumimoji="0" lang="pt-BR" altLang="pt-BR" sz="2800" b="1" i="0" u="none" strike="noStrike" cap="none" normalizeH="0" baseline="0" dirty="0">
                          <a:ln>
                            <a:noFill/>
                          </a:ln>
                          <a:solidFill>
                            <a:schemeClr val="tx2"/>
                          </a:solidFill>
                          <a:effectLst/>
                          <a:latin typeface="Arial" panose="020B0604020202020204" pitchFamily="34" charset="0"/>
                        </a:rPr>
                        <a:t>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6749790"/>
                  </a:ext>
                </a:extLst>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2627" name="Rectangle 3"/>
          <p:cNvSpPr>
            <a:spLocks noChangeArrowheads="1"/>
          </p:cNvSpPr>
          <p:nvPr/>
        </p:nvSpPr>
        <p:spPr bwMode="auto">
          <a:xfrm>
            <a:off x="2273299" y="1675338"/>
            <a:ext cx="9110317" cy="4421723"/>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Mutação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O processo de mutação é equivalente à busca aleatória.</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Seleciona-se uma posição num cromossomo e muda-se o valor do gene correspondente aleatoriamente para um outro alelo possível.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O processo é geralmente controlado por um parâmetro fixo </a:t>
            </a:r>
            <a:r>
              <a:rPr lang="pt-BR" altLang="pt-BR" sz="2400" b="1" dirty="0" err="1">
                <a:solidFill>
                  <a:schemeClr val="tx1">
                    <a:lumMod val="75000"/>
                    <a:lumOff val="25000"/>
                  </a:schemeClr>
                </a:solidFill>
              </a:rPr>
              <a:t>pmut</a:t>
            </a:r>
            <a:r>
              <a:rPr lang="pt-BR" altLang="pt-BR" sz="2400" dirty="0">
                <a:solidFill>
                  <a:schemeClr val="tx1">
                    <a:lumMod val="75000"/>
                    <a:lumOff val="25000"/>
                  </a:schemeClr>
                </a:solidFill>
              </a:rPr>
              <a:t> que indica a probabilidade de um gene sofrer mutação.</a:t>
            </a:r>
          </a:p>
        </p:txBody>
      </p:sp>
      <p:sp>
        <p:nvSpPr>
          <p:cNvPr id="282628"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45763" name="Rectangle 3"/>
          <p:cNvSpPr>
            <a:spLocks noChangeArrowheads="1"/>
          </p:cNvSpPr>
          <p:nvPr/>
        </p:nvSpPr>
        <p:spPr bwMode="auto">
          <a:xfrm>
            <a:off x="2208971" y="1898374"/>
            <a:ext cx="9145657" cy="4919295"/>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Mutação</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Necessário para a introdução e manutenção da diversidade genética da população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Fornece  meios para introdução de novos elementos na população.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Assegura que a probabilidade de se chegar a um ponto do espaço de busca nunca será zero</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Contorna o problema de mínimos locais, pois permite alterar a direção da busca. </a:t>
            </a:r>
          </a:p>
        </p:txBody>
      </p:sp>
      <p:sp>
        <p:nvSpPr>
          <p:cNvPr id="245764"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104452" name="Rectangle 4"/>
          <p:cNvSpPr>
            <a:spLocks noGrp="1" noChangeArrowheads="1"/>
          </p:cNvSpPr>
          <p:nvPr>
            <p:ph idx="1"/>
          </p:nvPr>
        </p:nvSpPr>
        <p:spPr>
          <a:xfrm>
            <a:off x="2657475" y="1677988"/>
            <a:ext cx="7099300" cy="3998912"/>
          </a:xfrm>
        </p:spPr>
        <p:txBody>
          <a:bodyPr vert="horz" lIns="91440" tIns="45720" rIns="91440" bIns="45720" rtlCol="0">
            <a:noAutofit/>
          </a:bodyPr>
          <a:lstStyle/>
          <a:p>
            <a:pPr marL="800100" lvl="1" indent="-342900"/>
            <a:r>
              <a:rPr lang="pt-BR" altLang="pt-BR" sz="2400" dirty="0"/>
              <a:t>MUTAÇÃO</a:t>
            </a:r>
          </a:p>
          <a:p>
            <a:pPr marL="800100" lvl="1" indent="-342900"/>
            <a:endParaRPr lang="pt-BR" altLang="pt-BR" sz="2400" dirty="0"/>
          </a:p>
        </p:txBody>
      </p:sp>
      <p:graphicFrame>
        <p:nvGraphicFramePr>
          <p:cNvPr id="104453" name="Object 5"/>
          <p:cNvGraphicFramePr>
            <a:graphicFrameLocks noChangeAspect="1"/>
          </p:cNvGraphicFramePr>
          <p:nvPr/>
        </p:nvGraphicFramePr>
        <p:xfrm>
          <a:off x="2095500" y="2917825"/>
          <a:ext cx="7588250" cy="3009900"/>
        </p:xfrm>
        <a:graphic>
          <a:graphicData uri="http://schemas.openxmlformats.org/presentationml/2006/ole">
            <mc:AlternateContent xmlns:mc="http://schemas.openxmlformats.org/markup-compatibility/2006">
              <mc:Choice xmlns:v="urn:schemas-microsoft-com:vml" Requires="v">
                <p:oleObj name="Documento" r:id="rId2" imgW="3162960" imgH="1256400" progId="Word.Document.8">
                  <p:embed/>
                </p:oleObj>
              </mc:Choice>
              <mc:Fallback>
                <p:oleObj name="Documento" r:id="rId2" imgW="3162960" imgH="1256400" progId="Word.Document.8">
                  <p:embed/>
                  <p:pic>
                    <p:nvPicPr>
                      <p:cNvPr id="10445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917825"/>
                        <a:ext cx="75882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5" name="Rectangle 7"/>
          <p:cNvSpPr>
            <a:spLocks noChangeArrowheads="1"/>
          </p:cNvSpPr>
          <p:nvPr/>
        </p:nvSpPr>
        <p:spPr bwMode="auto">
          <a:xfrm>
            <a:off x="2762250" y="0"/>
            <a:ext cx="790575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br>
              <a:rPr lang="pt-BR" altLang="pt-BR" b="1">
                <a:solidFill>
                  <a:schemeClr val="accent2"/>
                </a:solidFill>
              </a:rPr>
            </a:br>
            <a:endParaRPr lang="pt-BR" altLang="pt-BR" b="1">
              <a:solidFill>
                <a:schemeClr val="accent2"/>
              </a:solidFill>
            </a:endParaRPr>
          </a:p>
        </p:txBody>
      </p:sp>
      <p:sp>
        <p:nvSpPr>
          <p:cNvPr id="100356" name="Rectangle 4"/>
          <p:cNvSpPr>
            <a:spLocks noChangeArrowheads="1"/>
          </p:cNvSpPr>
          <p:nvPr/>
        </p:nvSpPr>
        <p:spPr bwMode="auto">
          <a:xfrm>
            <a:off x="1987826" y="2047461"/>
            <a:ext cx="9965635" cy="3771900"/>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3200" dirty="0">
                <a:solidFill>
                  <a:schemeClr val="tx1">
                    <a:lumMod val="75000"/>
                    <a:lumOff val="25000"/>
                  </a:schemeClr>
                </a:solidFill>
              </a:rPr>
              <a:t> Busca de inspiração na natureza para resolver problemas de otimização</a:t>
            </a:r>
          </a:p>
          <a:p>
            <a:pPr marL="342900" indent="-342900">
              <a:spcBef>
                <a:spcPts val="1000"/>
              </a:spcBef>
              <a:buClr>
                <a:schemeClr val="accent1"/>
              </a:buClr>
              <a:buFont typeface="Wingdings 3" charset="2"/>
              <a:buChar char=""/>
            </a:pPr>
            <a:endParaRPr lang="pt-BR" altLang="pt-BR" sz="3200" dirty="0">
              <a:solidFill>
                <a:schemeClr val="tx1">
                  <a:lumMod val="75000"/>
                  <a:lumOff val="25000"/>
                </a:schemeClr>
              </a:solidFill>
            </a:endParaRPr>
          </a:p>
          <a:p>
            <a:pPr marL="342900" indent="-342900">
              <a:spcBef>
                <a:spcPts val="1000"/>
              </a:spcBef>
              <a:buClr>
                <a:schemeClr val="accent1"/>
              </a:buClr>
              <a:buFont typeface="Wingdings 3" charset="2"/>
              <a:buChar char=""/>
            </a:pPr>
            <a:r>
              <a:rPr lang="pt-BR" altLang="pt-BR" sz="3200" dirty="0">
                <a:solidFill>
                  <a:schemeClr val="tx1">
                    <a:lumMod val="75000"/>
                    <a:lumOff val="25000"/>
                  </a:schemeClr>
                </a:solidFill>
              </a:rPr>
              <a:t> Busca de ideias que possam ser imitadas ou copiadas.</a:t>
            </a:r>
          </a:p>
          <a:p>
            <a:pPr marL="342900" indent="-342900">
              <a:spcBef>
                <a:spcPts val="1000"/>
              </a:spcBef>
              <a:buClr>
                <a:schemeClr val="accent1"/>
              </a:buClr>
              <a:buFont typeface="Wingdings 3" charset="2"/>
              <a:buChar char=""/>
            </a:pPr>
            <a:endParaRPr lang="pt-BR" altLang="pt-BR" sz="3200" dirty="0">
              <a:solidFill>
                <a:schemeClr val="tx1">
                  <a:lumMod val="75000"/>
                  <a:lumOff val="25000"/>
                </a:schemeClr>
              </a:solidFill>
            </a:endParaRPr>
          </a:p>
          <a:p>
            <a:pPr marL="342900" indent="-342900">
              <a:spcBef>
                <a:spcPts val="1000"/>
              </a:spcBef>
              <a:buClr>
                <a:schemeClr val="accent1"/>
              </a:buClr>
              <a:buFont typeface="Wingdings 3" charset="2"/>
              <a:buChar char=""/>
            </a:pPr>
            <a:r>
              <a:rPr lang="pt-BR" altLang="pt-BR" sz="3200" dirty="0">
                <a:solidFill>
                  <a:schemeClr val="tx1">
                    <a:lumMod val="75000"/>
                    <a:lumOff val="25000"/>
                  </a:schemeClr>
                </a:solidFill>
              </a:rPr>
              <a:t> Seleção natural </a:t>
            </a:r>
            <a:r>
              <a:rPr lang="pt-BR" altLang="pt-BR" sz="3200" dirty="0">
                <a:solidFill>
                  <a:schemeClr val="tx1">
                    <a:lumMod val="75000"/>
                    <a:lumOff val="25000"/>
                  </a:schemeClr>
                </a:solidFill>
                <a:sym typeface="Symbol" panose="05050102010706020507" pitchFamily="18" charset="2"/>
              </a:rPr>
              <a:t> Computação Evolucionária</a:t>
            </a:r>
            <a:endParaRPr lang="pt-BR" altLang="pt-BR" sz="3200" dirty="0">
              <a:solidFill>
                <a:schemeClr val="tx1">
                  <a:lumMod val="75000"/>
                  <a:lumOff val="25000"/>
                </a:schemeClr>
              </a:solidFill>
            </a:endParaRPr>
          </a:p>
        </p:txBody>
      </p:sp>
      <p:sp>
        <p:nvSpPr>
          <p:cNvPr id="100359" name="Rectangle 7"/>
          <p:cNvSpPr>
            <a:spLocks noChangeArrowheads="1"/>
          </p:cNvSpPr>
          <p:nvPr/>
        </p:nvSpPr>
        <p:spPr bwMode="auto">
          <a:xfrm>
            <a:off x="2590800" y="304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a:t>Introdução</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3651" name="Rectangle 3"/>
          <p:cNvSpPr>
            <a:spLocks noChangeArrowheads="1"/>
          </p:cNvSpPr>
          <p:nvPr/>
        </p:nvSpPr>
        <p:spPr bwMode="auto">
          <a:xfrm>
            <a:off x="2145195" y="1885122"/>
            <a:ext cx="9450457" cy="4421723"/>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Condições de Término </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Como normalmente estamos tratando de problemas de otimização, o ideal seria que o algoritmo terminasse assim que o ponto ótimo fosse descoberto</a:t>
            </a:r>
          </a:p>
          <a:p>
            <a:pPr marL="800100" lvl="1" indent="-342900">
              <a:spcBef>
                <a:spcPts val="1000"/>
              </a:spcBef>
              <a:buClr>
                <a:schemeClr val="accent1"/>
              </a:buClr>
              <a:buFont typeface="Wingdings 3" charset="2"/>
              <a:buChar char=""/>
            </a:pPr>
            <a:endParaRPr lang="pt-BR" altLang="pt-BR" sz="24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Na prática raramente se pode afirmar se um dado ponto ótimo corresponde a um ótimo global</a:t>
            </a:r>
          </a:p>
        </p:txBody>
      </p:sp>
      <p:sp>
        <p:nvSpPr>
          <p:cNvPr id="283652"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4675" name="Rectangle 3"/>
          <p:cNvSpPr>
            <a:spLocks noChangeArrowheads="1"/>
          </p:cNvSpPr>
          <p:nvPr/>
        </p:nvSpPr>
        <p:spPr bwMode="auto">
          <a:xfrm>
            <a:off x="2173357" y="1682751"/>
            <a:ext cx="9607825" cy="4678204"/>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Condições de Término </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Número máximo de gerações</a:t>
            </a:r>
          </a:p>
          <a:p>
            <a:pPr marL="800100" lvl="1" indent="-342900">
              <a:spcBef>
                <a:spcPts val="1000"/>
              </a:spcBef>
              <a:buClr>
                <a:schemeClr val="accent1"/>
              </a:buClr>
              <a:buFont typeface="Wingdings 3" charset="2"/>
              <a:buChar char=""/>
            </a:pPr>
            <a:endParaRPr lang="pt-BR" altLang="pt-BR" sz="24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Tempo limite de processamento</a:t>
            </a:r>
          </a:p>
          <a:p>
            <a:pPr marL="800100" lvl="1" indent="-342900">
              <a:spcBef>
                <a:spcPts val="1000"/>
              </a:spcBef>
              <a:buClr>
                <a:schemeClr val="accent1"/>
              </a:buClr>
              <a:buFont typeface="Wingdings 3" charset="2"/>
              <a:buChar char=""/>
            </a:pPr>
            <a:endParaRPr lang="pt-BR" altLang="pt-BR" sz="2400" dirty="0">
              <a:solidFill>
                <a:schemeClr val="tx1">
                  <a:lumMod val="75000"/>
                  <a:lumOff val="25000"/>
                </a:schemeClr>
              </a:solidFill>
            </a:endParaRP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Ideia de estagnação, ou seja, interrompe-se o algoritmo a medida que não se observa melhora na população, depois de várias gerações</a:t>
            </a:r>
          </a:p>
        </p:txBody>
      </p:sp>
      <p:sp>
        <p:nvSpPr>
          <p:cNvPr id="284676" name="Rectangle 4"/>
          <p:cNvSpPr>
            <a:spLocks noChangeArrowheads="1"/>
          </p:cNvSpPr>
          <p:nvPr/>
        </p:nvSpPr>
        <p:spPr bwMode="auto">
          <a:xfrm>
            <a:off x="2705100" y="0"/>
            <a:ext cx="79629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Fluxo Básico</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47811" name="Rectangle 3"/>
          <p:cNvSpPr>
            <a:spLocks noChangeArrowheads="1"/>
          </p:cNvSpPr>
          <p:nvPr/>
        </p:nvSpPr>
        <p:spPr bwMode="auto">
          <a:xfrm>
            <a:off x="1832113" y="1384576"/>
            <a:ext cx="9899373" cy="5367407"/>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Tamanho da População: afeta o desempenho global e a eficiência dos AGs. </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800100" lvl="3" indent="-342900">
              <a:spcBef>
                <a:spcPts val="1000"/>
              </a:spcBef>
              <a:buClr>
                <a:schemeClr val="accent1"/>
              </a:buClr>
              <a:buFont typeface="Wingdings 3" charset="2"/>
              <a:buChar char=""/>
            </a:pPr>
            <a:r>
              <a:rPr lang="pt-BR" altLang="pt-BR" sz="2400" dirty="0">
                <a:solidFill>
                  <a:schemeClr val="tx1">
                    <a:lumMod val="75000"/>
                    <a:lumOff val="25000"/>
                  </a:schemeClr>
                </a:solidFill>
              </a:rPr>
              <a:t>Pequena: baixa de desempenho, pois a população fornece uma pequena cobertura do espaço de busca do problema. Pode ocorrer convergência prematura, já que a população provavelmente estará mal distribuída</a:t>
            </a:r>
          </a:p>
          <a:p>
            <a:pPr marL="800100" lvl="3" indent="-342900">
              <a:spcBef>
                <a:spcPts val="1000"/>
              </a:spcBef>
              <a:buClr>
                <a:schemeClr val="accent1"/>
              </a:buClr>
              <a:buFont typeface="Wingdings 3" charset="2"/>
              <a:buChar char=""/>
            </a:pPr>
            <a:r>
              <a:rPr lang="pt-BR" altLang="pt-BR" sz="2400" dirty="0">
                <a:solidFill>
                  <a:schemeClr val="tx1">
                    <a:lumMod val="75000"/>
                    <a:lumOff val="25000"/>
                  </a:schemeClr>
                </a:solidFill>
              </a:rPr>
              <a:t>Grande: fornece uma cobertura representativa do domínio do problema, além de prevenir convergências prematuras para soluções locais ao invés de globais. Exige maiores recursos computacionais, ou que o algoritmo trabalhe por um período de tempo muito maior. </a:t>
            </a:r>
          </a:p>
        </p:txBody>
      </p:sp>
      <p:sp>
        <p:nvSpPr>
          <p:cNvPr id="247812"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Parâmetros Genéticos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1026"/>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48835" name="Rectangle 1027"/>
          <p:cNvSpPr>
            <a:spLocks noChangeArrowheads="1"/>
          </p:cNvSpPr>
          <p:nvPr/>
        </p:nvSpPr>
        <p:spPr bwMode="auto">
          <a:xfrm>
            <a:off x="2237961" y="1835151"/>
            <a:ext cx="9596230" cy="5022849"/>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b="1" dirty="0">
                <a:solidFill>
                  <a:schemeClr val="tx1">
                    <a:lumMod val="75000"/>
                    <a:lumOff val="25000"/>
                  </a:schemeClr>
                </a:solidFill>
              </a:rPr>
              <a:t>Taxa de Cruzamento: </a:t>
            </a:r>
            <a:r>
              <a:rPr lang="pt-BR" altLang="pt-BR" sz="2800" dirty="0">
                <a:solidFill>
                  <a:schemeClr val="tx1">
                    <a:lumMod val="75000"/>
                    <a:lumOff val="25000"/>
                  </a:schemeClr>
                </a:solidFill>
              </a:rPr>
              <a:t>Com uma taxa maior, mais rapidamente novas estruturas serão introduzidas na população. Mas estruturas com boas aptidões poderão ser retiradas mais rapidamente. Com um valor baixo, o algoritmo pode tornar-se muito lento. </a:t>
            </a:r>
          </a:p>
          <a:p>
            <a:pPr marL="342900" indent="-342900">
              <a:spcBef>
                <a:spcPts val="1000"/>
              </a:spcBef>
              <a:buClr>
                <a:schemeClr val="accent1"/>
              </a:buClr>
              <a:buFont typeface="Wingdings 3" charset="2"/>
              <a:buChar char=""/>
            </a:pPr>
            <a:r>
              <a:rPr lang="pt-BR" altLang="pt-BR" sz="2800" b="1" dirty="0">
                <a:solidFill>
                  <a:schemeClr val="tx1">
                    <a:lumMod val="75000"/>
                    <a:lumOff val="25000"/>
                  </a:schemeClr>
                </a:solidFill>
              </a:rPr>
              <a:t>Taxa de Mutação. </a:t>
            </a:r>
            <a:r>
              <a:rPr lang="pt-BR" altLang="pt-BR" sz="2800" dirty="0">
                <a:solidFill>
                  <a:schemeClr val="tx1">
                    <a:lumMod val="75000"/>
                    <a:lumOff val="25000"/>
                  </a:schemeClr>
                </a:solidFill>
              </a:rPr>
              <a:t>Uma baixa taxa de mutação previne que uma dada posição fique estagnada em um valor, além de possibilitar que se chegue em qualquer ponto do espaço de busca. Com uma taxa muito alta a busca se torna essencialmente aleatória.</a:t>
            </a:r>
          </a:p>
        </p:txBody>
      </p:sp>
      <p:sp>
        <p:nvSpPr>
          <p:cNvPr id="248836" name="Rectangle 1028"/>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Parâmetros Genéticos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ChangeArrowheads="1"/>
          </p:cNvSpPr>
          <p:nvPr/>
        </p:nvSpPr>
        <p:spPr bwMode="auto">
          <a:xfrm>
            <a:off x="2273299" y="1630017"/>
            <a:ext cx="9348857" cy="5073500"/>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AGs não garantem solução ótima, mas geralmente encontram soluções quase ótima em um tempo aceitável.</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Emprega técnica de busca paralela e estruturada, embora com um forte componente aleatório, que é voltada em direção à busca de pontos de “maior aptidão”.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Aleatórios, mas não desordenados pois utilizam informações históricas (processos iterativos -&gt; geração) seleção e reprodução aplicados a uma população.</a:t>
            </a:r>
          </a:p>
        </p:txBody>
      </p:sp>
      <p:sp>
        <p:nvSpPr>
          <p:cNvPr id="239620"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Observações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42691" name="Rectangle 3"/>
          <p:cNvSpPr>
            <a:spLocks noChangeArrowheads="1"/>
          </p:cNvSpPr>
          <p:nvPr/>
        </p:nvSpPr>
        <p:spPr bwMode="auto">
          <a:xfrm>
            <a:off x="2171699" y="1828800"/>
            <a:ext cx="9768509" cy="4332924"/>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A cada geração, os princípios de seleção e reprodução são aplicados a uma população, sendo que a seleção determina os indivíduos que irão se reproduzir, através da aptidão.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Espera-se que os indivíduos gerados sejam mais aptos.</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Representações são genotípicas, utilizando vetores de tamanho finito. Tradicionalmente, usam-se vetores binários.</a:t>
            </a:r>
          </a:p>
        </p:txBody>
      </p:sp>
      <p:sp>
        <p:nvSpPr>
          <p:cNvPr id="242692"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Observações</a:t>
            </a:r>
          </a:p>
        </p:txBody>
      </p:sp>
    </p:spTree>
  </p:cSld>
  <p:clrMapOvr>
    <a:overrideClrMapping bg1="lt1" tx1="dk1" bg2="lt2" tx2="dk2" accent1="accent1" accent2="accent2" accent3="accent3" accent4="accent4" accent5="accent5" accent6="accent6" hlink="hlink" folHlink="folHlink"/>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43715" name="Rectangle 3"/>
          <p:cNvSpPr>
            <a:spLocks noChangeArrowheads="1"/>
          </p:cNvSpPr>
          <p:nvPr/>
        </p:nvSpPr>
        <p:spPr bwMode="auto">
          <a:xfrm>
            <a:off x="2069824" y="1828800"/>
            <a:ext cx="9423952" cy="4730872"/>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Os operadores genéticos são independentes do problema  -&gt; uma vez encontrada a representação em vetores binários, as operações padrão podem ser utilizadas, facilitando o seu emprego em diferentes classes de problemas</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A maioria dos métodos de seleção são projetados para escolher preferencialmente indivíduos com maiores notas de aptidão, embora não exclusivamente, a fim de manter a diversidade da população. </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p:txBody>
      </p:sp>
      <p:sp>
        <p:nvSpPr>
          <p:cNvPr id="243716"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Observações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5699" name="Rectangle 3"/>
          <p:cNvSpPr>
            <a:spLocks noChangeArrowheads="1"/>
          </p:cNvSpPr>
          <p:nvPr/>
        </p:nvSpPr>
        <p:spPr bwMode="auto">
          <a:xfrm>
            <a:off x="2171699" y="1073151"/>
            <a:ext cx="9808265" cy="3391930"/>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Consideremos maximizar uma função:  f (x) = x</a:t>
            </a:r>
            <a:r>
              <a:rPr lang="pt-BR" altLang="pt-BR" sz="2400" baseline="30000" dirty="0">
                <a:solidFill>
                  <a:schemeClr val="tx1">
                    <a:lumMod val="75000"/>
                    <a:lumOff val="25000"/>
                  </a:schemeClr>
                </a:solidFill>
              </a:rPr>
              <a:t>2</a:t>
            </a:r>
          </a:p>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Determinar a representação do indivíduo: x varia de 0 a 15 -&gt; 4 bits</a:t>
            </a:r>
          </a:p>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Tamanho da População = 5</a:t>
            </a:r>
          </a:p>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Taxa de cruzamento de 90% e taxa de mutação de 0,5%</a:t>
            </a:r>
          </a:p>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Função de fitness é o próprio f (x)</a:t>
            </a:r>
          </a:p>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Gerar a primeira população de soluções candidatas:</a:t>
            </a:r>
          </a:p>
        </p:txBody>
      </p:sp>
      <p:sp>
        <p:nvSpPr>
          <p:cNvPr id="285700"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Exemplo</a:t>
            </a:r>
          </a:p>
        </p:txBody>
      </p:sp>
      <p:graphicFrame>
        <p:nvGraphicFramePr>
          <p:cNvPr id="285785" name="Group 89"/>
          <p:cNvGraphicFramePr>
            <a:graphicFrameLocks noGrp="1"/>
          </p:cNvGraphicFramePr>
          <p:nvPr>
            <p:extLst>
              <p:ext uri="{D42A27DB-BD31-4B8C-83A1-F6EECF244321}">
                <p14:modId xmlns:p14="http://schemas.microsoft.com/office/powerpoint/2010/main" val="608759915"/>
              </p:ext>
            </p:extLst>
          </p:nvPr>
        </p:nvGraphicFramePr>
        <p:xfrm>
          <a:off x="3213100" y="4534929"/>
          <a:ext cx="6070600" cy="2164320"/>
        </p:xfrm>
        <a:graphic>
          <a:graphicData uri="http://schemas.openxmlformats.org/drawingml/2006/table">
            <a:tbl>
              <a:tblPr/>
              <a:tblGrid>
                <a:gridCol w="1517650">
                  <a:extLst>
                    <a:ext uri="{9D8B030D-6E8A-4147-A177-3AD203B41FA5}">
                      <a16:colId xmlns:a16="http://schemas.microsoft.com/office/drawing/2014/main" val="1220110182"/>
                    </a:ext>
                  </a:extLst>
                </a:gridCol>
                <a:gridCol w="1517650">
                  <a:extLst>
                    <a:ext uri="{9D8B030D-6E8A-4147-A177-3AD203B41FA5}">
                      <a16:colId xmlns:a16="http://schemas.microsoft.com/office/drawing/2014/main" val="3149008331"/>
                    </a:ext>
                  </a:extLst>
                </a:gridCol>
                <a:gridCol w="1517650">
                  <a:extLst>
                    <a:ext uri="{9D8B030D-6E8A-4147-A177-3AD203B41FA5}">
                      <a16:colId xmlns:a16="http://schemas.microsoft.com/office/drawing/2014/main" val="3389232042"/>
                    </a:ext>
                  </a:extLst>
                </a:gridCol>
                <a:gridCol w="1517650">
                  <a:extLst>
                    <a:ext uri="{9D8B030D-6E8A-4147-A177-3AD203B41FA5}">
                      <a16:colId xmlns:a16="http://schemas.microsoft.com/office/drawing/2014/main" val="383011538"/>
                    </a:ext>
                  </a:extLst>
                </a:gridCol>
              </a:tblGrid>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Número</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Indivíduo</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Fitness</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4897884"/>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1</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0011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9</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4770347"/>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2</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0101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5</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25</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0136479"/>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3</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7</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49</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583794"/>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4</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100</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5309338"/>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5</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1100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12</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144</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9327861"/>
                  </a:ext>
                </a:extLst>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7747" name="Rectangle 3"/>
          <p:cNvSpPr>
            <a:spLocks noChangeArrowheads="1"/>
          </p:cNvSpPr>
          <p:nvPr/>
        </p:nvSpPr>
        <p:spPr bwMode="auto">
          <a:xfrm>
            <a:off x="2171699" y="1073151"/>
            <a:ext cx="9423951" cy="830997"/>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Aplica-se a seleção: Devem ser selecionados 4 indivíduos</a:t>
            </a:r>
          </a:p>
        </p:txBody>
      </p:sp>
      <p:sp>
        <p:nvSpPr>
          <p:cNvPr id="287748"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Exemplo</a:t>
            </a:r>
          </a:p>
        </p:txBody>
      </p:sp>
      <p:graphicFrame>
        <p:nvGraphicFramePr>
          <p:cNvPr id="287787" name="Group 43"/>
          <p:cNvGraphicFramePr>
            <a:graphicFrameLocks noGrp="1"/>
          </p:cNvGraphicFramePr>
          <p:nvPr>
            <p:extLst>
              <p:ext uri="{D42A27DB-BD31-4B8C-83A1-F6EECF244321}">
                <p14:modId xmlns:p14="http://schemas.microsoft.com/office/powerpoint/2010/main" val="1947078124"/>
              </p:ext>
            </p:extLst>
          </p:nvPr>
        </p:nvGraphicFramePr>
        <p:xfrm>
          <a:off x="3111500" y="1971148"/>
          <a:ext cx="6070600" cy="1803600"/>
        </p:xfrm>
        <a:graphic>
          <a:graphicData uri="http://schemas.openxmlformats.org/drawingml/2006/table">
            <a:tbl>
              <a:tblPr/>
              <a:tblGrid>
                <a:gridCol w="1517650">
                  <a:extLst>
                    <a:ext uri="{9D8B030D-6E8A-4147-A177-3AD203B41FA5}">
                      <a16:colId xmlns:a16="http://schemas.microsoft.com/office/drawing/2014/main" val="3322544853"/>
                    </a:ext>
                  </a:extLst>
                </a:gridCol>
                <a:gridCol w="1517650">
                  <a:extLst>
                    <a:ext uri="{9D8B030D-6E8A-4147-A177-3AD203B41FA5}">
                      <a16:colId xmlns:a16="http://schemas.microsoft.com/office/drawing/2014/main" val="1343748308"/>
                    </a:ext>
                  </a:extLst>
                </a:gridCol>
                <a:gridCol w="1517650">
                  <a:extLst>
                    <a:ext uri="{9D8B030D-6E8A-4147-A177-3AD203B41FA5}">
                      <a16:colId xmlns:a16="http://schemas.microsoft.com/office/drawing/2014/main" val="3734556350"/>
                    </a:ext>
                  </a:extLst>
                </a:gridCol>
                <a:gridCol w="1517650">
                  <a:extLst>
                    <a:ext uri="{9D8B030D-6E8A-4147-A177-3AD203B41FA5}">
                      <a16:colId xmlns:a16="http://schemas.microsoft.com/office/drawing/2014/main" val="2299235656"/>
                    </a:ext>
                  </a:extLst>
                </a:gridCol>
              </a:tblGrid>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Número</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Indivíduo</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Fitness</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1101618"/>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0011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9</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4515023"/>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7</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49</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619536"/>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4</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100</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126814"/>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5</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1100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12</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dirty="0">
                          <a:ln>
                            <a:noFill/>
                          </a:ln>
                          <a:solidFill>
                            <a:schemeClr val="tx1"/>
                          </a:solidFill>
                          <a:effectLst/>
                          <a:latin typeface="Arial" panose="020B0604020202020204" pitchFamily="34" charset="0"/>
                        </a:rPr>
                        <a:t>144</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1247242"/>
                  </a:ext>
                </a:extLst>
              </a:tr>
            </a:tbl>
          </a:graphicData>
        </a:graphic>
      </p:graphicFrame>
      <p:sp>
        <p:nvSpPr>
          <p:cNvPr id="287789" name="Rectangle 45"/>
          <p:cNvSpPr>
            <a:spLocks noChangeArrowheads="1"/>
          </p:cNvSpPr>
          <p:nvPr/>
        </p:nvSpPr>
        <p:spPr bwMode="auto">
          <a:xfrm>
            <a:off x="2171700" y="3841750"/>
            <a:ext cx="9423952" cy="830997"/>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São cruzados os indivíduos 1 e 5 e os indivíduos 3 e 4</a:t>
            </a:r>
          </a:p>
        </p:txBody>
      </p:sp>
      <p:graphicFrame>
        <p:nvGraphicFramePr>
          <p:cNvPr id="287824" name="Group 80"/>
          <p:cNvGraphicFramePr>
            <a:graphicFrameLocks noGrp="1"/>
          </p:cNvGraphicFramePr>
          <p:nvPr/>
        </p:nvGraphicFramePr>
        <p:xfrm>
          <a:off x="3175000" y="4572000"/>
          <a:ext cx="6057900" cy="1803600"/>
        </p:xfrm>
        <a:graphic>
          <a:graphicData uri="http://schemas.openxmlformats.org/drawingml/2006/table">
            <a:tbl>
              <a:tblPr/>
              <a:tblGrid>
                <a:gridCol w="1504950">
                  <a:extLst>
                    <a:ext uri="{9D8B030D-6E8A-4147-A177-3AD203B41FA5}">
                      <a16:colId xmlns:a16="http://schemas.microsoft.com/office/drawing/2014/main" val="100692088"/>
                    </a:ext>
                  </a:extLst>
                </a:gridCol>
                <a:gridCol w="1517650">
                  <a:extLst>
                    <a:ext uri="{9D8B030D-6E8A-4147-A177-3AD203B41FA5}">
                      <a16:colId xmlns:a16="http://schemas.microsoft.com/office/drawing/2014/main" val="1736248612"/>
                    </a:ext>
                  </a:extLst>
                </a:gridCol>
                <a:gridCol w="1517650">
                  <a:extLst>
                    <a:ext uri="{9D8B030D-6E8A-4147-A177-3AD203B41FA5}">
                      <a16:colId xmlns:a16="http://schemas.microsoft.com/office/drawing/2014/main" val="4189283996"/>
                    </a:ext>
                  </a:extLst>
                </a:gridCol>
                <a:gridCol w="1517650">
                  <a:extLst>
                    <a:ext uri="{9D8B030D-6E8A-4147-A177-3AD203B41FA5}">
                      <a16:colId xmlns:a16="http://schemas.microsoft.com/office/drawing/2014/main" val="879074630"/>
                    </a:ext>
                  </a:extLst>
                </a:gridCol>
              </a:tblGrid>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Indivíduo</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Fitness</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12553877"/>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 e 5</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0000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5716008"/>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 e 5</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1111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15</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225</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8951890"/>
                  </a:ext>
                </a:extLst>
              </a:tr>
              <a:tr h="3286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 e 4</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6</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36</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9591114"/>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 e 4</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121</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9557854"/>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88771" name="Rectangle 3"/>
          <p:cNvSpPr>
            <a:spLocks noChangeArrowheads="1"/>
          </p:cNvSpPr>
          <p:nvPr/>
        </p:nvSpPr>
        <p:spPr bwMode="auto">
          <a:xfrm>
            <a:off x="2171699" y="1073151"/>
            <a:ext cx="9635987" cy="1200329"/>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De acordo com a taxa de mutação define-se se vai haver mutação, e escolhe-se aleatoriamente o indivíduo e o bit a ser modificado</a:t>
            </a:r>
          </a:p>
        </p:txBody>
      </p:sp>
      <p:sp>
        <p:nvSpPr>
          <p:cNvPr id="288772"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Exemplo</a:t>
            </a:r>
          </a:p>
        </p:txBody>
      </p:sp>
      <p:graphicFrame>
        <p:nvGraphicFramePr>
          <p:cNvPr id="288838" name="Group 70"/>
          <p:cNvGraphicFramePr>
            <a:graphicFrameLocks noGrp="1"/>
          </p:cNvGraphicFramePr>
          <p:nvPr/>
        </p:nvGraphicFramePr>
        <p:xfrm>
          <a:off x="3136900" y="2222500"/>
          <a:ext cx="6070600" cy="1082160"/>
        </p:xfrm>
        <a:graphic>
          <a:graphicData uri="http://schemas.openxmlformats.org/drawingml/2006/table">
            <a:tbl>
              <a:tblPr/>
              <a:tblGrid>
                <a:gridCol w="1517650">
                  <a:extLst>
                    <a:ext uri="{9D8B030D-6E8A-4147-A177-3AD203B41FA5}">
                      <a16:colId xmlns:a16="http://schemas.microsoft.com/office/drawing/2014/main" val="3538081746"/>
                    </a:ext>
                  </a:extLst>
                </a:gridCol>
                <a:gridCol w="1517650">
                  <a:extLst>
                    <a:ext uri="{9D8B030D-6E8A-4147-A177-3AD203B41FA5}">
                      <a16:colId xmlns:a16="http://schemas.microsoft.com/office/drawing/2014/main" val="3133245374"/>
                    </a:ext>
                  </a:extLst>
                </a:gridCol>
                <a:gridCol w="1517650">
                  <a:extLst>
                    <a:ext uri="{9D8B030D-6E8A-4147-A177-3AD203B41FA5}">
                      <a16:colId xmlns:a16="http://schemas.microsoft.com/office/drawing/2014/main" val="2727516382"/>
                    </a:ext>
                  </a:extLst>
                </a:gridCol>
                <a:gridCol w="1517650">
                  <a:extLst>
                    <a:ext uri="{9D8B030D-6E8A-4147-A177-3AD203B41FA5}">
                      <a16:colId xmlns:a16="http://schemas.microsoft.com/office/drawing/2014/main" val="2573986212"/>
                    </a:ext>
                  </a:extLst>
                </a:gridCol>
              </a:tblGrid>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Indivíduo</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Fitness</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61696"/>
                  </a:ext>
                </a:extLst>
              </a:tr>
              <a:tr h="3286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 e 4</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011</a:t>
                      </a:r>
                      <a:r>
                        <a:rPr kumimoji="0" lang="pt-BR" altLang="pt-BR" sz="1800" b="0" i="0" u="none" strike="noStrike" cap="none" normalizeH="0" baseline="0">
                          <a:ln>
                            <a:noFill/>
                          </a:ln>
                          <a:solidFill>
                            <a:srgbClr val="FF3300"/>
                          </a:solidFill>
                          <a:effectLst/>
                          <a:latin typeface="Arial" panose="020B0604020202020204" pitchFamily="34" charset="0"/>
                        </a:rPr>
                        <a:t>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6</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36</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8423571"/>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011</a:t>
                      </a:r>
                      <a:r>
                        <a:rPr kumimoji="0" lang="pt-BR" altLang="pt-BR" sz="1800" b="0" i="0" u="none" strike="noStrike" cap="none" normalizeH="0" baseline="0">
                          <a:ln>
                            <a:noFill/>
                          </a:ln>
                          <a:solidFill>
                            <a:srgbClr val="FF3300"/>
                          </a:solidFill>
                          <a:effectLst/>
                          <a:latin typeface="Arial" panose="020B0604020202020204" pitchFamily="34" charset="0"/>
                        </a:rPr>
                        <a:t>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7</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49</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0467"/>
                  </a:ext>
                </a:extLst>
              </a:tr>
            </a:tbl>
          </a:graphicData>
        </a:graphic>
      </p:graphicFrame>
      <p:sp>
        <p:nvSpPr>
          <p:cNvPr id="288839" name="Rectangle 71"/>
          <p:cNvSpPr>
            <a:spLocks noChangeArrowheads="1"/>
          </p:cNvSpPr>
          <p:nvPr/>
        </p:nvSpPr>
        <p:spPr bwMode="auto">
          <a:xfrm>
            <a:off x="2184400" y="3473451"/>
            <a:ext cx="9623286" cy="830997"/>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400" dirty="0">
                <a:solidFill>
                  <a:schemeClr val="tx1">
                    <a:lumMod val="75000"/>
                    <a:lumOff val="25000"/>
                  </a:schemeClr>
                </a:solidFill>
              </a:rPr>
              <a:t> Completa-se a população nova com indivíduos da população anterior</a:t>
            </a:r>
          </a:p>
        </p:txBody>
      </p:sp>
      <p:graphicFrame>
        <p:nvGraphicFramePr>
          <p:cNvPr id="288878" name="Group 110"/>
          <p:cNvGraphicFramePr>
            <a:graphicFrameLocks noGrp="1"/>
          </p:cNvGraphicFramePr>
          <p:nvPr/>
        </p:nvGraphicFramePr>
        <p:xfrm>
          <a:off x="3238500" y="4318000"/>
          <a:ext cx="6070600" cy="2164320"/>
        </p:xfrm>
        <a:graphic>
          <a:graphicData uri="http://schemas.openxmlformats.org/drawingml/2006/table">
            <a:tbl>
              <a:tblPr/>
              <a:tblGrid>
                <a:gridCol w="1517650">
                  <a:extLst>
                    <a:ext uri="{9D8B030D-6E8A-4147-A177-3AD203B41FA5}">
                      <a16:colId xmlns:a16="http://schemas.microsoft.com/office/drawing/2014/main" val="3534361778"/>
                    </a:ext>
                  </a:extLst>
                </a:gridCol>
                <a:gridCol w="1530350">
                  <a:extLst>
                    <a:ext uri="{9D8B030D-6E8A-4147-A177-3AD203B41FA5}">
                      <a16:colId xmlns:a16="http://schemas.microsoft.com/office/drawing/2014/main" val="2655607553"/>
                    </a:ext>
                  </a:extLst>
                </a:gridCol>
                <a:gridCol w="1504950">
                  <a:extLst>
                    <a:ext uri="{9D8B030D-6E8A-4147-A177-3AD203B41FA5}">
                      <a16:colId xmlns:a16="http://schemas.microsoft.com/office/drawing/2014/main" val="1973497227"/>
                    </a:ext>
                  </a:extLst>
                </a:gridCol>
                <a:gridCol w="1517650">
                  <a:extLst>
                    <a:ext uri="{9D8B030D-6E8A-4147-A177-3AD203B41FA5}">
                      <a16:colId xmlns:a16="http://schemas.microsoft.com/office/drawing/2014/main" val="3273028529"/>
                    </a:ext>
                  </a:extLst>
                </a:gridCol>
              </a:tblGrid>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Número</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Indivíduo</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pt-BR" altLang="pt-BR" sz="1800" b="0" i="0" u="none" strike="noStrike" cap="none" normalizeH="0" baseline="0">
                        <a:ln>
                          <a:noFill/>
                        </a:ln>
                        <a:solidFill>
                          <a:schemeClr val="tx1"/>
                        </a:solidFill>
                        <a:effectLst/>
                        <a:latin typeface="Arial" panose="020B0604020202020204" pitchFamily="34" charset="0"/>
                      </a:endParaRP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Fitness</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698417"/>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0000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3491637"/>
                  </a:ext>
                </a:extLst>
              </a:tr>
              <a:tr h="3333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2</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0111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7</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49</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2671417"/>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3</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100</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4684606"/>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4</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1011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121</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4651062"/>
                  </a:ext>
                </a:extLst>
              </a:tr>
              <a:tr h="2857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5</a:t>
                      </a:r>
                    </a:p>
                  </a:txBody>
                  <a:tcPr marL="90000" marR="90000" marT="43200" marB="432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1111</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15</a:t>
                      </a:r>
                    </a:p>
                  </a:txBody>
                  <a:tcPr marL="90000" marR="90000" marT="43200" marB="432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pt-BR" altLang="pt-BR" sz="1800" b="0" i="0" u="none" strike="noStrike" cap="none" normalizeH="0" baseline="0">
                          <a:ln>
                            <a:noFill/>
                          </a:ln>
                          <a:solidFill>
                            <a:schemeClr val="tx1"/>
                          </a:solidFill>
                          <a:effectLst/>
                          <a:latin typeface="Arial" panose="020B0604020202020204" pitchFamily="34" charset="0"/>
                        </a:rPr>
                        <a:t>225</a:t>
                      </a:r>
                    </a:p>
                  </a:txBody>
                  <a:tcPr marL="90000" marR="90000" marT="43200" marB="432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5442537"/>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pt-BR" altLang="pt-BR"/>
              <a:t>O que são ?</a:t>
            </a:r>
          </a:p>
        </p:txBody>
      </p:sp>
      <p:sp>
        <p:nvSpPr>
          <p:cNvPr id="307203" name="Rectangle 3"/>
          <p:cNvSpPr>
            <a:spLocks noGrp="1" noChangeArrowheads="1"/>
          </p:cNvSpPr>
          <p:nvPr>
            <p:ph idx="1"/>
          </p:nvPr>
        </p:nvSpPr>
        <p:spPr>
          <a:xfrm>
            <a:off x="2160104" y="2133600"/>
            <a:ext cx="9344508" cy="3777622"/>
          </a:xfrm>
        </p:spPr>
        <p:txBody>
          <a:bodyPr>
            <a:noAutofit/>
          </a:bodyPr>
          <a:lstStyle/>
          <a:p>
            <a:r>
              <a:rPr lang="pt-BR" altLang="pt-BR" sz="3200" dirty="0"/>
              <a:t>Os Algoritmos Genéticos são uma classe de procedimentos, com passos distintos bem definidos.</a:t>
            </a:r>
          </a:p>
          <a:p>
            <a:r>
              <a:rPr lang="pt-BR" altLang="pt-BR" sz="3200" dirty="0"/>
              <a:t>Essa classe se fundamenta em analogias a conceitos biológicos já testadas à exaustão.</a:t>
            </a:r>
          </a:p>
          <a:p>
            <a:r>
              <a:rPr lang="pt-BR" altLang="pt-BR" sz="3200" dirty="0"/>
              <a:t>Cada passo distinto pode ter diversas versões diferentes.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91843" name="Rectangle 3"/>
          <p:cNvSpPr>
            <a:spLocks noChangeArrowheads="1"/>
          </p:cNvSpPr>
          <p:nvPr/>
        </p:nvSpPr>
        <p:spPr bwMode="auto">
          <a:xfrm>
            <a:off x="1245705" y="1325217"/>
            <a:ext cx="10946296" cy="5532783"/>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Sistemas evolutivos tentam resolver problemas acumulando conhecimento sobre o problema e utilizando este conhecimento para gerar soluções aceitáveis. </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Áreas onde esta técnica pode ser aplicada:</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Alocação de tarefas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Seleção de rotas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Problemas de otimização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Alguns sistemas onde se podem utilizar </a:t>
            </a:r>
            <a:r>
              <a:rPr lang="pt-BR" altLang="pt-BR" sz="2800" dirty="0" err="1">
                <a:solidFill>
                  <a:schemeClr val="tx1">
                    <a:lumMod val="75000"/>
                    <a:lumOff val="25000"/>
                  </a:schemeClr>
                </a:solidFill>
              </a:rPr>
              <a:t>AGs</a:t>
            </a:r>
            <a:r>
              <a:rPr lang="pt-BR" altLang="pt-BR" sz="2800" dirty="0">
                <a:solidFill>
                  <a:schemeClr val="tx1">
                    <a:lumMod val="75000"/>
                    <a:lumOff val="25000"/>
                  </a:schemeClr>
                </a:solidFill>
              </a:rPr>
              <a:t>:</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Definição de arquiteturas neurais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Simulação de sistemas biológicos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Evolução Interativa de imagens, etc....</a:t>
            </a:r>
          </a:p>
        </p:txBody>
      </p:sp>
      <p:sp>
        <p:nvSpPr>
          <p:cNvPr id="291844"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Aplicações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92867" name="Rectangle 3"/>
          <p:cNvSpPr>
            <a:spLocks noChangeArrowheads="1"/>
          </p:cNvSpPr>
          <p:nvPr/>
        </p:nvSpPr>
        <p:spPr bwMode="auto">
          <a:xfrm>
            <a:off x="2158448" y="1603237"/>
            <a:ext cx="9569726" cy="5009598"/>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Determinar uma rede adequada não é tarefa simples. Várias variáveis: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Topologia da rede (tamanho, estrutura e conexões)</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Parâmetros do algoritmo de treinamento (taxa de aprendizado, termo momentum)</a:t>
            </a:r>
          </a:p>
          <a:p>
            <a:pPr marL="800100" lvl="1" indent="-342900">
              <a:spcBef>
                <a:spcPts val="1000"/>
              </a:spcBef>
              <a:buClr>
                <a:schemeClr val="accent1"/>
              </a:buClr>
              <a:buFont typeface="Wingdings 3" charset="2"/>
              <a:buChar char=""/>
            </a:pPr>
            <a:endParaRPr lang="pt-BR" altLang="pt-BR" sz="2400" dirty="0">
              <a:solidFill>
                <a:schemeClr val="tx1">
                  <a:lumMod val="75000"/>
                  <a:lumOff val="25000"/>
                </a:schemeClr>
              </a:solidFill>
            </a:endParaRP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Definição baseada em técnicas empíricas</a:t>
            </a:r>
          </a:p>
          <a:p>
            <a:pPr marL="342900" indent="-342900">
              <a:spcBef>
                <a:spcPts val="1000"/>
              </a:spcBef>
              <a:buClr>
                <a:schemeClr val="accent1"/>
              </a:buClr>
              <a:buFont typeface="Wingdings 3" charset="2"/>
              <a:buChar char=""/>
            </a:pPr>
            <a:endParaRPr lang="pt-BR" altLang="pt-BR" sz="2800" dirty="0">
              <a:solidFill>
                <a:schemeClr val="tx1">
                  <a:lumMod val="75000"/>
                  <a:lumOff val="25000"/>
                </a:schemeClr>
              </a:solidFill>
            </a:endParaRP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Problema de otimizar a arquitetura: Algoritmos Genéticos</a:t>
            </a:r>
          </a:p>
        </p:txBody>
      </p:sp>
      <p:sp>
        <p:nvSpPr>
          <p:cNvPr id="292868"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Aplicações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pt-BR" altLang="pt-BR"/>
              <a:t>Para que servem?</a:t>
            </a:r>
          </a:p>
        </p:txBody>
      </p:sp>
      <p:sp>
        <p:nvSpPr>
          <p:cNvPr id="308227" name="Rectangle 3"/>
          <p:cNvSpPr>
            <a:spLocks noGrp="1" noChangeArrowheads="1"/>
          </p:cNvSpPr>
          <p:nvPr>
            <p:ph idx="1"/>
          </p:nvPr>
        </p:nvSpPr>
        <p:spPr>
          <a:xfrm>
            <a:off x="2199861" y="2133600"/>
            <a:ext cx="9304751" cy="3777622"/>
          </a:xfrm>
        </p:spPr>
        <p:txBody>
          <a:bodyPr vert="horz" lIns="91440" tIns="45720" rIns="91440" bIns="45720" rtlCol="0">
            <a:noAutofit/>
          </a:bodyPr>
          <a:lstStyle/>
          <a:p>
            <a:r>
              <a:rPr lang="pt-BR" altLang="pt-BR" sz="3200" dirty="0"/>
              <a:t>Busca e Otimização</a:t>
            </a:r>
          </a:p>
          <a:p>
            <a:r>
              <a:rPr lang="pt-BR" altLang="pt-BR" sz="3200" dirty="0"/>
              <a:t>Amplamente utilizados, com sucesso, em problemas de difícil manipulação pelas técnicas tradicionais</a:t>
            </a:r>
          </a:p>
          <a:p>
            <a:r>
              <a:rPr lang="pt-BR" altLang="pt-BR" sz="3200" dirty="0"/>
              <a:t>Eficiência X Flexibilidade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101381" name="Rectangle 5"/>
          <p:cNvSpPr>
            <a:spLocks noChangeArrowheads="1"/>
          </p:cNvSpPr>
          <p:nvPr/>
        </p:nvSpPr>
        <p:spPr bwMode="auto">
          <a:xfrm>
            <a:off x="1345096" y="1308652"/>
            <a:ext cx="10376452" cy="5155095"/>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Propostos por </a:t>
            </a:r>
            <a:r>
              <a:rPr lang="pt-BR" altLang="pt-BR" sz="2800" dirty="0" err="1">
                <a:solidFill>
                  <a:schemeClr val="tx1">
                    <a:lumMod val="75000"/>
                    <a:lumOff val="25000"/>
                  </a:schemeClr>
                </a:solidFill>
              </a:rPr>
              <a:t>Holland</a:t>
            </a:r>
            <a:r>
              <a:rPr lang="pt-BR" altLang="pt-BR" sz="2800" dirty="0">
                <a:solidFill>
                  <a:schemeClr val="tx1">
                    <a:lumMod val="75000"/>
                    <a:lumOff val="25000"/>
                  </a:schemeClr>
                </a:solidFill>
              </a:rPr>
              <a:t>, na década de 60.</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Baseados na teoria da evolução natural (Darwin, 1859): evolução ocorre de acordo com os princípios de seleção natural e sobrevivência dos mais aptos. </a:t>
            </a:r>
          </a:p>
          <a:p>
            <a:pPr marL="800100" lvl="1" indent="-342900">
              <a:spcBef>
                <a:spcPts val="1000"/>
              </a:spcBef>
              <a:buClr>
                <a:schemeClr val="accent1"/>
              </a:buClr>
              <a:buFont typeface="Wingdings 3" charset="2"/>
              <a:buChar char=""/>
            </a:pPr>
            <a:r>
              <a:rPr lang="pt-BR" altLang="pt-BR" sz="2400" dirty="0">
                <a:solidFill>
                  <a:schemeClr val="tx1">
                    <a:lumMod val="75000"/>
                    <a:lumOff val="25000"/>
                  </a:schemeClr>
                </a:solidFill>
              </a:rPr>
              <a:t> 	“São métodos computacionais de busca baseados nos mecanismos de evolução natural e na genética. Em AG, uma população de possíveis soluções para o problema em questão evolui de acordo com operadores probabilísticos concebidos a partir de metáforas biológicas, de modo que há uma tendência de que, na média, os indivíduos representem soluções cada vez melhores à medida que o processo evolutivo continua”</a:t>
            </a:r>
          </a:p>
        </p:txBody>
      </p:sp>
      <p:sp>
        <p:nvSpPr>
          <p:cNvPr id="101386" name="Rectangle 10"/>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Definição</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66243" name="Rectangle 3"/>
          <p:cNvSpPr>
            <a:spLocks noChangeArrowheads="1"/>
          </p:cNvSpPr>
          <p:nvPr/>
        </p:nvSpPr>
        <p:spPr bwMode="auto">
          <a:xfrm>
            <a:off x="1747629" y="1735760"/>
            <a:ext cx="9940788" cy="4785926"/>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Operam numa população de pontos, e não a partir de um ponto isolado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Operam num espaço de soluções codificadas e não no espaço de busca diretamente</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Necessitam somente de informação sobre o valor de uma função objetivo para cada membro da população, e não requerem derivadas ou qualquer outro tipo de conhecimento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Usam transições probabilísticas e não regras determinísticas. </a:t>
            </a:r>
          </a:p>
        </p:txBody>
      </p:sp>
      <p:sp>
        <p:nvSpPr>
          <p:cNvPr id="266244"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Características Primárias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2743200" y="1828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69315" name="Rectangle 3"/>
          <p:cNvSpPr>
            <a:spLocks noChangeArrowheads="1"/>
          </p:cNvSpPr>
          <p:nvPr/>
        </p:nvSpPr>
        <p:spPr bwMode="auto">
          <a:xfrm>
            <a:off x="1826590" y="1669774"/>
            <a:ext cx="9609483" cy="4916557"/>
          </a:xfrm>
          <a:prstGeom prst="rect">
            <a:avLst/>
          </a:prstGeom>
        </p:spPr>
        <p:txBody>
          <a:bodyPr vert="horz" lIns="91440" tIns="45720" rIns="91440" bIns="45720" rtlCol="0">
            <a:noAutofit/>
          </a:bodyPr>
          <a:lstStyle/>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Cada possível solução x no espaço de busca é representada como uma sequência de símbolos s gerados a partir de um alfabeto finito A. </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Uma sequência S representa um cromossomo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Cada elemento da sequência equivale a um gene</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Cada elemento de A equivale a um alelo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A posição do gene no cromossomo corresponde a um lócus gênico</a:t>
            </a:r>
          </a:p>
          <a:p>
            <a:pPr marL="342900" indent="-342900">
              <a:spcBef>
                <a:spcPts val="1000"/>
              </a:spcBef>
              <a:buClr>
                <a:schemeClr val="accent1"/>
              </a:buClr>
              <a:buFont typeface="Wingdings 3" charset="2"/>
              <a:buChar char=""/>
            </a:pPr>
            <a:r>
              <a:rPr lang="pt-BR" altLang="pt-BR" sz="2800" dirty="0">
                <a:solidFill>
                  <a:schemeClr val="tx1">
                    <a:lumMod val="75000"/>
                    <a:lumOff val="25000"/>
                  </a:schemeClr>
                </a:solidFill>
              </a:rPr>
              <a:t> Cada indivíduo apresenta apenas um cromossomo.</a:t>
            </a:r>
          </a:p>
        </p:txBody>
      </p:sp>
      <p:sp>
        <p:nvSpPr>
          <p:cNvPr id="269316" name="Rectangle 4"/>
          <p:cNvSpPr>
            <a:spLocks noChangeArrowheads="1"/>
          </p:cNvSpPr>
          <p:nvPr/>
        </p:nvSpPr>
        <p:spPr bwMode="auto">
          <a:xfrm>
            <a:off x="2806700" y="0"/>
            <a:ext cx="78613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Terminologia</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2730500" y="1320800"/>
            <a:ext cx="7010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Clr>
                <a:schemeClr val="tx1"/>
              </a:buClr>
              <a:buFontTx/>
              <a:buChar char=" "/>
            </a:pPr>
            <a:endParaRPr lang="pt-BR" altLang="pt-BR"/>
          </a:p>
          <a:p>
            <a:pPr>
              <a:buClr>
                <a:schemeClr val="tx1"/>
              </a:buClr>
              <a:buFontTx/>
              <a:buChar char=" "/>
            </a:pPr>
            <a:endParaRPr lang="pt-BR" altLang="pt-BR"/>
          </a:p>
        </p:txBody>
      </p:sp>
      <p:sp>
        <p:nvSpPr>
          <p:cNvPr id="275460" name="Rectangle 4"/>
          <p:cNvSpPr>
            <a:spLocks noChangeArrowheads="1"/>
          </p:cNvSpPr>
          <p:nvPr/>
        </p:nvSpPr>
        <p:spPr bwMode="auto">
          <a:xfrm>
            <a:off x="2895600" y="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r>
              <a:rPr lang="pt-BR" altLang="pt-BR" sz="4000"/>
              <a:t>Terminologia</a:t>
            </a:r>
          </a:p>
        </p:txBody>
      </p:sp>
      <p:sp>
        <p:nvSpPr>
          <p:cNvPr id="275470" name="Rectangle 14"/>
          <p:cNvSpPr>
            <a:spLocks noChangeArrowheads="1"/>
          </p:cNvSpPr>
          <p:nvPr/>
        </p:nvSpPr>
        <p:spPr bwMode="auto">
          <a:xfrm>
            <a:off x="3578226"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1</a:t>
            </a:r>
            <a:endParaRPr lang="en-US" altLang="pt-BR" sz="2400">
              <a:latin typeface="Times New Roman" panose="02020603050405020304" pitchFamily="18" charset="0"/>
            </a:endParaRPr>
          </a:p>
        </p:txBody>
      </p:sp>
      <p:sp>
        <p:nvSpPr>
          <p:cNvPr id="275471" name="Rectangle 15"/>
          <p:cNvSpPr>
            <a:spLocks noChangeArrowheads="1"/>
          </p:cNvSpPr>
          <p:nvPr/>
        </p:nvSpPr>
        <p:spPr bwMode="auto">
          <a:xfrm>
            <a:off x="3943351"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1</a:t>
            </a:r>
            <a:endParaRPr lang="en-US" altLang="pt-BR" sz="2400">
              <a:latin typeface="Times New Roman" panose="02020603050405020304" pitchFamily="18" charset="0"/>
            </a:endParaRPr>
          </a:p>
        </p:txBody>
      </p:sp>
      <p:sp>
        <p:nvSpPr>
          <p:cNvPr id="275472" name="Rectangle 16"/>
          <p:cNvSpPr>
            <a:spLocks noChangeArrowheads="1"/>
          </p:cNvSpPr>
          <p:nvPr/>
        </p:nvSpPr>
        <p:spPr bwMode="auto">
          <a:xfrm>
            <a:off x="4322764" y="3340101"/>
            <a:ext cx="358775" cy="4603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b="1" dirty="0">
                <a:solidFill>
                  <a:srgbClr val="FF0000"/>
                </a:solidFill>
                <a:latin typeface="Times New Roman" panose="02020603050405020304" pitchFamily="18" charset="0"/>
                <a:cs typeface="Times New Roman" panose="02020603050405020304" pitchFamily="18" charset="0"/>
              </a:rPr>
              <a:t>0</a:t>
            </a:r>
            <a:endParaRPr lang="en-US" altLang="pt-BR" sz="2400" dirty="0">
              <a:latin typeface="Times New Roman" panose="02020603050405020304" pitchFamily="18" charset="0"/>
            </a:endParaRPr>
          </a:p>
        </p:txBody>
      </p:sp>
      <p:sp>
        <p:nvSpPr>
          <p:cNvPr id="275473" name="Rectangle 17"/>
          <p:cNvSpPr>
            <a:spLocks noChangeArrowheads="1"/>
          </p:cNvSpPr>
          <p:nvPr/>
        </p:nvSpPr>
        <p:spPr bwMode="auto">
          <a:xfrm>
            <a:off x="4692651"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1</a:t>
            </a:r>
            <a:endParaRPr lang="en-US" altLang="pt-BR" sz="2400">
              <a:latin typeface="Times New Roman" panose="02020603050405020304" pitchFamily="18" charset="0"/>
            </a:endParaRPr>
          </a:p>
        </p:txBody>
      </p:sp>
      <p:sp>
        <p:nvSpPr>
          <p:cNvPr id="275474" name="Rectangle 18"/>
          <p:cNvSpPr>
            <a:spLocks noChangeArrowheads="1"/>
          </p:cNvSpPr>
          <p:nvPr/>
        </p:nvSpPr>
        <p:spPr bwMode="auto">
          <a:xfrm>
            <a:off x="5072064"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0</a:t>
            </a:r>
            <a:endParaRPr lang="en-US" altLang="pt-BR" sz="2400">
              <a:latin typeface="Times New Roman" panose="02020603050405020304" pitchFamily="18" charset="0"/>
            </a:endParaRPr>
          </a:p>
        </p:txBody>
      </p:sp>
      <p:sp>
        <p:nvSpPr>
          <p:cNvPr id="275475" name="Rectangle 19"/>
          <p:cNvSpPr>
            <a:spLocks noChangeArrowheads="1"/>
          </p:cNvSpPr>
          <p:nvPr/>
        </p:nvSpPr>
        <p:spPr bwMode="auto">
          <a:xfrm>
            <a:off x="5449889"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0</a:t>
            </a:r>
            <a:endParaRPr lang="en-US" altLang="pt-BR" sz="2400">
              <a:latin typeface="Times New Roman" panose="02020603050405020304" pitchFamily="18" charset="0"/>
            </a:endParaRPr>
          </a:p>
        </p:txBody>
      </p:sp>
      <p:sp>
        <p:nvSpPr>
          <p:cNvPr id="275476" name="Rectangle 20"/>
          <p:cNvSpPr>
            <a:spLocks noChangeArrowheads="1"/>
          </p:cNvSpPr>
          <p:nvPr/>
        </p:nvSpPr>
        <p:spPr bwMode="auto">
          <a:xfrm>
            <a:off x="5815014"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wrap="square" lIns="90000" tIns="43200" rIns="90000" bIns="43200">
            <a:spAutoFit/>
          </a:bodyPr>
          <a:lstStyle/>
          <a:p>
            <a:pPr algn="ctr" eaLnBrk="0" hangingPunct="0"/>
            <a:r>
              <a:rPr lang="en-US" altLang="pt-BR"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0</a:t>
            </a:r>
            <a:endParaRPr lang="en-US" altLang="pt-BR" sz="2400" dirty="0">
              <a:latin typeface="Times New Roman" panose="02020603050405020304" pitchFamily="18" charset="0"/>
            </a:endParaRPr>
          </a:p>
        </p:txBody>
      </p:sp>
      <p:sp>
        <p:nvSpPr>
          <p:cNvPr id="275477" name="Rectangle 21"/>
          <p:cNvSpPr>
            <a:spLocks noChangeArrowheads="1"/>
          </p:cNvSpPr>
          <p:nvPr/>
        </p:nvSpPr>
        <p:spPr bwMode="auto">
          <a:xfrm>
            <a:off x="6180139"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endParaRPr lang="en-US" altLang="pt-BR" sz="2400" b="1" dirty="0">
              <a:latin typeface="Times New Roman" panose="02020603050405020304" pitchFamily="18" charset="0"/>
            </a:endParaRPr>
          </a:p>
        </p:txBody>
      </p:sp>
      <p:sp>
        <p:nvSpPr>
          <p:cNvPr id="275478" name="Rectangle 22"/>
          <p:cNvSpPr>
            <a:spLocks noChangeArrowheads="1"/>
          </p:cNvSpPr>
          <p:nvPr/>
        </p:nvSpPr>
        <p:spPr bwMode="auto">
          <a:xfrm>
            <a:off x="6546851"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1</a:t>
            </a:r>
            <a:endParaRPr lang="en-US" altLang="pt-BR" sz="2400">
              <a:latin typeface="Times New Roman" panose="02020603050405020304" pitchFamily="18" charset="0"/>
            </a:endParaRPr>
          </a:p>
        </p:txBody>
      </p:sp>
      <p:sp>
        <p:nvSpPr>
          <p:cNvPr id="275479" name="Rectangle 23"/>
          <p:cNvSpPr>
            <a:spLocks noChangeArrowheads="1"/>
          </p:cNvSpPr>
          <p:nvPr/>
        </p:nvSpPr>
        <p:spPr bwMode="auto">
          <a:xfrm>
            <a:off x="6916739"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0</a:t>
            </a:r>
            <a:endParaRPr lang="en-US" altLang="pt-BR" sz="2400">
              <a:latin typeface="Times New Roman" panose="02020603050405020304" pitchFamily="18" charset="0"/>
            </a:endParaRPr>
          </a:p>
        </p:txBody>
      </p:sp>
      <p:sp>
        <p:nvSpPr>
          <p:cNvPr id="275480" name="Rectangle 24"/>
          <p:cNvSpPr>
            <a:spLocks noChangeArrowheads="1"/>
          </p:cNvSpPr>
          <p:nvPr/>
        </p:nvSpPr>
        <p:spPr bwMode="auto">
          <a:xfrm>
            <a:off x="7283451"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1</a:t>
            </a:r>
            <a:endParaRPr lang="en-US" altLang="pt-BR" sz="2400">
              <a:latin typeface="Times New Roman" panose="02020603050405020304" pitchFamily="18" charset="0"/>
            </a:endParaRPr>
          </a:p>
        </p:txBody>
      </p:sp>
      <p:sp>
        <p:nvSpPr>
          <p:cNvPr id="275481" name="Rectangle 25"/>
          <p:cNvSpPr>
            <a:spLocks noChangeArrowheads="1"/>
          </p:cNvSpPr>
          <p:nvPr/>
        </p:nvSpPr>
        <p:spPr bwMode="auto">
          <a:xfrm>
            <a:off x="7661276"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0</a:t>
            </a:r>
            <a:endParaRPr lang="en-US" altLang="pt-BR" sz="2400">
              <a:latin typeface="Times New Roman" panose="02020603050405020304" pitchFamily="18" charset="0"/>
            </a:endParaRPr>
          </a:p>
        </p:txBody>
      </p:sp>
      <p:sp>
        <p:nvSpPr>
          <p:cNvPr id="275482" name="Rectangle 26"/>
          <p:cNvSpPr>
            <a:spLocks noChangeArrowheads="1"/>
          </p:cNvSpPr>
          <p:nvPr/>
        </p:nvSpPr>
        <p:spPr bwMode="auto">
          <a:xfrm>
            <a:off x="8039101" y="3340101"/>
            <a:ext cx="358775" cy="46037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91581" dir="2021404" algn="ctr" rotWithShape="0">
                    <a:schemeClr val="bg2"/>
                  </a:outerShdw>
                </a:effectLst>
              </a14:hiddenEffects>
            </a:ext>
          </a:extLst>
        </p:spPr>
        <p:txBody>
          <a:bodyPr lIns="90000" tIns="43200" rIns="90000" bIns="43200">
            <a:spAutoFit/>
          </a:bodyPr>
          <a:lstStyle/>
          <a:p>
            <a:pPr algn="ctr" eaLnBrk="0" hangingPunct="0"/>
            <a:r>
              <a:rPr lang="en-US" altLang="pt-BR" sz="2400">
                <a:latin typeface="Times New Roman" panose="02020603050405020304" pitchFamily="18" charset="0"/>
                <a:cs typeface="Times New Roman" panose="02020603050405020304" pitchFamily="18" charset="0"/>
              </a:rPr>
              <a:t>1</a:t>
            </a:r>
            <a:endParaRPr lang="en-US" altLang="pt-BR" sz="2400">
              <a:latin typeface="Times New Roman" panose="02020603050405020304" pitchFamily="18" charset="0"/>
            </a:endParaRPr>
          </a:p>
        </p:txBody>
      </p:sp>
      <p:sp>
        <p:nvSpPr>
          <p:cNvPr id="275468" name="Freeform 12"/>
          <p:cNvSpPr>
            <a:spLocks/>
          </p:cNvSpPr>
          <p:nvPr/>
        </p:nvSpPr>
        <p:spPr bwMode="auto">
          <a:xfrm>
            <a:off x="8615363" y="3543300"/>
            <a:ext cx="438150" cy="1219200"/>
          </a:xfrm>
          <a:custGeom>
            <a:avLst/>
            <a:gdLst>
              <a:gd name="T0" fmla="*/ 0 w 276"/>
              <a:gd name="T1" fmla="*/ 0 h 768"/>
              <a:gd name="T2" fmla="*/ 252 w 276"/>
              <a:gd name="T3" fmla="*/ 132 h 768"/>
              <a:gd name="T4" fmla="*/ 144 w 276"/>
              <a:gd name="T5" fmla="*/ 768 h 768"/>
            </a:gdLst>
            <a:ahLst/>
            <a:cxnLst>
              <a:cxn ang="0">
                <a:pos x="T0" y="T1"/>
              </a:cxn>
              <a:cxn ang="0">
                <a:pos x="T2" y="T3"/>
              </a:cxn>
              <a:cxn ang="0">
                <a:pos x="T4" y="T5"/>
              </a:cxn>
            </a:cxnLst>
            <a:rect l="0" t="0" r="r" b="b"/>
            <a:pathLst>
              <a:path w="276" h="768">
                <a:moveTo>
                  <a:pt x="0" y="0"/>
                </a:moveTo>
                <a:cubicBezTo>
                  <a:pt x="42" y="22"/>
                  <a:pt x="228" y="4"/>
                  <a:pt x="252" y="132"/>
                </a:cubicBezTo>
                <a:cubicBezTo>
                  <a:pt x="276" y="260"/>
                  <a:pt x="166" y="636"/>
                  <a:pt x="144" y="768"/>
                </a:cubicBezTo>
              </a:path>
            </a:pathLst>
          </a:custGeom>
          <a:noFill/>
          <a:ln w="19050">
            <a:solidFill>
              <a:schemeClr val="tx1"/>
            </a:solidFill>
            <a:round/>
            <a:headEnd type="triangle" w="med" len="med"/>
            <a:tailEnd/>
          </a:ln>
          <a:effectLst/>
          <a:extLst>
            <a:ext uri="{909E8E84-426E-40DD-AFC4-6F175D3DCCD1}">
              <a14:hiddenFill xmlns:a14="http://schemas.microsoft.com/office/drawing/2010/main">
                <a:solidFill>
                  <a:srgbClr val="CBCBCB"/>
                </a:solid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nchor="ctr"/>
          <a:lstStyle/>
          <a:p>
            <a:endParaRPr lang="pt-BR"/>
          </a:p>
        </p:txBody>
      </p:sp>
      <p:sp>
        <p:nvSpPr>
          <p:cNvPr id="275467" name="Text Box 11"/>
          <p:cNvSpPr txBox="1">
            <a:spLocks noChangeArrowheads="1"/>
          </p:cNvSpPr>
          <p:nvPr/>
        </p:nvSpPr>
        <p:spPr bwMode="auto">
          <a:xfrm>
            <a:off x="7104064" y="4787900"/>
            <a:ext cx="2244525" cy="523220"/>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spAutoFit/>
          </a:bodyPr>
          <a:lstStyle/>
          <a:p>
            <a:pPr eaLnBrk="0" hangingPunct="0"/>
            <a:r>
              <a:rPr lang="en-US" altLang="pt-BR" sz="2800">
                <a:latin typeface="+mn-lt"/>
                <a:cs typeface="Times New Roman" panose="02020603050405020304" pitchFamily="18" charset="0"/>
              </a:rPr>
              <a:t>cromossomo</a:t>
            </a:r>
            <a:endParaRPr lang="en-US" altLang="pt-BR" sz="2400">
              <a:latin typeface="+mn-lt"/>
            </a:endParaRPr>
          </a:p>
        </p:txBody>
      </p:sp>
      <p:sp>
        <p:nvSpPr>
          <p:cNvPr id="275466" name="Text Box 10"/>
          <p:cNvSpPr txBox="1">
            <a:spLocks noChangeArrowheads="1"/>
          </p:cNvSpPr>
          <p:nvPr/>
        </p:nvSpPr>
        <p:spPr bwMode="auto">
          <a:xfrm>
            <a:off x="4017964" y="4787900"/>
            <a:ext cx="986167" cy="523220"/>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spAutoFit/>
          </a:bodyPr>
          <a:lstStyle/>
          <a:p>
            <a:pPr eaLnBrk="0" hangingPunct="0"/>
            <a:r>
              <a:rPr lang="en-US" altLang="pt-BR" sz="2800" dirty="0">
                <a:latin typeface="+mn-lt"/>
                <a:cs typeface="Times New Roman" panose="02020603050405020304" pitchFamily="18" charset="0"/>
              </a:rPr>
              <a:t>gene</a:t>
            </a:r>
            <a:endParaRPr lang="en-US" altLang="pt-BR" sz="2400" dirty="0">
              <a:latin typeface="+mn-lt"/>
            </a:endParaRPr>
          </a:p>
        </p:txBody>
      </p:sp>
      <p:sp>
        <p:nvSpPr>
          <p:cNvPr id="275465" name="Line 9"/>
          <p:cNvSpPr>
            <a:spLocks noChangeShapeType="1"/>
          </p:cNvSpPr>
          <p:nvPr/>
        </p:nvSpPr>
        <p:spPr bwMode="auto">
          <a:xfrm flipH="1" flipV="1">
            <a:off x="4497388" y="3771900"/>
            <a:ext cx="0" cy="10668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nchor="ctr"/>
          <a:lstStyle/>
          <a:p>
            <a:endParaRPr lang="pt-BR"/>
          </a:p>
        </p:txBody>
      </p:sp>
      <p:sp>
        <p:nvSpPr>
          <p:cNvPr id="275464" name="Text Box 8"/>
          <p:cNvSpPr txBox="1">
            <a:spLocks noChangeArrowheads="1"/>
          </p:cNvSpPr>
          <p:nvPr/>
        </p:nvSpPr>
        <p:spPr bwMode="auto">
          <a:xfrm>
            <a:off x="5710239" y="4889500"/>
            <a:ext cx="1125629" cy="523220"/>
          </a:xfrm>
          <a:prstGeom prst="rect">
            <a:avLst/>
          </a:prstGeom>
          <a:noFill/>
          <a:ln>
            <a:noFill/>
          </a:ln>
          <a:effectLst/>
          <a:extLst>
            <a:ext uri="{909E8E84-426E-40DD-AFC4-6F175D3DCCD1}">
              <a14:hiddenFill xmlns:a14="http://schemas.microsoft.com/office/drawing/2010/main">
                <a:solidFill>
                  <a:srgbClr val="CBCBC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spAutoFit/>
          </a:bodyPr>
          <a:lstStyle/>
          <a:p>
            <a:pPr eaLnBrk="0" hangingPunct="0"/>
            <a:r>
              <a:rPr lang="en-US" altLang="pt-BR" sz="2800">
                <a:latin typeface="+mn-lt"/>
                <a:cs typeface="Times New Roman" panose="02020603050405020304" pitchFamily="18" charset="0"/>
              </a:rPr>
              <a:t>alelos</a:t>
            </a:r>
            <a:endParaRPr lang="en-US" altLang="pt-BR" sz="2400">
              <a:latin typeface="+mn-lt"/>
            </a:endParaRPr>
          </a:p>
        </p:txBody>
      </p:sp>
      <p:sp>
        <p:nvSpPr>
          <p:cNvPr id="275463" name="Line 7"/>
          <p:cNvSpPr>
            <a:spLocks noChangeShapeType="1"/>
          </p:cNvSpPr>
          <p:nvPr/>
        </p:nvSpPr>
        <p:spPr bwMode="auto">
          <a:xfrm flipV="1">
            <a:off x="6164263" y="3683000"/>
            <a:ext cx="228600" cy="1295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nchor="ctr"/>
          <a:lstStyle/>
          <a:p>
            <a:endParaRPr lang="pt-BR"/>
          </a:p>
        </p:txBody>
      </p:sp>
      <p:sp>
        <p:nvSpPr>
          <p:cNvPr id="275462" name="Line 6"/>
          <p:cNvSpPr>
            <a:spLocks noChangeShapeType="1"/>
          </p:cNvSpPr>
          <p:nvPr/>
        </p:nvSpPr>
        <p:spPr bwMode="auto">
          <a:xfrm flipH="1" flipV="1">
            <a:off x="5935663" y="3683000"/>
            <a:ext cx="228600" cy="1295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393939"/>
                  </a:outerShdw>
                </a:effectLst>
              </a14:hiddenEffects>
            </a:ext>
          </a:extLst>
        </p:spPr>
        <p:txBody>
          <a:bodyPr wrap="none" anchor="ctr"/>
          <a:lstStyle/>
          <a:p>
            <a:endParaRPr lang="pt-BR"/>
          </a:p>
        </p:txBody>
      </p:sp>
      <p:sp>
        <p:nvSpPr>
          <p:cNvPr id="275461" name="Text Box 5"/>
          <p:cNvSpPr txBox="1">
            <a:spLocks noChangeArrowheads="1"/>
          </p:cNvSpPr>
          <p:nvPr/>
        </p:nvSpPr>
        <p:spPr bwMode="auto">
          <a:xfrm>
            <a:off x="3461200" y="2124840"/>
            <a:ext cx="5066402" cy="954107"/>
          </a:xfrm>
          <a:prstGeom prst="rect">
            <a:avLst/>
          </a:prstGeom>
        </p:spPr>
        <p:txBody>
          <a:bodyPr vert="horz" lIns="91440" tIns="45720" rIns="91440" bIns="45720" rtlCol="0">
            <a:noAutofit/>
          </a:bodyPr>
          <a:lstStyle>
            <a:defPPr>
              <a:defRPr lang="en-US"/>
            </a:defPPr>
            <a:lvl1pPr marL="342900" indent="-342900">
              <a:spcBef>
                <a:spcPts val="1000"/>
              </a:spcBef>
              <a:buClr>
                <a:schemeClr val="accent1"/>
              </a:buClr>
              <a:buFont typeface="Wingdings 3" charset="2"/>
              <a:buChar char=""/>
              <a:defRPr sz="2800">
                <a:solidFill>
                  <a:schemeClr val="tx1">
                    <a:lumMod val="75000"/>
                    <a:lumOff val="25000"/>
                  </a:schemeClr>
                </a:solidFill>
              </a:defRPr>
            </a:lvl1pPr>
          </a:lstStyle>
          <a:p>
            <a:r>
              <a:rPr lang="en-US" altLang="pt-BR" dirty="0" err="1"/>
              <a:t>Alelos</a:t>
            </a:r>
            <a:r>
              <a:rPr lang="en-US" altLang="pt-BR" dirty="0"/>
              <a:t>: </a:t>
            </a:r>
            <a:r>
              <a:rPr lang="en-US" altLang="pt-BR" dirty="0" err="1"/>
              <a:t>Alfabeto</a:t>
            </a:r>
            <a:r>
              <a:rPr lang="en-US" altLang="pt-BR" dirty="0"/>
              <a:t> </a:t>
            </a:r>
            <a:r>
              <a:rPr lang="en-US" altLang="pt-BR" dirty="0" err="1"/>
              <a:t>binário</a:t>
            </a:r>
            <a:endParaRPr lang="en-US" altLang="pt-BR" dirty="0"/>
          </a:p>
        </p:txBody>
      </p:sp>
    </p:spTree>
  </p:cSld>
  <p:clrMapOvr>
    <a:masterClrMapping/>
  </p:clrMapOvr>
  <p:transition/>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themeOverride>
</file>

<file path=docProps/app.xml><?xml version="1.0" encoding="utf-8"?>
<Properties xmlns="http://schemas.openxmlformats.org/officeDocument/2006/extended-properties" xmlns:vt="http://schemas.openxmlformats.org/officeDocument/2006/docPropsVTypes">
  <Template/>
  <TotalTime>4123</TotalTime>
  <Words>2244</Words>
  <Application>Microsoft Office PowerPoint</Application>
  <PresentationFormat>Widescreen</PresentationFormat>
  <Paragraphs>397</Paragraphs>
  <Slides>41</Slides>
  <Notes>0</Notes>
  <HiddenSlides>0</HiddenSlides>
  <MMClips>0</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41</vt:i4>
      </vt:variant>
    </vt:vector>
  </HeadingPairs>
  <TitlesOfParts>
    <vt:vector size="49" baseType="lpstr">
      <vt:lpstr>Arial</vt:lpstr>
      <vt:lpstr>Calibri</vt:lpstr>
      <vt:lpstr>Century Gothic</vt:lpstr>
      <vt:lpstr>Symbol</vt:lpstr>
      <vt:lpstr>Times New Roman</vt:lpstr>
      <vt:lpstr>Wingdings 3</vt:lpstr>
      <vt:lpstr>Cacho</vt:lpstr>
      <vt:lpstr>Documento</vt:lpstr>
      <vt:lpstr>ALGORITMOS GENÉTICOS</vt:lpstr>
      <vt:lpstr>ALGORITMOS GENÉTICOS</vt:lpstr>
      <vt:lpstr> </vt:lpstr>
      <vt:lpstr>O que são ?</vt:lpstr>
      <vt:lpstr>Para que servem?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Elementos essenciais dos AGs</vt:lpstr>
      <vt:lpstr>Ciclo do Algoritmo Genético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EM EDUCAÇÃO EM SAÚDE</dc:title>
  <dc:creator>PARTICULAR</dc:creator>
  <cp:lastModifiedBy>Rudimar Luis Scaranto Dazzi</cp:lastModifiedBy>
  <cp:revision>348</cp:revision>
  <dcterms:created xsi:type="dcterms:W3CDTF">2001-05-02T11:32:19Z</dcterms:created>
  <dcterms:modified xsi:type="dcterms:W3CDTF">2024-05-24T19:50:12Z</dcterms:modified>
</cp:coreProperties>
</file>