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311" r:id="rId3"/>
    <p:sldId id="517" r:id="rId4"/>
    <p:sldId id="518" r:id="rId5"/>
    <p:sldId id="522" r:id="rId6"/>
    <p:sldId id="550" r:id="rId7"/>
    <p:sldId id="519" r:id="rId8"/>
    <p:sldId id="520" r:id="rId9"/>
    <p:sldId id="523" r:id="rId10"/>
    <p:sldId id="551" r:id="rId11"/>
    <p:sldId id="524" r:id="rId12"/>
    <p:sldId id="525" r:id="rId13"/>
    <p:sldId id="526" r:id="rId14"/>
    <p:sldId id="527" r:id="rId15"/>
    <p:sldId id="528" r:id="rId16"/>
    <p:sldId id="533" r:id="rId17"/>
    <p:sldId id="552" r:id="rId18"/>
    <p:sldId id="529" r:id="rId19"/>
    <p:sldId id="530" r:id="rId20"/>
    <p:sldId id="531" r:id="rId21"/>
    <p:sldId id="532" r:id="rId22"/>
    <p:sldId id="512" r:id="rId23"/>
    <p:sldId id="553" r:id="rId24"/>
    <p:sldId id="554" r:id="rId25"/>
    <p:sldId id="555" r:id="rId26"/>
    <p:sldId id="556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3" autoAdjust="0"/>
    <p:restoredTop sz="94660"/>
  </p:normalViewPr>
  <p:slideViewPr>
    <p:cSldViewPr>
      <p:cViewPr varScale="1">
        <p:scale>
          <a:sx n="75" d="100"/>
          <a:sy n="75" d="100"/>
        </p:scale>
        <p:origin x="159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7" d="100"/>
        <a:sy n="137" d="100"/>
      </p:scale>
      <p:origin x="0" y="-82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9371F-CF6C-4376-B231-D55F8F52957C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93736-49C5-4CF2-BC39-03C672D6671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68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79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75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515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51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11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46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27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903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4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00E4-55DE-400D-994A-70CDF15A221F}" type="datetimeFigureOut">
              <a:rPr lang="pt-BR" smtClean="0"/>
              <a:pPr/>
              <a:t>14/05/2025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79C80-5C41-4F1D-A0EC-ADF21DA4C4F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4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99592" y="3068960"/>
            <a:ext cx="7772400" cy="1470025"/>
          </a:xfrm>
        </p:spPr>
        <p:txBody>
          <a:bodyPr/>
          <a:lstStyle/>
          <a:p>
            <a:r>
              <a:rPr lang="pt-BR" b="1" dirty="0"/>
              <a:t>SISTEMAS BASEADOS EM CONHECIMENTO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7704" y="4797152"/>
            <a:ext cx="6400800" cy="175260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Anita Maria da Rocha Fernandes</a:t>
            </a:r>
          </a:p>
          <a:p>
            <a:r>
              <a:rPr lang="pt-BR" b="1" dirty="0">
                <a:solidFill>
                  <a:schemeClr val="tx1"/>
                </a:solidFill>
              </a:rPr>
              <a:t>anita.fernandes@univali.br</a:t>
            </a:r>
          </a:p>
        </p:txBody>
      </p:sp>
      <p:pic>
        <p:nvPicPr>
          <p:cNvPr id="5" name="Picture 4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5661248"/>
            <a:ext cx="1656184" cy="11251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294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9426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2FDC2-1E98-79B2-EBBA-0EF7832B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11095CE-27E3-E0E6-6F65-14E39B5B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800">
                <a:solidFill>
                  <a:srgbClr val="FFFFFF"/>
                </a:solidFill>
              </a:rPr>
              <a:t>SISTEMAS ESPECIALISTAS</a:t>
            </a:r>
            <a:endParaRPr lang="en-US" sz="2800" b="1">
              <a:solidFill>
                <a:srgbClr val="FFFFFF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0D139E-C4C0-7EA3-163F-1DF9E6BC84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28" b="1"/>
          <a:stretch/>
        </p:blipFill>
        <p:spPr>
          <a:xfrm>
            <a:off x="20" y="10"/>
            <a:ext cx="9143979" cy="5352218"/>
          </a:xfrm>
          <a:prstGeom prst="rect">
            <a:avLst/>
          </a:prstGeom>
        </p:spPr>
      </p:pic>
      <p:pic>
        <p:nvPicPr>
          <p:cNvPr id="4" name="Picture 3" descr="Univali_Azul.png">
            <a:extLst>
              <a:ext uri="{FF2B5EF4-FFF2-40B4-BE49-F238E27FC236}">
                <a16:creationId xmlns:a16="http://schemas.microsoft.com/office/drawing/2014/main" id="{BCA12F7A-51BF-1FDE-2C94-9D32C214A8C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1152128" cy="78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0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52578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Faz inferências e deduções a partir de informações fornecidas pelo usuário.</a:t>
            </a:r>
          </a:p>
          <a:p>
            <a:pPr algn="just"/>
            <a:r>
              <a:rPr lang="pt-BR" dirty="0"/>
              <a:t>O conhecimento é aplicado na solução do problema, usado para guiar e restringir a busca por soluções.</a:t>
            </a:r>
          </a:p>
          <a:p>
            <a:pPr algn="just"/>
            <a:r>
              <a:rPr lang="pt-BR" dirty="0"/>
              <a:t>A área do problema é pequena e bem definida.</a:t>
            </a:r>
            <a:endParaRPr lang="en-US" sz="2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72816"/>
            <a:ext cx="76596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52578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Tipos de Sistemas Especialistas</a:t>
            </a:r>
          </a:p>
          <a:p>
            <a:pPr lvl="1" algn="just"/>
            <a:r>
              <a:rPr lang="pt-BR" sz="2400" dirty="0"/>
              <a:t>Interpretação;</a:t>
            </a:r>
          </a:p>
          <a:p>
            <a:pPr lvl="1" algn="just"/>
            <a:r>
              <a:rPr lang="pt-BR" sz="2400" dirty="0"/>
              <a:t>Diagnósticos;</a:t>
            </a:r>
          </a:p>
          <a:p>
            <a:pPr lvl="1" algn="just"/>
            <a:r>
              <a:rPr lang="pt-BR" sz="2400" dirty="0"/>
              <a:t>Monitoramento;</a:t>
            </a:r>
          </a:p>
          <a:p>
            <a:pPr lvl="1" algn="just"/>
            <a:r>
              <a:rPr lang="pt-BR" sz="2400" dirty="0"/>
              <a:t>Previsão;</a:t>
            </a:r>
          </a:p>
          <a:p>
            <a:pPr lvl="1" algn="just"/>
            <a:r>
              <a:rPr lang="pt-BR" sz="2400" dirty="0"/>
              <a:t>Planejamento;</a:t>
            </a:r>
          </a:p>
          <a:p>
            <a:pPr lvl="1" algn="just"/>
            <a:r>
              <a:rPr lang="pt-BR" sz="2400" dirty="0"/>
              <a:t>Projeto;</a:t>
            </a:r>
          </a:p>
          <a:p>
            <a:pPr lvl="1" algn="just"/>
            <a:r>
              <a:rPr lang="pt-BR" sz="2400" dirty="0"/>
              <a:t>Depuração;</a:t>
            </a:r>
          </a:p>
          <a:p>
            <a:pPr lvl="1" algn="just"/>
            <a:r>
              <a:rPr lang="pt-BR" sz="2400" dirty="0"/>
              <a:t>Reparo;</a:t>
            </a:r>
          </a:p>
          <a:p>
            <a:pPr lvl="1" algn="just"/>
            <a:r>
              <a:rPr lang="pt-BR" sz="2400" dirty="0"/>
              <a:t>Instrução ; e </a:t>
            </a:r>
          </a:p>
          <a:p>
            <a:pPr lvl="1" algn="just"/>
            <a:r>
              <a:rPr lang="pt-BR" sz="2400" dirty="0"/>
              <a:t>Controle.</a:t>
            </a:r>
            <a:endParaRPr lang="en-US" sz="24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52578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Regras de Produção</a:t>
            </a:r>
          </a:p>
          <a:p>
            <a:pPr lvl="1" algn="just"/>
            <a:r>
              <a:rPr lang="pt-BR" dirty="0"/>
              <a:t>Regras “se </a:t>
            </a:r>
            <a:r>
              <a:rPr lang="pt-BR" b="1" dirty="0">
                <a:solidFill>
                  <a:srgbClr val="FF0000"/>
                </a:solidFill>
              </a:rPr>
              <a:t>PREMISSAS</a:t>
            </a:r>
            <a:r>
              <a:rPr lang="pt-BR" dirty="0"/>
              <a:t> então </a:t>
            </a:r>
            <a:r>
              <a:rPr lang="pt-BR" b="1" dirty="0">
                <a:solidFill>
                  <a:srgbClr val="FF0000"/>
                </a:solidFill>
              </a:rPr>
              <a:t>CONCLUSÃO</a:t>
            </a:r>
            <a:r>
              <a:rPr lang="pt-BR" dirty="0"/>
              <a:t>”</a:t>
            </a:r>
            <a:endParaRPr lang="pt-BR" sz="2800" dirty="0"/>
          </a:p>
          <a:p>
            <a:pPr lvl="1" algn="just"/>
            <a:endParaRPr lang="pt-BR" sz="32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2567007"/>
            <a:ext cx="7677072" cy="4102353"/>
          </a:xfrm>
          <a:prstGeom prst="rect">
            <a:avLst/>
          </a:prstGeom>
          <a:noFill/>
          <a:ln w="9525">
            <a:solidFill>
              <a:schemeClr val="tx1">
                <a:alpha val="87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4609728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Estratégias de raciocínio: </a:t>
            </a:r>
          </a:p>
          <a:p>
            <a:pPr lvl="1" algn="just"/>
            <a:r>
              <a:rPr lang="pt-BR" sz="3200" i="1" dirty="0">
                <a:solidFill>
                  <a:srgbClr val="FF0000"/>
                </a:solidFill>
              </a:rPr>
              <a:t>forward chaining </a:t>
            </a:r>
            <a:r>
              <a:rPr lang="pt-BR" sz="3200" dirty="0"/>
              <a:t>ou encadeamento progressivo</a:t>
            </a:r>
          </a:p>
          <a:p>
            <a:pPr lvl="2" algn="just"/>
            <a:r>
              <a:rPr lang="pt-BR" sz="2800" dirty="0"/>
              <a:t>A direção da busca é dos dados para as metas ou hipóteses.</a:t>
            </a:r>
          </a:p>
          <a:p>
            <a:pPr lvl="1" algn="just"/>
            <a:r>
              <a:rPr lang="pt-BR" sz="3200" i="1" dirty="0">
                <a:solidFill>
                  <a:srgbClr val="FF0000"/>
                </a:solidFill>
              </a:rPr>
              <a:t>backward chaining </a:t>
            </a:r>
            <a:r>
              <a:rPr lang="pt-BR" sz="3200" dirty="0"/>
              <a:t>ou encadeamento regressivo</a:t>
            </a:r>
          </a:p>
          <a:p>
            <a:pPr lvl="2" algn="just"/>
            <a:r>
              <a:rPr lang="pt-BR" sz="2800" dirty="0"/>
              <a:t>A direção da busca é das metas para os dados.</a:t>
            </a:r>
            <a:endParaRPr lang="en-US" sz="2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22256"/>
            <a:ext cx="7560569" cy="5735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21A9F-37A3-4F50-C914-3A1A7F2B3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2DA05C-144A-B004-48F4-A5D6F682F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SISTEMAS ESPECIALISTAS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9E6BE-D13A-6603-18CE-FB39C593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01" y="1535332"/>
            <a:ext cx="9134184" cy="2397724"/>
          </a:xfrm>
          <a:prstGeom prst="rect">
            <a:avLst/>
          </a:prstGeom>
        </p:spPr>
      </p:pic>
      <p:pic>
        <p:nvPicPr>
          <p:cNvPr id="4" name="Picture 3" descr="Univali_Azul.png">
            <a:extLst>
              <a:ext uri="{FF2B5EF4-FFF2-40B4-BE49-F238E27FC236}">
                <a16:creationId xmlns:a16="http://schemas.microsoft.com/office/drawing/2014/main" id="{85954F85-BFD7-EB3E-4A96-EF6A5889304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66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4609728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Base de Conhecimento</a:t>
            </a:r>
          </a:p>
          <a:p>
            <a:pPr lvl="1" algn="just"/>
            <a:r>
              <a:rPr lang="pt-BR" sz="3200" dirty="0"/>
              <a:t>É composta de fatos e regras que o sistema conhece sobre o domínio do problema.</a:t>
            </a:r>
          </a:p>
          <a:p>
            <a:pPr lvl="1" algn="just"/>
            <a:r>
              <a:rPr lang="pt-BR" dirty="0"/>
              <a:t>Conhecimento também pode incluir probabilidades ou fatores de incerteza, os quais podem ser usados para: </a:t>
            </a:r>
          </a:p>
          <a:p>
            <a:pPr lvl="2" algn="just"/>
            <a:r>
              <a:rPr lang="pt-BR" dirty="0"/>
              <a:t>melhorar a corretude das tomadas de decisões;</a:t>
            </a:r>
          </a:p>
          <a:p>
            <a:pPr lvl="2" algn="just"/>
            <a:r>
              <a:rPr lang="pt-BR" dirty="0"/>
              <a:t>ajudar a resolver conflitos; e </a:t>
            </a:r>
          </a:p>
          <a:p>
            <a:pPr lvl="2" algn="just"/>
            <a:r>
              <a:rPr lang="pt-BR" dirty="0"/>
              <a:t>melhorar recursos de explicação.</a:t>
            </a:r>
            <a:endParaRPr lang="en-US" sz="24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4609728"/>
          </a:xfrm>
        </p:spPr>
        <p:txBody>
          <a:bodyPr>
            <a:noAutofit/>
          </a:bodyPr>
          <a:lstStyle/>
          <a:p>
            <a:pPr algn="just"/>
            <a:r>
              <a:rPr lang="pt-BR" sz="3600" dirty="0"/>
              <a:t>Base de Conhecimento</a:t>
            </a:r>
          </a:p>
          <a:p>
            <a:pPr lvl="1" algn="just"/>
            <a:r>
              <a:rPr lang="pt-BR" sz="3200" dirty="0"/>
              <a:t>Técnicas para lidar com incerteza incluem:</a:t>
            </a:r>
          </a:p>
          <a:p>
            <a:pPr lvl="2" algn="just"/>
            <a:r>
              <a:rPr lang="pt-BR" sz="2800" dirty="0"/>
              <a:t>Método Bayesiano; </a:t>
            </a:r>
          </a:p>
          <a:p>
            <a:pPr lvl="2" algn="just"/>
            <a:r>
              <a:rPr lang="pt-BR" sz="2800" dirty="0"/>
              <a:t>Teoria de Evidência de Dempster-Shafer;</a:t>
            </a:r>
          </a:p>
          <a:p>
            <a:pPr lvl="2" algn="just"/>
            <a:r>
              <a:rPr lang="pt-BR" sz="2800" dirty="0"/>
              <a:t>Teoria da Certeza (Fatores de Certeza); e </a:t>
            </a:r>
          </a:p>
          <a:p>
            <a:pPr lvl="2" algn="just"/>
            <a:r>
              <a:rPr lang="pt-BR" sz="2800" dirty="0"/>
              <a:t>Lógica Fuzzy</a:t>
            </a:r>
            <a:endParaRPr lang="en-US" sz="2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3600"/>
              <a:t>INTRODUÇÃO</a:t>
            </a:r>
            <a:endParaRPr lang="en-US" sz="36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814826" y="692697"/>
            <a:ext cx="4878973" cy="5070790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Baseados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Conhecimento</a:t>
            </a:r>
            <a:r>
              <a:rPr lang="en-US" sz="2400" dirty="0"/>
              <a:t> (SBC)</a:t>
            </a:r>
          </a:p>
          <a:p>
            <a:pPr lvl="1"/>
            <a:r>
              <a:rPr lang="en-US" sz="2400" dirty="0"/>
              <a:t>São </a:t>
            </a:r>
            <a:r>
              <a:rPr lang="en-US" sz="2400" dirty="0" err="1"/>
              <a:t>aplicados</a:t>
            </a:r>
            <a:r>
              <a:rPr lang="en-US" sz="2400" dirty="0"/>
              <a:t> a </a:t>
            </a:r>
            <a:r>
              <a:rPr lang="en-US" sz="2400" dirty="0" err="1"/>
              <a:t>domínios</a:t>
            </a:r>
            <a:r>
              <a:rPr lang="en-US" sz="2400" dirty="0"/>
              <a:t> </a:t>
            </a:r>
            <a:r>
              <a:rPr lang="en-US" sz="2400" dirty="0" err="1"/>
              <a:t>específicos</a:t>
            </a:r>
            <a:r>
              <a:rPr lang="en-US" sz="2400" dirty="0"/>
              <a:t> </a:t>
            </a:r>
            <a:r>
              <a:rPr lang="en-US" sz="2400" dirty="0" err="1"/>
              <a:t>nos</a:t>
            </a:r>
            <a:r>
              <a:rPr lang="en-US" sz="2400" dirty="0"/>
              <a:t> </a:t>
            </a:r>
            <a:r>
              <a:rPr lang="en-US" sz="2400" dirty="0" err="1"/>
              <a:t>quais</a:t>
            </a:r>
            <a:r>
              <a:rPr lang="en-US" sz="2400" dirty="0"/>
              <a:t> é </a:t>
            </a:r>
            <a:r>
              <a:rPr lang="en-US" sz="2400" dirty="0" err="1"/>
              <a:t>necessário</a:t>
            </a:r>
            <a:r>
              <a:rPr lang="en-US" sz="2400" dirty="0"/>
              <a:t> um </a:t>
            </a:r>
            <a:r>
              <a:rPr lang="en-US" sz="2400" dirty="0" err="1"/>
              <a:t>conhecimento</a:t>
            </a:r>
            <a:r>
              <a:rPr lang="en-US" sz="2400" dirty="0"/>
              <a:t> </a:t>
            </a:r>
            <a:r>
              <a:rPr lang="en-US" sz="2400" dirty="0" err="1"/>
              <a:t>extremamente</a:t>
            </a:r>
            <a:r>
              <a:rPr lang="en-US" sz="2400" dirty="0"/>
              <a:t> </a:t>
            </a:r>
            <a:r>
              <a:rPr lang="en-US" sz="2400" dirty="0" err="1"/>
              <a:t>especializado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É um </a:t>
            </a:r>
            <a:r>
              <a:rPr lang="en-US" sz="2400" dirty="0" err="1"/>
              <a:t>paradigma</a:t>
            </a:r>
            <a:r>
              <a:rPr lang="en-US" sz="2400" dirty="0"/>
              <a:t> da IA </a:t>
            </a:r>
            <a:r>
              <a:rPr lang="en-US" sz="2400" dirty="0" err="1"/>
              <a:t>simbólica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O </a:t>
            </a:r>
            <a:r>
              <a:rPr lang="en-US" sz="2400" dirty="0" err="1"/>
              <a:t>conhecimento</a:t>
            </a:r>
            <a:r>
              <a:rPr lang="en-US" sz="2400" dirty="0"/>
              <a:t> é </a:t>
            </a:r>
            <a:r>
              <a:rPr lang="en-US" sz="2400" dirty="0" err="1"/>
              <a:t>modelado</a:t>
            </a:r>
            <a:r>
              <a:rPr lang="en-US" sz="2400" dirty="0"/>
              <a:t> de forma </a:t>
            </a:r>
            <a:r>
              <a:rPr lang="en-US" sz="2400" dirty="0" err="1"/>
              <a:t>explícita</a:t>
            </a:r>
            <a:endParaRPr lang="en-US" sz="2400" dirty="0"/>
          </a:p>
          <a:p>
            <a:pPr lvl="2"/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Casos, etc.</a:t>
            </a:r>
          </a:p>
          <a:p>
            <a:pPr lvl="1"/>
            <a:endParaRPr lang="en-US" sz="24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Máquina (Motor) de Inferência</a:t>
            </a:r>
          </a:p>
          <a:p>
            <a:pPr lvl="1"/>
            <a:r>
              <a:rPr lang="pt-BR" dirty="0"/>
              <a:t>O motor de inferência inclui um interpretador, que aciona regras de uma base de conhecimento e executa itens da agenda.</a:t>
            </a:r>
          </a:p>
          <a:p>
            <a:pPr lvl="1"/>
            <a:r>
              <a:rPr lang="pt-BR" dirty="0"/>
              <a:t>Ele também inclui: </a:t>
            </a:r>
          </a:p>
          <a:p>
            <a:pPr lvl="2"/>
            <a:r>
              <a:rPr lang="pt-BR" dirty="0"/>
              <a:t>Um agendador que mantém o controle da agenda;</a:t>
            </a:r>
          </a:p>
          <a:p>
            <a:pPr lvl="2"/>
            <a:r>
              <a:rPr lang="pt-BR" dirty="0"/>
              <a:t>Um Verificador de Consistência que tenta manter uma representação consistente da solução que surge.</a:t>
            </a:r>
          </a:p>
        </p:txBody>
      </p:sp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SISTEMAS ESPECIALISTAS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553276" y="65080"/>
            <a:ext cx="7483220" cy="5202178"/>
          </a:xfrm>
          <a:prstGeom prst="rect">
            <a:avLst/>
          </a:prstGeom>
          <a:noFill/>
        </p:spPr>
      </p:pic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999" name="Rectangle 84998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01" name="Rectangle 85000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03" name="Rectangle 85002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05" name="Rectangle 8500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pt-BR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Sistemas de Inferência Fuzzy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1592" y="146905"/>
            <a:ext cx="7620888" cy="5163151"/>
          </a:xfrm>
          <a:prstGeom prst="rect">
            <a:avLst/>
          </a:prstGeom>
        </p:spPr>
      </p:pic>
      <p:sp>
        <p:nvSpPr>
          <p:cNvPr id="1026" name="AutoShape 2" descr="https://tresando.files.wordpress.com/2010/07/Gottfried-Leibniz.jpg.CROP_.promo-xlarge2.jpg?w=11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https://tresando.files.wordpress.com/2010/07/Gottfried-Leibniz.jpg.CROP_.promo-xlarge2.jpg?w=118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https://clube.spm.pt/files/files/1leibniz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2" name="AutoShape 2" descr="Resultado de imagem para de morg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946" name="AutoShape 2" descr="https://upload.wikimedia.org/wikipedia/commons/thumb/9/99/Young_frege.jpg/200px-Young_fre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2948" name="AutoShape 4" descr="https://upload.wikimedia.org/wikipedia/commons/9/99/Young_frege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4994" name="AutoShape 2" descr="https://www.researchgate.net/publication/328285612/figure/fig1/AS:681983097184258@1539608849360/Dr-Lotfi-Zadeh-in-his-office_W64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Picture 10" descr="Univali_Azu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1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D9C54-6642-0930-3BC2-70CE3FBD5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9BD848-4DD6-008A-3169-0A8E54887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SISTEMAS ESPECIALISTAS</a:t>
            </a:r>
            <a:endParaRPr lang="en-US" sz="28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817A31-D1FC-D53C-0900-F330506A1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704945"/>
            <a:ext cx="8178799" cy="4334763"/>
          </a:xfrm>
          <a:prstGeom prst="rect">
            <a:avLst/>
          </a:prstGeom>
        </p:spPr>
      </p:pic>
      <p:pic>
        <p:nvPicPr>
          <p:cNvPr id="4" name="Picture 3" descr="Univali_Azul.png">
            <a:extLst>
              <a:ext uri="{FF2B5EF4-FFF2-40B4-BE49-F238E27FC236}">
                <a16:creationId xmlns:a16="http://schemas.microsoft.com/office/drawing/2014/main" id="{D9BC2369-E214-0AD2-AC65-A61A1AA8B81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0392" y="6192576"/>
            <a:ext cx="936104" cy="6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95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52868-FF48-15CB-6B54-4674CD49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66878-67B6-3500-7A67-7765BEA3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SISTEMAS ESPECIALISTAS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B5A5ED0-F852-1363-1348-FCA939DEF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717626"/>
            <a:ext cx="8495662" cy="3865526"/>
          </a:xfrm>
          <a:prstGeom prst="rect">
            <a:avLst/>
          </a:prstGeom>
        </p:spPr>
      </p:pic>
      <p:pic>
        <p:nvPicPr>
          <p:cNvPr id="4" name="Picture 3" descr="Univali_Azul.png">
            <a:extLst>
              <a:ext uri="{FF2B5EF4-FFF2-40B4-BE49-F238E27FC236}">
                <a16:creationId xmlns:a16="http://schemas.microsoft.com/office/drawing/2014/main" id="{63A8D3B3-84D2-0532-840A-28D204FDFB1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63178" y="188640"/>
            <a:ext cx="936104" cy="6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8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3465B-65A2-1B2E-A5A4-0367D93DF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905901-5B2F-41C1-55D4-E4E00F143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A957CA-714E-8B18-4124-365E5D9DE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390AB2-9B15-2804-7496-3CADECCFD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BA5DA-9584-F2E1-5DC2-D1B9BC0FE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74FD69-A705-0B79-EB5D-93BB0B29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SISTEMAS ESPECIALISTAS</a:t>
            </a:r>
            <a:endParaRPr lang="en-US" sz="35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Univali_Azul.png">
            <a:extLst>
              <a:ext uri="{FF2B5EF4-FFF2-40B4-BE49-F238E27FC236}">
                <a16:creationId xmlns:a16="http://schemas.microsoft.com/office/drawing/2014/main" id="{1A1324B0-0A8A-3598-015E-F49AAD11A0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3178" y="188640"/>
            <a:ext cx="936104" cy="635927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C4F10130-2166-4357-13A5-82B2B5B717BE}"/>
              </a:ext>
            </a:extLst>
          </p:cNvPr>
          <p:cNvSpPr/>
          <p:nvPr/>
        </p:nvSpPr>
        <p:spPr>
          <a:xfrm>
            <a:off x="524785" y="238845"/>
            <a:ext cx="739367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/>
              <a:t>Vamos praticar!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FCFEBE0-6DD4-4829-E504-6A8ECA52CF1C}"/>
              </a:ext>
            </a:extLst>
          </p:cNvPr>
          <p:cNvSpPr txBox="1"/>
          <p:nvPr/>
        </p:nvSpPr>
        <p:spPr>
          <a:xfrm>
            <a:off x="683568" y="1013207"/>
            <a:ext cx="798955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pt-BR" dirty="0"/>
              <a:t>Escolha um problema que possa ser solucionado a partir de regras.</a:t>
            </a:r>
          </a:p>
          <a:p>
            <a:pPr marL="342900" indent="-342900">
              <a:buAutoNum type="arabicParenR"/>
            </a:pPr>
            <a:r>
              <a:rPr lang="pt-BR" dirty="0"/>
              <a:t>Defina as variáveis e as regras de produção.</a:t>
            </a:r>
          </a:p>
          <a:p>
            <a:pPr marL="342900" indent="-342900">
              <a:buAutoNum type="arabicParenR"/>
            </a:pPr>
            <a:r>
              <a:rPr lang="pt-BR" dirty="0"/>
              <a:t>Baixe a ferramenta Expert Sinta que está disponível no AVA</a:t>
            </a:r>
          </a:p>
          <a:p>
            <a:pPr marL="342900" indent="-342900">
              <a:buAutoNum type="arabicParenR"/>
            </a:pPr>
            <a:r>
              <a:rPr lang="pt-BR" dirty="0"/>
              <a:t>Implemente um sistema especialista de no mínimo 10 regras. </a:t>
            </a:r>
          </a:p>
          <a:p>
            <a:endParaRPr lang="pt-BR" dirty="0"/>
          </a:p>
          <a:p>
            <a:r>
              <a:rPr lang="pt-BR" dirty="0"/>
              <a:t>Você terá até as 22:30 do dia 18 de maio para postar o documento explicando </a:t>
            </a:r>
          </a:p>
          <a:p>
            <a:r>
              <a:rPr lang="pt-BR" dirty="0"/>
              <a:t>o problema, as variáveis e as regras.</a:t>
            </a:r>
          </a:p>
          <a:p>
            <a:endParaRPr lang="pt-BR" dirty="0"/>
          </a:p>
          <a:p>
            <a:r>
              <a:rPr lang="pt-BR" dirty="0"/>
              <a:t>E até o dia 24 de maio às 18 horas, o executável do Expert Sinta com o sistema</a:t>
            </a:r>
          </a:p>
          <a:p>
            <a:r>
              <a:rPr lang="pt-BR" dirty="0"/>
              <a:t>funcionando para avaliação. </a:t>
            </a:r>
          </a:p>
          <a:p>
            <a:endParaRPr lang="pt-BR" dirty="0"/>
          </a:p>
          <a:p>
            <a:r>
              <a:rPr lang="pt-BR" dirty="0"/>
              <a:t>Lembramos que o executável deve ser compatível com a especificação apresentada</a:t>
            </a:r>
          </a:p>
          <a:p>
            <a:r>
              <a:rPr lang="pt-BR" dirty="0"/>
              <a:t> previamente na documentação do dia 18 de maio.</a:t>
            </a:r>
          </a:p>
          <a:p>
            <a:endParaRPr lang="pt-BR" dirty="0"/>
          </a:p>
          <a:p>
            <a:r>
              <a:rPr lang="pt-BR" dirty="0"/>
              <a:t>O trabalho pode ser em grupo de no máximo 3 pessoas. </a:t>
            </a:r>
          </a:p>
        </p:txBody>
      </p:sp>
    </p:spTree>
    <p:extLst>
      <p:ext uri="{BB962C8B-B14F-4D97-AF65-F5344CB8AC3E}">
        <p14:creationId xmlns:p14="http://schemas.microsoft.com/office/powerpoint/2010/main" val="836318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776F32CD-BB56-F330-27E6-E940EE7D4623}"/>
              </a:ext>
            </a:extLst>
          </p:cNvPr>
          <p:cNvSpPr/>
          <p:nvPr/>
        </p:nvSpPr>
        <p:spPr>
          <a:xfrm>
            <a:off x="3059832" y="116632"/>
            <a:ext cx="2592288" cy="8640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Ambiente onde ele vive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FE9D315-CD6F-F77F-F6DC-1885E8E069F3}"/>
              </a:ext>
            </a:extLst>
          </p:cNvPr>
          <p:cNvCxnSpPr>
            <a:stCxn id="4" idx="4"/>
          </p:cNvCxnSpPr>
          <p:nvPr/>
        </p:nvCxnSpPr>
        <p:spPr>
          <a:xfrm flipH="1">
            <a:off x="3491880" y="980728"/>
            <a:ext cx="864096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BC146-E98B-B8EA-8C31-B554D85CBAC1}"/>
              </a:ext>
            </a:extLst>
          </p:cNvPr>
          <p:cNvSpPr txBox="1"/>
          <p:nvPr/>
        </p:nvSpPr>
        <p:spPr>
          <a:xfrm>
            <a:off x="3136462" y="980728"/>
            <a:ext cx="710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Terra 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281443B-219C-23B4-4498-62114CFFD35B}"/>
              </a:ext>
            </a:extLst>
          </p:cNvPr>
          <p:cNvCxnSpPr>
            <a:stCxn id="4" idx="4"/>
          </p:cNvCxnSpPr>
          <p:nvPr/>
        </p:nvCxnSpPr>
        <p:spPr>
          <a:xfrm>
            <a:off x="4355976" y="980728"/>
            <a:ext cx="936104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B112AD2-CBE9-C472-6C01-1460B4F8BB94}"/>
              </a:ext>
            </a:extLst>
          </p:cNvPr>
          <p:cNvSpPr txBox="1"/>
          <p:nvPr/>
        </p:nvSpPr>
        <p:spPr>
          <a:xfrm>
            <a:off x="5015407" y="98072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agua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259EA68-03F5-D923-3ABB-AFEF83636A72}"/>
              </a:ext>
            </a:extLst>
          </p:cNvPr>
          <p:cNvSpPr/>
          <p:nvPr/>
        </p:nvSpPr>
        <p:spPr>
          <a:xfrm>
            <a:off x="2860290" y="1350060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Pena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5B8436-71CF-687A-7112-C9DB1FC88C1C}"/>
              </a:ext>
            </a:extLst>
          </p:cNvPr>
          <p:cNvSpPr/>
          <p:nvPr/>
        </p:nvSpPr>
        <p:spPr>
          <a:xfrm>
            <a:off x="4919606" y="1384628"/>
            <a:ext cx="1380586" cy="504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Escamas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0996962-3D16-9870-2EFA-A3548F215EE2}"/>
              </a:ext>
            </a:extLst>
          </p:cNvPr>
          <p:cNvCxnSpPr>
            <a:cxnSpLocks/>
          </p:cNvCxnSpPr>
          <p:nvPr/>
        </p:nvCxnSpPr>
        <p:spPr>
          <a:xfrm flipH="1">
            <a:off x="2518130" y="1854116"/>
            <a:ext cx="664554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5988C8C-BA9C-8017-7FEE-1C167B188FE8}"/>
              </a:ext>
            </a:extLst>
          </p:cNvPr>
          <p:cNvSpPr txBox="1"/>
          <p:nvPr/>
        </p:nvSpPr>
        <p:spPr>
          <a:xfrm>
            <a:off x="2372716" y="16694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E6EEA62C-5AA0-8C90-3163-2EC750F030F1}"/>
              </a:ext>
            </a:extLst>
          </p:cNvPr>
          <p:cNvSpPr/>
          <p:nvPr/>
        </p:nvSpPr>
        <p:spPr>
          <a:xfrm>
            <a:off x="1938025" y="2106144"/>
            <a:ext cx="1008112" cy="504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Ovos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2E9760D-DF13-F3CC-27AF-390CEBCBF1CF}"/>
              </a:ext>
            </a:extLst>
          </p:cNvPr>
          <p:cNvCxnSpPr>
            <a:cxnSpLocks/>
          </p:cNvCxnSpPr>
          <p:nvPr/>
        </p:nvCxnSpPr>
        <p:spPr>
          <a:xfrm flipH="1">
            <a:off x="1605748" y="2610200"/>
            <a:ext cx="664554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888A51-53D2-78CC-46BD-B4D7F6BD8C2B}"/>
              </a:ext>
            </a:extLst>
          </p:cNvPr>
          <p:cNvSpPr txBox="1"/>
          <p:nvPr/>
        </p:nvSpPr>
        <p:spPr>
          <a:xfrm>
            <a:off x="1460334" y="242553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6F94EFA-D8A7-3753-2139-46BC3F499AFE}"/>
              </a:ext>
            </a:extLst>
          </p:cNvPr>
          <p:cNvSpPr/>
          <p:nvPr/>
        </p:nvSpPr>
        <p:spPr>
          <a:xfrm>
            <a:off x="856676" y="2862228"/>
            <a:ext cx="1380586" cy="5040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Mama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3F4F5E3-7ED6-61B7-814F-D324561656FF}"/>
              </a:ext>
            </a:extLst>
          </p:cNvPr>
          <p:cNvCxnSpPr>
            <a:cxnSpLocks/>
          </p:cNvCxnSpPr>
          <p:nvPr/>
        </p:nvCxnSpPr>
        <p:spPr>
          <a:xfrm flipH="1">
            <a:off x="749602" y="3366284"/>
            <a:ext cx="664554" cy="278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1327E83-BA28-4DB8-7FF6-2EAC2C3EDB4C}"/>
              </a:ext>
            </a:extLst>
          </p:cNvPr>
          <p:cNvSpPr txBox="1"/>
          <p:nvPr/>
        </p:nvSpPr>
        <p:spPr>
          <a:xfrm>
            <a:off x="604188" y="31816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343851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dirty="0"/>
              <a:t>INTRODUÇÃO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3989040"/>
          </a:xfrm>
        </p:spPr>
        <p:txBody>
          <a:bodyPr>
            <a:normAutofit/>
          </a:bodyPr>
          <a:lstStyle/>
          <a:p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Baseados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endParaRPr lang="en-US" dirty="0"/>
          </a:p>
          <a:p>
            <a:pPr lvl="1"/>
            <a:r>
              <a:rPr lang="en-US" dirty="0"/>
              <a:t>São </a:t>
            </a:r>
            <a:r>
              <a:rPr lang="en-US" dirty="0" err="1"/>
              <a:t>aplicados</a:t>
            </a:r>
            <a:r>
              <a:rPr lang="en-US" dirty="0"/>
              <a:t> a </a:t>
            </a:r>
            <a:r>
              <a:rPr lang="en-US" dirty="0" err="1"/>
              <a:t>domínios</a:t>
            </a:r>
            <a:r>
              <a:rPr lang="en-US" dirty="0"/>
              <a:t> </a:t>
            </a:r>
            <a:r>
              <a:rPr lang="en-US" dirty="0" err="1"/>
              <a:t>específicos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quais</a:t>
            </a:r>
            <a:r>
              <a:rPr lang="en-US" dirty="0"/>
              <a:t> é </a:t>
            </a:r>
            <a:r>
              <a:rPr lang="en-US" dirty="0" err="1"/>
              <a:t>necessário</a:t>
            </a:r>
            <a:r>
              <a:rPr lang="en-US" dirty="0"/>
              <a:t> um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extremamente</a:t>
            </a:r>
            <a:r>
              <a:rPr lang="en-US" dirty="0"/>
              <a:t> </a:t>
            </a:r>
            <a:r>
              <a:rPr lang="en-US" dirty="0" err="1"/>
              <a:t>especializado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É um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IA </a:t>
            </a:r>
            <a:r>
              <a:rPr lang="en-US" dirty="0" err="1"/>
              <a:t>simbólica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 </a:t>
            </a:r>
            <a:r>
              <a:rPr lang="en-US" dirty="0" err="1"/>
              <a:t>conhecimento</a:t>
            </a:r>
            <a:r>
              <a:rPr lang="en-US" dirty="0"/>
              <a:t> é </a:t>
            </a:r>
            <a:r>
              <a:rPr lang="en-US" dirty="0" err="1"/>
              <a:t>modelado</a:t>
            </a:r>
            <a:r>
              <a:rPr lang="en-US" dirty="0"/>
              <a:t> de forma </a:t>
            </a:r>
            <a:r>
              <a:rPr lang="en-US" dirty="0" err="1"/>
              <a:t>explícita</a:t>
            </a:r>
            <a:endParaRPr lang="en-US" dirty="0"/>
          </a:p>
          <a:p>
            <a:pPr lvl="2"/>
            <a:r>
              <a:rPr lang="en-US" dirty="0" err="1"/>
              <a:t>Regras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Casos</a:t>
            </a:r>
            <a:r>
              <a:rPr lang="en-US" dirty="0"/>
              <a:t>, etc.</a:t>
            </a:r>
          </a:p>
          <a:p>
            <a:pPr lvl="2">
              <a:buNone/>
            </a:pPr>
            <a:endParaRPr lang="en-US" dirty="0"/>
          </a:p>
          <a:p>
            <a:pPr lvl="1"/>
            <a:endParaRPr lang="en-US" sz="1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7584" y="5661248"/>
            <a:ext cx="2742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MATÉRIA PRIMA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635896" y="5805264"/>
            <a:ext cx="165618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5436096" y="5661248"/>
            <a:ext cx="2671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2">
                    <a:lumMod val="75000"/>
                  </a:schemeClr>
                </a:solidFill>
              </a:rPr>
              <a:t>CONHECIMENTO</a:t>
            </a:r>
          </a:p>
        </p:txBody>
      </p:sp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INTRODUÇÃO</a:t>
            </a:r>
            <a:endParaRPr lang="en-US" sz="4700" b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65806" y="2203079"/>
            <a:ext cx="8171715" cy="4034233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Sistemas</a:t>
            </a:r>
            <a:r>
              <a:rPr lang="en-US" sz="2400" dirty="0"/>
              <a:t> </a:t>
            </a:r>
            <a:r>
              <a:rPr lang="en-US" sz="2400" dirty="0" err="1"/>
              <a:t>Baseados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</a:t>
            </a:r>
            <a:r>
              <a:rPr lang="en-US" sz="2400" dirty="0" err="1"/>
              <a:t>Conhecimento</a:t>
            </a:r>
            <a:endParaRPr lang="en-US" sz="2400" dirty="0"/>
          </a:p>
          <a:p>
            <a:pPr lvl="1"/>
            <a:r>
              <a:rPr lang="pt-BR" sz="2400" dirty="0"/>
              <a:t>Capacidade de preservar, aproveitar e fazer uso do talento e experiência humanos no processo de tomada de decisão.</a:t>
            </a:r>
          </a:p>
          <a:p>
            <a:pPr lvl="1"/>
            <a:r>
              <a:rPr lang="pt-BR" sz="2400" dirty="0"/>
              <a:t>Deve haver uma maneira de capturar, organizar e disponibilizar (em uma base de conhecimento) o conhecimento humano.</a:t>
            </a:r>
          </a:p>
          <a:p>
            <a:pPr lvl="1"/>
            <a:r>
              <a:rPr lang="pt-BR" sz="2400" dirty="0"/>
              <a:t>Uma vez na base, conhecimento deve ser acessível e facilmente recuperável.</a:t>
            </a:r>
            <a:endParaRPr lang="en-US" sz="24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dirty="0"/>
              <a:t>INTRODUÇÃO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07288" cy="4853136"/>
          </a:xfrm>
        </p:spPr>
        <p:txBody>
          <a:bodyPr>
            <a:normAutofit/>
          </a:bodyPr>
          <a:lstStyle/>
          <a:p>
            <a:r>
              <a:rPr lang="en-US" sz="2800" dirty="0" err="1"/>
              <a:t>Sistemas</a:t>
            </a:r>
            <a:r>
              <a:rPr lang="en-US" sz="2800" dirty="0"/>
              <a:t>  </a:t>
            </a:r>
            <a:r>
              <a:rPr lang="en-US" sz="2800" dirty="0" err="1"/>
              <a:t>Baseados</a:t>
            </a:r>
            <a:r>
              <a:rPr lang="en-US" sz="2800" dirty="0"/>
              <a:t> </a:t>
            </a:r>
            <a:r>
              <a:rPr lang="en-US" sz="2800" dirty="0" err="1"/>
              <a:t>em</a:t>
            </a:r>
            <a:r>
              <a:rPr lang="en-US" sz="2800" dirty="0"/>
              <a:t> </a:t>
            </a:r>
            <a:r>
              <a:rPr lang="en-US" sz="2800" dirty="0" err="1"/>
              <a:t>Conhecimento</a:t>
            </a:r>
            <a:endParaRPr lang="en-US" sz="2800" dirty="0"/>
          </a:p>
          <a:p>
            <a:pPr lvl="1"/>
            <a:r>
              <a:rPr lang="pt-BR" dirty="0"/>
              <a:t>Para fazer com que um SBC chegue perto do desempenho de um especialista humano, o sistema deve: </a:t>
            </a:r>
          </a:p>
          <a:p>
            <a:pPr lvl="2"/>
            <a:r>
              <a:rPr lang="pt-BR" sz="2800" dirty="0"/>
              <a:t>ter grande quantidade de conhecimento disponível;</a:t>
            </a:r>
          </a:p>
          <a:p>
            <a:pPr lvl="2"/>
            <a:r>
              <a:rPr lang="pt-BR" sz="2800" dirty="0"/>
              <a:t>conseguir ter acesso a este conhecimento rapidamente; e</a:t>
            </a:r>
          </a:p>
          <a:p>
            <a:pPr lvl="2"/>
            <a:r>
              <a:rPr lang="pt-BR" sz="2800" dirty="0"/>
              <a:t>ser capaz de raciocinar adequadamente com este conhecimento.</a:t>
            </a:r>
            <a:endParaRPr lang="en-US" sz="2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INTRODUÇÃO</a:t>
            </a:r>
            <a:endParaRPr lang="en-US" sz="24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6D361DB-24DB-21DD-4DA2-88492511A4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30126" y="1771248"/>
            <a:ext cx="5643411" cy="3315503"/>
          </a:xfrm>
          <a:prstGeom prst="rect">
            <a:avLst/>
          </a:prstGeom>
        </p:spPr>
      </p:pic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63" y="116838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83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dirty="0"/>
              <a:t>INTRODUÇÃO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507288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SBC x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Convencionais</a:t>
            </a:r>
            <a:endParaRPr lang="en-US" dirty="0"/>
          </a:p>
          <a:p>
            <a:pPr lvl="1"/>
            <a:r>
              <a:rPr lang="pt-BR" dirty="0"/>
              <a:t>Para um sistema inteligente ser classificado como SBC, o sistema deve ser capaz de:</a:t>
            </a:r>
          </a:p>
          <a:p>
            <a:pPr lvl="2"/>
            <a:r>
              <a:rPr lang="pt-BR" dirty="0"/>
              <a:t>Questionar o usuário, usando uma linguagem de fácil entendimento, para reunir informações necessárias; </a:t>
            </a:r>
          </a:p>
          <a:p>
            <a:pPr lvl="2"/>
            <a:r>
              <a:rPr lang="pt-BR" dirty="0"/>
              <a:t>Desenvolver uma linha de raciocínio a partir dessas informações e do conhecimento que contém para resolver o problema; </a:t>
            </a:r>
          </a:p>
          <a:p>
            <a:pPr lvl="2"/>
            <a:r>
              <a:rPr lang="pt-BR" dirty="0"/>
              <a:t>Deve lidar com regras e informações incompletas, imprecisas e conflitantes;</a:t>
            </a:r>
          </a:p>
          <a:p>
            <a:pPr lvl="2"/>
            <a:r>
              <a:rPr lang="pt-BR" dirty="0"/>
              <a:t>Explicar seu raciocínio; </a:t>
            </a:r>
          </a:p>
          <a:p>
            <a:pPr lvl="2"/>
            <a:r>
              <a:rPr lang="pt-BR" dirty="0"/>
              <a:t>Conviver com seus erros, mas com desempenho satisfatório (similarmente ao especialista humano) .</a:t>
            </a:r>
            <a:endParaRPr lang="en-US" sz="14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1143000"/>
          </a:xfrm>
        </p:spPr>
        <p:txBody>
          <a:bodyPr/>
          <a:lstStyle/>
          <a:p>
            <a:r>
              <a:rPr lang="en-US" dirty="0"/>
              <a:t>INTRODUÇÃO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555576"/>
            <a:ext cx="8507288" cy="649288"/>
          </a:xfrm>
        </p:spPr>
        <p:txBody>
          <a:bodyPr>
            <a:normAutofit/>
          </a:bodyPr>
          <a:lstStyle/>
          <a:p>
            <a:r>
              <a:rPr lang="en-US" dirty="0"/>
              <a:t>SBC x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Convencionais</a:t>
            </a:r>
            <a:endParaRPr lang="en-US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204864"/>
            <a:ext cx="8892480" cy="4408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5272" y="274638"/>
            <a:ext cx="7787208" cy="1143000"/>
          </a:xfrm>
        </p:spPr>
        <p:txBody>
          <a:bodyPr/>
          <a:lstStyle/>
          <a:p>
            <a:r>
              <a:rPr lang="en-US" dirty="0"/>
              <a:t>SISTEMAS ESPECIALISTAS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95536" y="1483568"/>
            <a:ext cx="8507288" cy="5257800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SE são </a:t>
            </a:r>
            <a:r>
              <a:rPr lang="pt-BR" b="1" dirty="0">
                <a:solidFill>
                  <a:srgbClr val="FF0000"/>
                </a:solidFill>
              </a:rPr>
              <a:t>sistemas capazes de oferecer soluções para problemas específicos </a:t>
            </a:r>
            <a:r>
              <a:rPr lang="pt-BR" dirty="0"/>
              <a:t>num dado domínio ou que consigam aconselhar (dar conselhos), de uma maneira ou num nível </a:t>
            </a:r>
            <a:r>
              <a:rPr lang="pt-BR" b="1" dirty="0">
                <a:solidFill>
                  <a:srgbClr val="FF0000"/>
                </a:solidFill>
              </a:rPr>
              <a:t>comparável ao de especialistas naquela área</a:t>
            </a:r>
            <a:r>
              <a:rPr lang="pt-BR" dirty="0"/>
              <a:t>.</a:t>
            </a:r>
          </a:p>
          <a:p>
            <a:pPr lvl="1" algn="just"/>
            <a:r>
              <a:rPr lang="pt-BR" sz="3200" dirty="0"/>
              <a:t>Em um SE, o conhecimento é obtido a partir de um ou mais peritos ou especialistas.</a:t>
            </a:r>
          </a:p>
          <a:p>
            <a:pPr lvl="2" algn="just"/>
            <a:r>
              <a:rPr lang="pt-BR" sz="2800" dirty="0"/>
              <a:t>O conhecimento é modelado através de Regras de Produção e armazenado em uma base de conhecimento.</a:t>
            </a:r>
            <a:endParaRPr lang="en-US" sz="2800" dirty="0"/>
          </a:p>
        </p:txBody>
      </p:sp>
      <p:pic>
        <p:nvPicPr>
          <p:cNvPr id="4" name="Picture 3" descr="Univali_Azu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44624"/>
            <a:ext cx="1656184" cy="112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5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801</Words>
  <Application>Microsoft Office PowerPoint</Application>
  <PresentationFormat>Apresentação na tela (4:3)</PresentationFormat>
  <Paragraphs>125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Arial</vt:lpstr>
      <vt:lpstr>Calibri</vt:lpstr>
      <vt:lpstr>Tema do Office</vt:lpstr>
      <vt:lpstr>SISTEMAS BASEADOS EM CONHECIMENTO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ESPECIALISTAS</vt:lpstr>
      <vt:lpstr>Sistemas de Inferência Fuzzy</vt:lpstr>
      <vt:lpstr>SISTEMAS ESPECIALISTAS</vt:lpstr>
      <vt:lpstr>SISTEMAS ESPECIALISTAS</vt:lpstr>
      <vt:lpstr>SISTEMAS ESPECIALISTAS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Anita Maria da Rocha Fernandes</dc:creator>
  <cp:lastModifiedBy>Anita Fernandes</cp:lastModifiedBy>
  <cp:revision>63</cp:revision>
  <dcterms:created xsi:type="dcterms:W3CDTF">2018-03-02T17:01:55Z</dcterms:created>
  <dcterms:modified xsi:type="dcterms:W3CDTF">2025-05-15T23:23:52Z</dcterms:modified>
</cp:coreProperties>
</file>