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77"/>
  </p:notesMasterIdLst>
  <p:sldIdLst>
    <p:sldId id="256" r:id="rId2"/>
    <p:sldId id="400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365" r:id="rId11"/>
    <p:sldId id="373" r:id="rId12"/>
    <p:sldId id="374" r:id="rId13"/>
    <p:sldId id="375" r:id="rId14"/>
    <p:sldId id="364" r:id="rId15"/>
    <p:sldId id="456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367" r:id="rId24"/>
    <p:sldId id="377" r:id="rId25"/>
    <p:sldId id="451" r:id="rId26"/>
    <p:sldId id="379" r:id="rId27"/>
    <p:sldId id="366" r:id="rId28"/>
    <p:sldId id="380" r:id="rId29"/>
    <p:sldId id="381" r:id="rId30"/>
    <p:sldId id="382" r:id="rId31"/>
    <p:sldId id="415" r:id="rId32"/>
    <p:sldId id="416" r:id="rId33"/>
    <p:sldId id="370" r:id="rId34"/>
    <p:sldId id="388" r:id="rId35"/>
    <p:sldId id="389" r:id="rId36"/>
    <p:sldId id="390" r:id="rId37"/>
    <p:sldId id="391" r:id="rId38"/>
    <p:sldId id="435" r:id="rId39"/>
    <p:sldId id="436" r:id="rId40"/>
    <p:sldId id="437" r:id="rId41"/>
    <p:sldId id="438" r:id="rId42"/>
    <p:sldId id="443" r:id="rId43"/>
    <p:sldId id="455" r:id="rId44"/>
    <p:sldId id="452" r:id="rId45"/>
    <p:sldId id="446" r:id="rId46"/>
    <p:sldId id="447" r:id="rId47"/>
    <p:sldId id="453" r:id="rId48"/>
    <p:sldId id="454" r:id="rId49"/>
    <p:sldId id="450" r:id="rId50"/>
    <p:sldId id="459" r:id="rId51"/>
    <p:sldId id="460" r:id="rId52"/>
    <p:sldId id="393" r:id="rId53"/>
    <p:sldId id="458" r:id="rId54"/>
    <p:sldId id="457" r:id="rId55"/>
    <p:sldId id="395" r:id="rId56"/>
    <p:sldId id="372" r:id="rId57"/>
    <p:sldId id="397" r:id="rId58"/>
    <p:sldId id="434" r:id="rId59"/>
    <p:sldId id="461" r:id="rId60"/>
    <p:sldId id="430" r:id="rId61"/>
    <p:sldId id="431" r:id="rId62"/>
    <p:sldId id="432" r:id="rId63"/>
    <p:sldId id="433" r:id="rId64"/>
    <p:sldId id="477" r:id="rId65"/>
    <p:sldId id="462" r:id="rId66"/>
    <p:sldId id="463" r:id="rId67"/>
    <p:sldId id="464" r:id="rId68"/>
    <p:sldId id="465" r:id="rId69"/>
    <p:sldId id="466" r:id="rId70"/>
    <p:sldId id="468" r:id="rId71"/>
    <p:sldId id="469" r:id="rId72"/>
    <p:sldId id="470" r:id="rId73"/>
    <p:sldId id="473" r:id="rId74"/>
    <p:sldId id="476" r:id="rId75"/>
    <p:sldId id="475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47E67E-C39A-42E9-AB23-CBEF49C0EF76}" v="1" dt="2025-04-24T19:59:49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8" d="100"/>
          <a:sy n="78" d="100"/>
        </p:scale>
        <p:origin x="854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dimar Luis Scaranto Dazzi" userId="957c5d20-983f-4ff3-b6bd-a9a61ea9cad9" providerId="ADAL" clId="{AC719498-6AFE-46B7-A78A-EAD5BBC9EE48}"/>
    <pc:docChg chg="custSel modSld">
      <pc:chgData name="Rudimar Luis Scaranto Dazzi" userId="957c5d20-983f-4ff3-b6bd-a9a61ea9cad9" providerId="ADAL" clId="{AC719498-6AFE-46B7-A78A-EAD5BBC9EE48}" dt="2022-05-16T18:23:07.472" v="87" actId="5793"/>
      <pc:docMkLst>
        <pc:docMk/>
      </pc:docMkLst>
      <pc:sldChg chg="modSp">
        <pc:chgData name="Rudimar Luis Scaranto Dazzi" userId="957c5d20-983f-4ff3-b6bd-a9a61ea9cad9" providerId="ADAL" clId="{AC719498-6AFE-46B7-A78A-EAD5BBC9EE48}" dt="2022-05-16T17:54:31.830" v="6" actId="313"/>
        <pc:sldMkLst>
          <pc:docMk/>
          <pc:sldMk cId="0" sldId="400"/>
        </pc:sldMkLst>
      </pc:sldChg>
      <pc:sldChg chg="modSp">
        <pc:chgData name="Rudimar Luis Scaranto Dazzi" userId="957c5d20-983f-4ff3-b6bd-a9a61ea9cad9" providerId="ADAL" clId="{AC719498-6AFE-46B7-A78A-EAD5BBC9EE48}" dt="2022-05-16T18:10:34.559" v="59" actId="6549"/>
        <pc:sldMkLst>
          <pc:docMk/>
          <pc:sldMk cId="0" sldId="401"/>
        </pc:sldMkLst>
      </pc:sldChg>
      <pc:sldChg chg="modSp">
        <pc:chgData name="Rudimar Luis Scaranto Dazzi" userId="957c5d20-983f-4ff3-b6bd-a9a61ea9cad9" providerId="ADAL" clId="{AC719498-6AFE-46B7-A78A-EAD5BBC9EE48}" dt="2022-05-16T18:11:38.894" v="61" actId="20577"/>
        <pc:sldMkLst>
          <pc:docMk/>
          <pc:sldMk cId="0" sldId="402"/>
        </pc:sldMkLst>
      </pc:sldChg>
      <pc:sldChg chg="modSp">
        <pc:chgData name="Rudimar Luis Scaranto Dazzi" userId="957c5d20-983f-4ff3-b6bd-a9a61ea9cad9" providerId="ADAL" clId="{AC719498-6AFE-46B7-A78A-EAD5BBC9EE48}" dt="2022-05-16T18:12:25.367" v="63" actId="313"/>
        <pc:sldMkLst>
          <pc:docMk/>
          <pc:sldMk cId="0" sldId="403"/>
        </pc:sldMkLst>
      </pc:sldChg>
      <pc:sldChg chg="modSp">
        <pc:chgData name="Rudimar Luis Scaranto Dazzi" userId="957c5d20-983f-4ff3-b6bd-a9a61ea9cad9" providerId="ADAL" clId="{AC719498-6AFE-46B7-A78A-EAD5BBC9EE48}" dt="2022-05-16T18:13:15.028" v="84" actId="6549"/>
        <pc:sldMkLst>
          <pc:docMk/>
          <pc:sldMk cId="0" sldId="404"/>
        </pc:sldMkLst>
      </pc:sldChg>
      <pc:sldChg chg="modSp">
        <pc:chgData name="Rudimar Luis Scaranto Dazzi" userId="957c5d20-983f-4ff3-b6bd-a9a61ea9cad9" providerId="ADAL" clId="{AC719498-6AFE-46B7-A78A-EAD5BBC9EE48}" dt="2022-05-16T17:53:59.850" v="0" actId="313"/>
        <pc:sldMkLst>
          <pc:docMk/>
          <pc:sldMk cId="0" sldId="408"/>
        </pc:sldMkLst>
      </pc:sldChg>
      <pc:sldChg chg="modSp">
        <pc:chgData name="Rudimar Luis Scaranto Dazzi" userId="957c5d20-983f-4ff3-b6bd-a9a61ea9cad9" providerId="ADAL" clId="{AC719498-6AFE-46B7-A78A-EAD5BBC9EE48}" dt="2022-05-16T17:54:07.581" v="1" actId="313"/>
        <pc:sldMkLst>
          <pc:docMk/>
          <pc:sldMk cId="0" sldId="410"/>
        </pc:sldMkLst>
      </pc:sldChg>
      <pc:sldChg chg="modSp">
        <pc:chgData name="Rudimar Luis Scaranto Dazzi" userId="957c5d20-983f-4ff3-b6bd-a9a61ea9cad9" providerId="ADAL" clId="{AC719498-6AFE-46B7-A78A-EAD5BBC9EE48}" dt="2022-05-16T17:54:11.304" v="3" actId="313"/>
        <pc:sldMkLst>
          <pc:docMk/>
          <pc:sldMk cId="0" sldId="430"/>
        </pc:sldMkLst>
      </pc:sldChg>
      <pc:sldChg chg="modSp">
        <pc:chgData name="Rudimar Luis Scaranto Dazzi" userId="957c5d20-983f-4ff3-b6bd-a9a61ea9cad9" providerId="ADAL" clId="{AC719498-6AFE-46B7-A78A-EAD5BBC9EE48}" dt="2022-05-16T17:54:12.378" v="4" actId="313"/>
        <pc:sldMkLst>
          <pc:docMk/>
          <pc:sldMk cId="0" sldId="431"/>
        </pc:sldMkLst>
      </pc:sldChg>
      <pc:sldChg chg="modSp">
        <pc:chgData name="Rudimar Luis Scaranto Dazzi" userId="957c5d20-983f-4ff3-b6bd-a9a61ea9cad9" providerId="ADAL" clId="{AC719498-6AFE-46B7-A78A-EAD5BBC9EE48}" dt="2022-05-16T17:54:19.642" v="5" actId="313"/>
        <pc:sldMkLst>
          <pc:docMk/>
          <pc:sldMk cId="0" sldId="433"/>
        </pc:sldMkLst>
      </pc:sldChg>
      <pc:sldChg chg="modSp">
        <pc:chgData name="Rudimar Luis Scaranto Dazzi" userId="957c5d20-983f-4ff3-b6bd-a9a61ea9cad9" providerId="ADAL" clId="{AC719498-6AFE-46B7-A78A-EAD5BBC9EE48}" dt="2022-05-16T18:23:07.472" v="87" actId="5793"/>
        <pc:sldMkLst>
          <pc:docMk/>
          <pc:sldMk cId="3461777374" sldId="456"/>
        </pc:sldMkLst>
      </pc:sldChg>
      <pc:sldChg chg="modSp">
        <pc:chgData name="Rudimar Luis Scaranto Dazzi" userId="957c5d20-983f-4ff3-b6bd-a9a61ea9cad9" providerId="ADAL" clId="{AC719498-6AFE-46B7-A78A-EAD5BBC9EE48}" dt="2022-05-16T17:54:09.553" v="2" actId="313"/>
        <pc:sldMkLst>
          <pc:docMk/>
          <pc:sldMk cId="699072910" sldId="461"/>
        </pc:sldMkLst>
      </pc:sldChg>
    </pc:docChg>
  </pc:docChgLst>
  <pc:docChgLst>
    <pc:chgData name="Rudimar Luis Scaranto Dazzi" userId="957c5d20-983f-4ff3-b6bd-a9a61ea9cad9" providerId="ADAL" clId="{A1456A9B-AEFF-4065-B1F5-0F1D58B88DB0}"/>
    <pc:docChg chg="undo redo custSel addSld delSld modSld sldOrd">
      <pc:chgData name="Rudimar Luis Scaranto Dazzi" userId="957c5d20-983f-4ff3-b6bd-a9a61ea9cad9" providerId="ADAL" clId="{A1456A9B-AEFF-4065-B1F5-0F1D58B88DB0}" dt="2023-04-26T21:32:58.371" v="837" actId="14100"/>
      <pc:docMkLst>
        <pc:docMk/>
      </pc:docMkLst>
      <pc:sldChg chg="modSp mod">
        <pc:chgData name="Rudimar Luis Scaranto Dazzi" userId="957c5d20-983f-4ff3-b6bd-a9a61ea9cad9" providerId="ADAL" clId="{A1456A9B-AEFF-4065-B1F5-0F1D58B88DB0}" dt="2023-04-26T21:05:12.575" v="834" actId="6549"/>
        <pc:sldMkLst>
          <pc:docMk/>
          <pc:sldMk cId="0" sldId="402"/>
        </pc:sldMkLst>
      </pc:sldChg>
      <pc:sldChg chg="modSp mod">
        <pc:chgData name="Rudimar Luis Scaranto Dazzi" userId="957c5d20-983f-4ff3-b6bd-a9a61ea9cad9" providerId="ADAL" clId="{A1456A9B-AEFF-4065-B1F5-0F1D58B88DB0}" dt="2023-04-26T21:02:42.533" v="830" actId="403"/>
        <pc:sldMkLst>
          <pc:docMk/>
          <pc:sldMk cId="0" sldId="403"/>
        </pc:sldMkLst>
      </pc:sldChg>
      <pc:sldChg chg="modSp mod">
        <pc:chgData name="Rudimar Luis Scaranto Dazzi" userId="957c5d20-983f-4ff3-b6bd-a9a61ea9cad9" providerId="ADAL" clId="{A1456A9B-AEFF-4065-B1F5-0F1D58B88DB0}" dt="2023-04-26T21:02:53.779" v="831" actId="403"/>
        <pc:sldMkLst>
          <pc:docMk/>
          <pc:sldMk cId="0" sldId="404"/>
        </pc:sldMkLst>
      </pc:sldChg>
      <pc:sldChg chg="modSp mod">
        <pc:chgData name="Rudimar Luis Scaranto Dazzi" userId="957c5d20-983f-4ff3-b6bd-a9a61ea9cad9" providerId="ADAL" clId="{A1456A9B-AEFF-4065-B1F5-0F1D58B88DB0}" dt="2023-04-26T21:30:18.448" v="836" actId="20577"/>
        <pc:sldMkLst>
          <pc:docMk/>
          <pc:sldMk cId="0" sldId="438"/>
        </pc:sldMkLst>
      </pc:sldChg>
      <pc:sldChg chg="modSp mod">
        <pc:chgData name="Rudimar Luis Scaranto Dazzi" userId="957c5d20-983f-4ff3-b6bd-a9a61ea9cad9" providerId="ADAL" clId="{A1456A9B-AEFF-4065-B1F5-0F1D58B88DB0}" dt="2023-04-26T21:32:58.371" v="837" actId="14100"/>
        <pc:sldMkLst>
          <pc:docMk/>
          <pc:sldMk cId="0" sldId="447"/>
        </pc:sldMkLst>
      </pc:sldChg>
      <pc:sldChg chg="addSp delSp modSp new mod setBg setClrOvrMap">
        <pc:chgData name="Rudimar Luis Scaranto Dazzi" userId="957c5d20-983f-4ff3-b6bd-a9a61ea9cad9" providerId="ADAL" clId="{A1456A9B-AEFF-4065-B1F5-0F1D58B88DB0}" dt="2023-04-26T12:08:20.712" v="113" actId="1076"/>
        <pc:sldMkLst>
          <pc:docMk/>
          <pc:sldMk cId="871738577" sldId="462"/>
        </pc:sldMkLst>
      </pc:sldChg>
      <pc:sldChg chg="new del">
        <pc:chgData name="Rudimar Luis Scaranto Dazzi" userId="957c5d20-983f-4ff3-b6bd-a9a61ea9cad9" providerId="ADAL" clId="{A1456A9B-AEFF-4065-B1F5-0F1D58B88DB0}" dt="2023-04-26T12:02:32.385" v="34" actId="47"/>
        <pc:sldMkLst>
          <pc:docMk/>
          <pc:sldMk cId="1156276362" sldId="463"/>
        </pc:sldMkLst>
      </pc:sldChg>
      <pc:sldChg chg="addSp delSp modSp new mod setBg setClrOvrMap">
        <pc:chgData name="Rudimar Luis Scaranto Dazzi" userId="957c5d20-983f-4ff3-b6bd-a9a61ea9cad9" providerId="ADAL" clId="{A1456A9B-AEFF-4065-B1F5-0F1D58B88DB0}" dt="2023-04-26T12:20:47.608" v="333" actId="14100"/>
        <pc:sldMkLst>
          <pc:docMk/>
          <pc:sldMk cId="2061279703" sldId="463"/>
        </pc:sldMkLst>
      </pc:sldChg>
      <pc:sldChg chg="new del">
        <pc:chgData name="Rudimar Luis Scaranto Dazzi" userId="957c5d20-983f-4ff3-b6bd-a9a61ea9cad9" providerId="ADAL" clId="{A1456A9B-AEFF-4065-B1F5-0F1D58B88DB0}" dt="2023-04-26T12:02:56.455" v="57" actId="47"/>
        <pc:sldMkLst>
          <pc:docMk/>
          <pc:sldMk cId="2831928293" sldId="464"/>
        </pc:sldMkLst>
      </pc:sldChg>
      <pc:sldChg chg="addSp delSp modSp new mod setBg setClrOvrMap">
        <pc:chgData name="Rudimar Luis Scaranto Dazzi" userId="957c5d20-983f-4ff3-b6bd-a9a61ea9cad9" providerId="ADAL" clId="{A1456A9B-AEFF-4065-B1F5-0F1D58B88DB0}" dt="2023-04-26T12:20:59.812" v="334" actId="14100"/>
        <pc:sldMkLst>
          <pc:docMk/>
          <pc:sldMk cId="4035825193" sldId="464"/>
        </pc:sldMkLst>
      </pc:sldChg>
      <pc:sldChg chg="addSp delSp add del setBg delDesignElem">
        <pc:chgData name="Rudimar Luis Scaranto Dazzi" userId="957c5d20-983f-4ff3-b6bd-a9a61ea9cad9" providerId="ADAL" clId="{A1456A9B-AEFF-4065-B1F5-0F1D58B88DB0}" dt="2023-04-26T12:04:49.754" v="71"/>
        <pc:sldMkLst>
          <pc:docMk/>
          <pc:sldMk cId="392073780" sldId="465"/>
        </pc:sldMkLst>
      </pc:sldChg>
      <pc:sldChg chg="delSp modSp add del mod setBg delDesignElem">
        <pc:chgData name="Rudimar Luis Scaranto Dazzi" userId="957c5d20-983f-4ff3-b6bd-a9a61ea9cad9" providerId="ADAL" clId="{A1456A9B-AEFF-4065-B1F5-0F1D58B88DB0}" dt="2023-04-26T12:06:37.217" v="92" actId="47"/>
        <pc:sldMkLst>
          <pc:docMk/>
          <pc:sldMk cId="2732835509" sldId="465"/>
        </pc:sldMkLst>
      </pc:sldChg>
      <pc:sldChg chg="addSp delSp modSp new mod setBg setClrOvrMap">
        <pc:chgData name="Rudimar Luis Scaranto Dazzi" userId="957c5d20-983f-4ff3-b6bd-a9a61ea9cad9" providerId="ADAL" clId="{A1456A9B-AEFF-4065-B1F5-0F1D58B88DB0}" dt="2023-04-26T12:12:19.487" v="190" actId="14100"/>
        <pc:sldMkLst>
          <pc:docMk/>
          <pc:sldMk cId="2986589498" sldId="465"/>
        </pc:sldMkLst>
      </pc:sldChg>
      <pc:sldChg chg="addSp delSp add del setBg delDesignElem">
        <pc:chgData name="Rudimar Luis Scaranto Dazzi" userId="957c5d20-983f-4ff3-b6bd-a9a61ea9cad9" providerId="ADAL" clId="{A1456A9B-AEFF-4065-B1F5-0F1D58B88DB0}" dt="2023-04-26T12:04:48.524" v="70"/>
        <pc:sldMkLst>
          <pc:docMk/>
          <pc:sldMk cId="434244788" sldId="466"/>
        </pc:sldMkLst>
      </pc:sldChg>
      <pc:sldChg chg="addSp delSp modSp new mod setBg setClrOvrMap">
        <pc:chgData name="Rudimar Luis Scaranto Dazzi" userId="957c5d20-983f-4ff3-b6bd-a9a61ea9cad9" providerId="ADAL" clId="{A1456A9B-AEFF-4065-B1F5-0F1D58B88DB0}" dt="2023-04-26T12:14:41.720" v="234" actId="14100"/>
        <pc:sldMkLst>
          <pc:docMk/>
          <pc:sldMk cId="627580835" sldId="466"/>
        </pc:sldMkLst>
      </pc:sldChg>
      <pc:sldChg chg="addSp delSp modSp new del mod">
        <pc:chgData name="Rudimar Luis Scaranto Dazzi" userId="957c5d20-983f-4ff3-b6bd-a9a61ea9cad9" providerId="ADAL" clId="{A1456A9B-AEFF-4065-B1F5-0F1D58B88DB0}" dt="2023-04-26T12:17:08.429" v="273" actId="47"/>
        <pc:sldMkLst>
          <pc:docMk/>
          <pc:sldMk cId="1067078649" sldId="467"/>
        </pc:sldMkLst>
      </pc:sldChg>
      <pc:sldChg chg="addSp delSp modSp add mod setBg setClrOvrMap delDesignElem">
        <pc:chgData name="Rudimar Luis Scaranto Dazzi" userId="957c5d20-983f-4ff3-b6bd-a9a61ea9cad9" providerId="ADAL" clId="{A1456A9B-AEFF-4065-B1F5-0F1D58B88DB0}" dt="2023-04-26T12:20:28.029" v="332" actId="14100"/>
        <pc:sldMkLst>
          <pc:docMk/>
          <pc:sldMk cId="2729346680" sldId="468"/>
        </pc:sldMkLst>
      </pc:sldChg>
      <pc:sldChg chg="addSp delSp modSp new mod setBg setClrOvrMap">
        <pc:chgData name="Rudimar Luis Scaranto Dazzi" userId="957c5d20-983f-4ff3-b6bd-a9a61ea9cad9" providerId="ADAL" clId="{A1456A9B-AEFF-4065-B1F5-0F1D58B88DB0}" dt="2023-04-26T12:18:48.917" v="318" actId="20577"/>
        <pc:sldMkLst>
          <pc:docMk/>
          <pc:sldMk cId="2788188795" sldId="469"/>
        </pc:sldMkLst>
      </pc:sldChg>
      <pc:sldChg chg="addSp delSp modSp new del mod">
        <pc:chgData name="Rudimar Luis Scaranto Dazzi" userId="957c5d20-983f-4ff3-b6bd-a9a61ea9cad9" providerId="ADAL" clId="{A1456A9B-AEFF-4065-B1F5-0F1D58B88DB0}" dt="2023-04-26T12:19:35.216" v="322" actId="47"/>
        <pc:sldMkLst>
          <pc:docMk/>
          <pc:sldMk cId="1822103258" sldId="470"/>
        </pc:sldMkLst>
      </pc:sldChg>
      <pc:sldChg chg="addSp delSp modSp new mod setBg setClrOvrMap">
        <pc:chgData name="Rudimar Luis Scaranto Dazzi" userId="957c5d20-983f-4ff3-b6bd-a9a61ea9cad9" providerId="ADAL" clId="{A1456A9B-AEFF-4065-B1F5-0F1D58B88DB0}" dt="2023-04-26T12:23:03.696" v="379" actId="1035"/>
        <pc:sldMkLst>
          <pc:docMk/>
          <pc:sldMk cId="3232549903" sldId="470"/>
        </pc:sldMkLst>
      </pc:sldChg>
      <pc:sldChg chg="addSp delSp modSp new del mod setBg setClrOvrMap delDesignElem">
        <pc:chgData name="Rudimar Luis Scaranto Dazzi" userId="957c5d20-983f-4ff3-b6bd-a9a61ea9cad9" providerId="ADAL" clId="{A1456A9B-AEFF-4065-B1F5-0F1D58B88DB0}" dt="2023-04-26T12:29:17.132" v="448" actId="47"/>
        <pc:sldMkLst>
          <pc:docMk/>
          <pc:sldMk cId="2614756874" sldId="471"/>
        </pc:sldMkLst>
      </pc:sldChg>
      <pc:sldChg chg="addSp delSp modSp new del mod setBg setClrOvrMap">
        <pc:chgData name="Rudimar Luis Scaranto Dazzi" userId="957c5d20-983f-4ff3-b6bd-a9a61ea9cad9" providerId="ADAL" clId="{A1456A9B-AEFF-4065-B1F5-0F1D58B88DB0}" dt="2023-04-26T12:29:45.812" v="456" actId="47"/>
        <pc:sldMkLst>
          <pc:docMk/>
          <pc:sldMk cId="2618350335" sldId="472"/>
        </pc:sldMkLst>
      </pc:sldChg>
      <pc:sldChg chg="addSp delSp modSp add mod ord">
        <pc:chgData name="Rudimar Luis Scaranto Dazzi" userId="957c5d20-983f-4ff3-b6bd-a9a61ea9cad9" providerId="ADAL" clId="{A1456A9B-AEFF-4065-B1F5-0F1D58B88DB0}" dt="2023-04-26T12:37:39.015" v="518" actId="1038"/>
        <pc:sldMkLst>
          <pc:docMk/>
          <pc:sldMk cId="4104768045" sldId="473"/>
        </pc:sldMkLst>
      </pc:sldChg>
      <pc:sldChg chg="addSp delSp modSp add del mod">
        <pc:chgData name="Rudimar Luis Scaranto Dazzi" userId="957c5d20-983f-4ff3-b6bd-a9a61ea9cad9" providerId="ADAL" clId="{A1456A9B-AEFF-4065-B1F5-0F1D58B88DB0}" dt="2023-04-26T12:32:39.889" v="502" actId="47"/>
        <pc:sldMkLst>
          <pc:docMk/>
          <pc:sldMk cId="3792091591" sldId="474"/>
        </pc:sldMkLst>
      </pc:sldChg>
      <pc:sldChg chg="modSp add mod">
        <pc:chgData name="Rudimar Luis Scaranto Dazzi" userId="957c5d20-983f-4ff3-b6bd-a9a61ea9cad9" providerId="ADAL" clId="{A1456A9B-AEFF-4065-B1F5-0F1D58B88DB0}" dt="2023-04-26T12:32:45.893" v="505" actId="20577"/>
        <pc:sldMkLst>
          <pc:docMk/>
          <pc:sldMk cId="3365838631" sldId="475"/>
        </pc:sldMkLst>
      </pc:sldChg>
      <pc:sldChg chg="modSp add mod">
        <pc:chgData name="Rudimar Luis Scaranto Dazzi" userId="957c5d20-983f-4ff3-b6bd-a9a61ea9cad9" providerId="ADAL" clId="{A1456A9B-AEFF-4065-B1F5-0F1D58B88DB0}" dt="2023-04-26T12:32:52.554" v="508" actId="20577"/>
        <pc:sldMkLst>
          <pc:docMk/>
          <pc:sldMk cId="4232360195" sldId="476"/>
        </pc:sldMkLst>
      </pc:sldChg>
      <pc:sldChg chg="addSp delSp modSp new mod setBg setClrOvrMap">
        <pc:chgData name="Rudimar Luis Scaranto Dazzi" userId="957c5d20-983f-4ff3-b6bd-a9a61ea9cad9" providerId="ADAL" clId="{A1456A9B-AEFF-4065-B1F5-0F1D58B88DB0}" dt="2023-04-26T12:44:23.787" v="825" actId="113"/>
        <pc:sldMkLst>
          <pc:docMk/>
          <pc:sldMk cId="417221157" sldId="477"/>
        </pc:sldMkLst>
      </pc:sldChg>
    </pc:docChg>
  </pc:docChgLst>
  <pc:docChgLst>
    <pc:chgData name="Rudimar Luis Scaranto Dazzi" userId="957c5d20-983f-4ff3-b6bd-a9a61ea9cad9" providerId="ADAL" clId="{C947E67E-C39A-42E9-AB23-CBEF49C0EF76}"/>
    <pc:docChg chg="modSld">
      <pc:chgData name="Rudimar Luis Scaranto Dazzi" userId="957c5d20-983f-4ff3-b6bd-a9a61ea9cad9" providerId="ADAL" clId="{C947E67E-C39A-42E9-AB23-CBEF49C0EF76}" dt="2025-04-24T19:59:49.615" v="6"/>
      <pc:docMkLst>
        <pc:docMk/>
      </pc:docMkLst>
      <pc:sldChg chg="modSp mod">
        <pc:chgData name="Rudimar Luis Scaranto Dazzi" userId="957c5d20-983f-4ff3-b6bd-a9a61ea9cad9" providerId="ADAL" clId="{C947E67E-C39A-42E9-AB23-CBEF49C0EF76}" dt="2025-04-24T19:29:57.056" v="5" actId="20577"/>
        <pc:sldMkLst>
          <pc:docMk/>
          <pc:sldMk cId="0" sldId="365"/>
        </pc:sldMkLst>
        <pc:spChg chg="mod">
          <ac:chgData name="Rudimar Luis Scaranto Dazzi" userId="957c5d20-983f-4ff3-b6bd-a9a61ea9cad9" providerId="ADAL" clId="{C947E67E-C39A-42E9-AB23-CBEF49C0EF76}" dt="2025-04-24T19:29:57.056" v="5" actId="20577"/>
          <ac:spMkLst>
            <pc:docMk/>
            <pc:sldMk cId="0" sldId="365"/>
            <ac:spMk id="19458" creationId="{00000000-0000-0000-0000-000000000000}"/>
          </ac:spMkLst>
        </pc:spChg>
      </pc:sldChg>
      <pc:sldChg chg="modSp">
        <pc:chgData name="Rudimar Luis Scaranto Dazzi" userId="957c5d20-983f-4ff3-b6bd-a9a61ea9cad9" providerId="ADAL" clId="{C947E67E-C39A-42E9-AB23-CBEF49C0EF76}" dt="2025-04-24T19:59:49.615" v="6"/>
        <pc:sldMkLst>
          <pc:docMk/>
          <pc:sldMk cId="2061279703" sldId="463"/>
        </pc:sldMkLst>
        <pc:graphicFrameChg chg="mod">
          <ac:chgData name="Rudimar Luis Scaranto Dazzi" userId="957c5d20-983f-4ff3-b6bd-a9a61ea9cad9" providerId="ADAL" clId="{C947E67E-C39A-42E9-AB23-CBEF49C0EF76}" dt="2025-04-24T19:59:49.615" v="6"/>
          <ac:graphicFrameMkLst>
            <pc:docMk/>
            <pc:sldMk cId="2061279703" sldId="463"/>
            <ac:graphicFrameMk id="7" creationId="{4DC7DA20-EC53-BAA0-CCC5-31A817603FD2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BC2EC-91D2-4BA4-9D5C-2840DFB26E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07641DC-7ED4-4B3E-AB28-73CBC531C642}">
      <dgm:prSet/>
      <dgm:spPr/>
      <dgm:t>
        <a:bodyPr/>
        <a:lstStyle/>
        <a:p>
          <a:r>
            <a:rPr lang="pt-BR"/>
            <a:t>Definição de atributos</a:t>
          </a:r>
          <a:endParaRPr lang="en-US"/>
        </a:p>
      </dgm:t>
    </dgm:pt>
    <dgm:pt modelId="{FABC0C13-670B-4890-A660-5D0C8688FE78}" type="parTrans" cxnId="{442366ED-0EFB-405D-B8FA-B8D5619DAABE}">
      <dgm:prSet/>
      <dgm:spPr/>
      <dgm:t>
        <a:bodyPr/>
        <a:lstStyle/>
        <a:p>
          <a:endParaRPr lang="en-US"/>
        </a:p>
      </dgm:t>
    </dgm:pt>
    <dgm:pt modelId="{9E54FDC7-E21E-42EA-ACAC-FE873214650F}" type="sibTrans" cxnId="{442366ED-0EFB-405D-B8FA-B8D5619DAABE}">
      <dgm:prSet/>
      <dgm:spPr/>
      <dgm:t>
        <a:bodyPr/>
        <a:lstStyle/>
        <a:p>
          <a:endParaRPr lang="en-US"/>
        </a:p>
      </dgm:t>
    </dgm:pt>
    <dgm:pt modelId="{7FF6DAA1-B166-47F1-9358-D9604F758E05}">
      <dgm:prSet custT="1"/>
      <dgm:spPr/>
      <dgm:t>
        <a:bodyPr/>
        <a:lstStyle/>
        <a:p>
          <a:r>
            <a:rPr lang="pt-BR" sz="2000" dirty="0"/>
            <a:t>Forma de cálculo de similaridade local </a:t>
          </a:r>
        </a:p>
        <a:p>
          <a:r>
            <a:rPr lang="pt-BR" sz="1800" dirty="0"/>
            <a:t>- dos atributos, para todos eles</a:t>
          </a:r>
          <a:endParaRPr lang="en-US" sz="1800" dirty="0"/>
        </a:p>
      </dgm:t>
    </dgm:pt>
    <dgm:pt modelId="{E61A6F81-22E9-47E8-824C-ACFFBB9F9CDB}" type="parTrans" cxnId="{A09F1283-0101-46D9-91C6-5DD896A79C6A}">
      <dgm:prSet/>
      <dgm:spPr/>
      <dgm:t>
        <a:bodyPr/>
        <a:lstStyle/>
        <a:p>
          <a:endParaRPr lang="en-US"/>
        </a:p>
      </dgm:t>
    </dgm:pt>
    <dgm:pt modelId="{49349840-90F5-456D-AB5F-4820D7004D2E}" type="sibTrans" cxnId="{A09F1283-0101-46D9-91C6-5DD896A79C6A}">
      <dgm:prSet/>
      <dgm:spPr/>
      <dgm:t>
        <a:bodyPr/>
        <a:lstStyle/>
        <a:p>
          <a:endParaRPr lang="en-US"/>
        </a:p>
      </dgm:t>
    </dgm:pt>
    <dgm:pt modelId="{CBCF59BD-175F-4858-9FE0-AAE2746E67D9}">
      <dgm:prSet custT="1"/>
      <dgm:spPr/>
      <dgm:t>
        <a:bodyPr/>
        <a:lstStyle/>
        <a:p>
          <a:r>
            <a:rPr lang="pt-BR" sz="2200" dirty="0"/>
            <a:t>Forma de cálculo da similaridade global </a:t>
          </a:r>
        </a:p>
        <a:p>
          <a:r>
            <a:rPr lang="pt-BR" sz="1800" dirty="0"/>
            <a:t>- usar Vizinho mais próximo</a:t>
          </a:r>
          <a:endParaRPr lang="en-US" sz="1800" dirty="0"/>
        </a:p>
      </dgm:t>
    </dgm:pt>
    <dgm:pt modelId="{08755260-6744-4125-8411-42B5A195CCA2}" type="parTrans" cxnId="{8B73E8D8-559D-4A95-A303-B959F635DA7A}">
      <dgm:prSet/>
      <dgm:spPr/>
      <dgm:t>
        <a:bodyPr/>
        <a:lstStyle/>
        <a:p>
          <a:endParaRPr lang="en-US"/>
        </a:p>
      </dgm:t>
    </dgm:pt>
    <dgm:pt modelId="{71EC8132-D360-421F-A5BB-A85DD403F536}" type="sibTrans" cxnId="{8B73E8D8-559D-4A95-A303-B959F635DA7A}">
      <dgm:prSet/>
      <dgm:spPr/>
      <dgm:t>
        <a:bodyPr/>
        <a:lstStyle/>
        <a:p>
          <a:endParaRPr lang="en-US"/>
        </a:p>
      </dgm:t>
    </dgm:pt>
    <dgm:pt modelId="{902C93C2-7AE3-4049-99B5-88967A729AE6}" type="pres">
      <dgm:prSet presAssocID="{4D9BC2EC-91D2-4BA4-9D5C-2840DFB26E66}" presName="root" presStyleCnt="0">
        <dgm:presLayoutVars>
          <dgm:dir/>
          <dgm:resizeHandles val="exact"/>
        </dgm:presLayoutVars>
      </dgm:prSet>
      <dgm:spPr/>
    </dgm:pt>
    <dgm:pt modelId="{6AF46E0C-3FE5-423F-B270-50FEFB75559D}" type="pres">
      <dgm:prSet presAssocID="{307641DC-7ED4-4B3E-AB28-73CBC531C642}" presName="compNode" presStyleCnt="0"/>
      <dgm:spPr/>
    </dgm:pt>
    <dgm:pt modelId="{C8A4AB6E-2536-4BF6-8A87-7B476C99E063}" type="pres">
      <dgm:prSet presAssocID="{307641DC-7ED4-4B3E-AB28-73CBC531C642}" presName="bgRect" presStyleLbl="bgShp" presStyleIdx="0" presStyleCnt="3"/>
      <dgm:spPr/>
    </dgm:pt>
    <dgm:pt modelId="{2C8822C2-6C4D-485D-B054-4EBE79AA8BC2}" type="pres">
      <dgm:prSet presAssocID="{307641DC-7ED4-4B3E-AB28-73CBC531C6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D64EE7E2-7B8C-4CE3-952B-C9B745091587}" type="pres">
      <dgm:prSet presAssocID="{307641DC-7ED4-4B3E-AB28-73CBC531C642}" presName="spaceRect" presStyleCnt="0"/>
      <dgm:spPr/>
    </dgm:pt>
    <dgm:pt modelId="{6219CB57-16E5-4607-A7FA-A2878BBCF6ED}" type="pres">
      <dgm:prSet presAssocID="{307641DC-7ED4-4B3E-AB28-73CBC531C642}" presName="parTx" presStyleLbl="revTx" presStyleIdx="0" presStyleCnt="3">
        <dgm:presLayoutVars>
          <dgm:chMax val="0"/>
          <dgm:chPref val="0"/>
        </dgm:presLayoutVars>
      </dgm:prSet>
      <dgm:spPr/>
    </dgm:pt>
    <dgm:pt modelId="{3C6ADED5-0951-4D4F-9C67-01BA9DA4BE81}" type="pres">
      <dgm:prSet presAssocID="{9E54FDC7-E21E-42EA-ACAC-FE873214650F}" presName="sibTrans" presStyleCnt="0"/>
      <dgm:spPr/>
    </dgm:pt>
    <dgm:pt modelId="{8B81FABB-CB44-4FC5-AB89-5C8CF4CD34DC}" type="pres">
      <dgm:prSet presAssocID="{7FF6DAA1-B166-47F1-9358-D9604F758E05}" presName="compNode" presStyleCnt="0"/>
      <dgm:spPr/>
    </dgm:pt>
    <dgm:pt modelId="{8D1F7088-EA93-4CED-AF40-6477CFD62377}" type="pres">
      <dgm:prSet presAssocID="{7FF6DAA1-B166-47F1-9358-D9604F758E05}" presName="bgRect" presStyleLbl="bgShp" presStyleIdx="1" presStyleCnt="3"/>
      <dgm:spPr/>
    </dgm:pt>
    <dgm:pt modelId="{64E8BD66-3727-4C7A-8D77-9A58B113AEA3}" type="pres">
      <dgm:prSet presAssocID="{7FF6DAA1-B166-47F1-9358-D9604F758E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9E738720-CFEF-4FA5-A7DE-AD9D8D591B3E}" type="pres">
      <dgm:prSet presAssocID="{7FF6DAA1-B166-47F1-9358-D9604F758E05}" presName="spaceRect" presStyleCnt="0"/>
      <dgm:spPr/>
    </dgm:pt>
    <dgm:pt modelId="{727CE8C4-BD2C-4F77-B6B5-78894F3EAE30}" type="pres">
      <dgm:prSet presAssocID="{7FF6DAA1-B166-47F1-9358-D9604F758E05}" presName="parTx" presStyleLbl="revTx" presStyleIdx="1" presStyleCnt="3">
        <dgm:presLayoutVars>
          <dgm:chMax val="0"/>
          <dgm:chPref val="0"/>
        </dgm:presLayoutVars>
      </dgm:prSet>
      <dgm:spPr/>
    </dgm:pt>
    <dgm:pt modelId="{92A3B1A1-B967-4F06-8E99-901A8D56DDAC}" type="pres">
      <dgm:prSet presAssocID="{49349840-90F5-456D-AB5F-4820D7004D2E}" presName="sibTrans" presStyleCnt="0"/>
      <dgm:spPr/>
    </dgm:pt>
    <dgm:pt modelId="{2518BFE2-C685-4433-9153-CF0D83C58DA9}" type="pres">
      <dgm:prSet presAssocID="{CBCF59BD-175F-4858-9FE0-AAE2746E67D9}" presName="compNode" presStyleCnt="0"/>
      <dgm:spPr/>
    </dgm:pt>
    <dgm:pt modelId="{EFFA70C4-3FC4-4C8E-906D-462FF651FECD}" type="pres">
      <dgm:prSet presAssocID="{CBCF59BD-175F-4858-9FE0-AAE2746E67D9}" presName="bgRect" presStyleLbl="bgShp" presStyleIdx="2" presStyleCnt="3"/>
      <dgm:spPr/>
    </dgm:pt>
    <dgm:pt modelId="{01DC64A1-CE74-47CC-AE29-6C18BA9A2DB8}" type="pres">
      <dgm:prSet presAssocID="{CBCF59BD-175F-4858-9FE0-AAE2746E67D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emática"/>
        </a:ext>
      </dgm:extLst>
    </dgm:pt>
    <dgm:pt modelId="{8850BC24-CFD2-4193-BBDA-70B3F7D21880}" type="pres">
      <dgm:prSet presAssocID="{CBCF59BD-175F-4858-9FE0-AAE2746E67D9}" presName="spaceRect" presStyleCnt="0"/>
      <dgm:spPr/>
    </dgm:pt>
    <dgm:pt modelId="{CB640907-63F9-4CEE-A7B2-795B112D5E0C}" type="pres">
      <dgm:prSet presAssocID="{CBCF59BD-175F-4858-9FE0-AAE2746E67D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951503-9D6A-4E3F-874F-84ADC2E498FC}" type="presOf" srcId="{307641DC-7ED4-4B3E-AB28-73CBC531C642}" destId="{6219CB57-16E5-4607-A7FA-A2878BBCF6ED}" srcOrd="0" destOrd="0" presId="urn:microsoft.com/office/officeart/2018/2/layout/IconVerticalSolidList"/>
    <dgm:cxn modelId="{A09F1283-0101-46D9-91C6-5DD896A79C6A}" srcId="{4D9BC2EC-91D2-4BA4-9D5C-2840DFB26E66}" destId="{7FF6DAA1-B166-47F1-9358-D9604F758E05}" srcOrd="1" destOrd="0" parTransId="{E61A6F81-22E9-47E8-824C-ACFFBB9F9CDB}" sibTransId="{49349840-90F5-456D-AB5F-4820D7004D2E}"/>
    <dgm:cxn modelId="{64EDFCB2-3757-4513-A712-14E98B00ECD0}" type="presOf" srcId="{7FF6DAA1-B166-47F1-9358-D9604F758E05}" destId="{727CE8C4-BD2C-4F77-B6B5-78894F3EAE30}" srcOrd="0" destOrd="0" presId="urn:microsoft.com/office/officeart/2018/2/layout/IconVerticalSolidList"/>
    <dgm:cxn modelId="{1F4EE1C4-1E52-4A20-BC6D-1358E9F689A8}" type="presOf" srcId="{CBCF59BD-175F-4858-9FE0-AAE2746E67D9}" destId="{CB640907-63F9-4CEE-A7B2-795B112D5E0C}" srcOrd="0" destOrd="0" presId="urn:microsoft.com/office/officeart/2018/2/layout/IconVerticalSolidList"/>
    <dgm:cxn modelId="{C0FAF4C7-3058-46FA-840E-480E0D4BA8A0}" type="presOf" srcId="{4D9BC2EC-91D2-4BA4-9D5C-2840DFB26E66}" destId="{902C93C2-7AE3-4049-99B5-88967A729AE6}" srcOrd="0" destOrd="0" presId="urn:microsoft.com/office/officeart/2018/2/layout/IconVerticalSolidList"/>
    <dgm:cxn modelId="{8B73E8D8-559D-4A95-A303-B959F635DA7A}" srcId="{4D9BC2EC-91D2-4BA4-9D5C-2840DFB26E66}" destId="{CBCF59BD-175F-4858-9FE0-AAE2746E67D9}" srcOrd="2" destOrd="0" parTransId="{08755260-6744-4125-8411-42B5A195CCA2}" sibTransId="{71EC8132-D360-421F-A5BB-A85DD403F536}"/>
    <dgm:cxn modelId="{442366ED-0EFB-405D-B8FA-B8D5619DAABE}" srcId="{4D9BC2EC-91D2-4BA4-9D5C-2840DFB26E66}" destId="{307641DC-7ED4-4B3E-AB28-73CBC531C642}" srcOrd="0" destOrd="0" parTransId="{FABC0C13-670B-4890-A660-5D0C8688FE78}" sibTransId="{9E54FDC7-E21E-42EA-ACAC-FE873214650F}"/>
    <dgm:cxn modelId="{CC632058-B3C0-4482-B172-4AE134BF191C}" type="presParOf" srcId="{902C93C2-7AE3-4049-99B5-88967A729AE6}" destId="{6AF46E0C-3FE5-423F-B270-50FEFB75559D}" srcOrd="0" destOrd="0" presId="urn:microsoft.com/office/officeart/2018/2/layout/IconVerticalSolidList"/>
    <dgm:cxn modelId="{16C6BB0F-18FA-4ED6-A31D-2042AAC14E39}" type="presParOf" srcId="{6AF46E0C-3FE5-423F-B270-50FEFB75559D}" destId="{C8A4AB6E-2536-4BF6-8A87-7B476C99E063}" srcOrd="0" destOrd="0" presId="urn:microsoft.com/office/officeart/2018/2/layout/IconVerticalSolidList"/>
    <dgm:cxn modelId="{D78645A6-422A-4FE7-92C0-89AE4298B128}" type="presParOf" srcId="{6AF46E0C-3FE5-423F-B270-50FEFB75559D}" destId="{2C8822C2-6C4D-485D-B054-4EBE79AA8BC2}" srcOrd="1" destOrd="0" presId="urn:microsoft.com/office/officeart/2018/2/layout/IconVerticalSolidList"/>
    <dgm:cxn modelId="{15834CD2-FCCA-495F-9855-C2F8C25C4E4E}" type="presParOf" srcId="{6AF46E0C-3FE5-423F-B270-50FEFB75559D}" destId="{D64EE7E2-7B8C-4CE3-952B-C9B745091587}" srcOrd="2" destOrd="0" presId="urn:microsoft.com/office/officeart/2018/2/layout/IconVerticalSolidList"/>
    <dgm:cxn modelId="{E3F85CFB-9B40-4073-A379-2D43BA9630FC}" type="presParOf" srcId="{6AF46E0C-3FE5-423F-B270-50FEFB75559D}" destId="{6219CB57-16E5-4607-A7FA-A2878BBCF6ED}" srcOrd="3" destOrd="0" presId="urn:microsoft.com/office/officeart/2018/2/layout/IconVerticalSolidList"/>
    <dgm:cxn modelId="{4ADB50CF-3944-4AEA-BE0E-CE76FEE1C39F}" type="presParOf" srcId="{902C93C2-7AE3-4049-99B5-88967A729AE6}" destId="{3C6ADED5-0951-4D4F-9C67-01BA9DA4BE81}" srcOrd="1" destOrd="0" presId="urn:microsoft.com/office/officeart/2018/2/layout/IconVerticalSolidList"/>
    <dgm:cxn modelId="{C4E6B7E7-182D-4FA9-B494-C96446D1FD2D}" type="presParOf" srcId="{902C93C2-7AE3-4049-99B5-88967A729AE6}" destId="{8B81FABB-CB44-4FC5-AB89-5C8CF4CD34DC}" srcOrd="2" destOrd="0" presId="urn:microsoft.com/office/officeart/2018/2/layout/IconVerticalSolidList"/>
    <dgm:cxn modelId="{4AD96C45-7856-429A-860C-E55F9736859E}" type="presParOf" srcId="{8B81FABB-CB44-4FC5-AB89-5C8CF4CD34DC}" destId="{8D1F7088-EA93-4CED-AF40-6477CFD62377}" srcOrd="0" destOrd="0" presId="urn:microsoft.com/office/officeart/2018/2/layout/IconVerticalSolidList"/>
    <dgm:cxn modelId="{80D5C528-C0BE-4476-8600-68456941DF81}" type="presParOf" srcId="{8B81FABB-CB44-4FC5-AB89-5C8CF4CD34DC}" destId="{64E8BD66-3727-4C7A-8D77-9A58B113AEA3}" srcOrd="1" destOrd="0" presId="urn:microsoft.com/office/officeart/2018/2/layout/IconVerticalSolidList"/>
    <dgm:cxn modelId="{FC63722E-BF4A-4855-92AA-E5CE0D5526C4}" type="presParOf" srcId="{8B81FABB-CB44-4FC5-AB89-5C8CF4CD34DC}" destId="{9E738720-CFEF-4FA5-A7DE-AD9D8D591B3E}" srcOrd="2" destOrd="0" presId="urn:microsoft.com/office/officeart/2018/2/layout/IconVerticalSolidList"/>
    <dgm:cxn modelId="{F7FCC038-AC66-4E0C-84F3-DF925741F79C}" type="presParOf" srcId="{8B81FABB-CB44-4FC5-AB89-5C8CF4CD34DC}" destId="{727CE8C4-BD2C-4F77-B6B5-78894F3EAE30}" srcOrd="3" destOrd="0" presId="urn:microsoft.com/office/officeart/2018/2/layout/IconVerticalSolidList"/>
    <dgm:cxn modelId="{3428E0AC-4216-4E86-A59B-FFF481EC19D9}" type="presParOf" srcId="{902C93C2-7AE3-4049-99B5-88967A729AE6}" destId="{92A3B1A1-B967-4F06-8E99-901A8D56DDAC}" srcOrd="3" destOrd="0" presId="urn:microsoft.com/office/officeart/2018/2/layout/IconVerticalSolidList"/>
    <dgm:cxn modelId="{B82FEB14-83CF-4212-80CC-2A705CFC2111}" type="presParOf" srcId="{902C93C2-7AE3-4049-99B5-88967A729AE6}" destId="{2518BFE2-C685-4433-9153-CF0D83C58DA9}" srcOrd="4" destOrd="0" presId="urn:microsoft.com/office/officeart/2018/2/layout/IconVerticalSolidList"/>
    <dgm:cxn modelId="{ADAFC2F1-264E-4EC4-852B-EEE02B3C0505}" type="presParOf" srcId="{2518BFE2-C685-4433-9153-CF0D83C58DA9}" destId="{EFFA70C4-3FC4-4C8E-906D-462FF651FECD}" srcOrd="0" destOrd="0" presId="urn:microsoft.com/office/officeart/2018/2/layout/IconVerticalSolidList"/>
    <dgm:cxn modelId="{4F26C12A-A82C-4CC4-9300-A975C2ACEF25}" type="presParOf" srcId="{2518BFE2-C685-4433-9153-CF0D83C58DA9}" destId="{01DC64A1-CE74-47CC-AE29-6C18BA9A2DB8}" srcOrd="1" destOrd="0" presId="urn:microsoft.com/office/officeart/2018/2/layout/IconVerticalSolidList"/>
    <dgm:cxn modelId="{55889ED9-2BE1-4326-98F2-997083D8ECD3}" type="presParOf" srcId="{2518BFE2-C685-4433-9153-CF0D83C58DA9}" destId="{8850BC24-CFD2-4193-BBDA-70B3F7D21880}" srcOrd="2" destOrd="0" presId="urn:microsoft.com/office/officeart/2018/2/layout/IconVerticalSolidList"/>
    <dgm:cxn modelId="{F4704366-97EB-4E1C-A9B9-2836BE0B807B}" type="presParOf" srcId="{2518BFE2-C685-4433-9153-CF0D83C58DA9}" destId="{CB640907-63F9-4CEE-A7B2-795B112D5E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4AB6E-2536-4BF6-8A87-7B476C99E063}">
      <dsp:nvSpPr>
        <dsp:cNvPr id="0" name=""/>
        <dsp:cNvSpPr/>
      </dsp:nvSpPr>
      <dsp:spPr>
        <a:xfrm>
          <a:off x="0" y="582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822C2-6C4D-485D-B054-4EBE79AA8BC2}">
      <dsp:nvSpPr>
        <dsp:cNvPr id="0" name=""/>
        <dsp:cNvSpPr/>
      </dsp:nvSpPr>
      <dsp:spPr>
        <a:xfrm>
          <a:off x="412475" y="307382"/>
          <a:ext cx="749956" cy="7499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9CB57-16E5-4607-A7FA-A2878BBCF6ED}">
      <dsp:nvSpPr>
        <dsp:cNvPr id="0" name=""/>
        <dsp:cNvSpPr/>
      </dsp:nvSpPr>
      <dsp:spPr>
        <a:xfrm>
          <a:off x="1574907" y="582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Definição de atributos</a:t>
          </a:r>
          <a:endParaRPr lang="en-US" sz="2500" kern="1200"/>
        </a:p>
      </dsp:txBody>
      <dsp:txXfrm>
        <a:off x="1574907" y="582"/>
        <a:ext cx="4040079" cy="1363556"/>
      </dsp:txXfrm>
    </dsp:sp>
    <dsp:sp modelId="{8D1F7088-EA93-4CED-AF40-6477CFD62377}">
      <dsp:nvSpPr>
        <dsp:cNvPr id="0" name=""/>
        <dsp:cNvSpPr/>
      </dsp:nvSpPr>
      <dsp:spPr>
        <a:xfrm>
          <a:off x="0" y="1705028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E8BD66-3727-4C7A-8D77-9A58B113AEA3}">
      <dsp:nvSpPr>
        <dsp:cNvPr id="0" name=""/>
        <dsp:cNvSpPr/>
      </dsp:nvSpPr>
      <dsp:spPr>
        <a:xfrm>
          <a:off x="412475" y="2011828"/>
          <a:ext cx="749956" cy="7499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7CE8C4-BD2C-4F77-B6B5-78894F3EAE30}">
      <dsp:nvSpPr>
        <dsp:cNvPr id="0" name=""/>
        <dsp:cNvSpPr/>
      </dsp:nvSpPr>
      <dsp:spPr>
        <a:xfrm>
          <a:off x="1574907" y="1705028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Forma de cálculo de similaridade local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- dos atributos, para todos eles</a:t>
          </a:r>
          <a:endParaRPr lang="en-US" sz="1800" kern="1200" dirty="0"/>
        </a:p>
      </dsp:txBody>
      <dsp:txXfrm>
        <a:off x="1574907" y="1705028"/>
        <a:ext cx="4040079" cy="1363556"/>
      </dsp:txXfrm>
    </dsp:sp>
    <dsp:sp modelId="{EFFA70C4-3FC4-4C8E-906D-462FF651FECD}">
      <dsp:nvSpPr>
        <dsp:cNvPr id="0" name=""/>
        <dsp:cNvSpPr/>
      </dsp:nvSpPr>
      <dsp:spPr>
        <a:xfrm>
          <a:off x="0" y="3409473"/>
          <a:ext cx="5614987" cy="136355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C64A1-CE74-47CC-AE29-6C18BA9A2DB8}">
      <dsp:nvSpPr>
        <dsp:cNvPr id="0" name=""/>
        <dsp:cNvSpPr/>
      </dsp:nvSpPr>
      <dsp:spPr>
        <a:xfrm>
          <a:off x="412475" y="3716274"/>
          <a:ext cx="749956" cy="7499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40907-63F9-4CEE-A7B2-795B112D5E0C}">
      <dsp:nvSpPr>
        <dsp:cNvPr id="0" name=""/>
        <dsp:cNvSpPr/>
      </dsp:nvSpPr>
      <dsp:spPr>
        <a:xfrm>
          <a:off x="1574907" y="3409473"/>
          <a:ext cx="4040079" cy="1363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310" tIns="144310" rIns="144310" bIns="1443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Forma de cálculo da similaridade global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- usar Vizinho mais próximo</a:t>
          </a:r>
          <a:endParaRPr lang="en-US" sz="1800" kern="1200" dirty="0"/>
        </a:p>
      </dsp:txBody>
      <dsp:txXfrm>
        <a:off x="1574907" y="3409473"/>
        <a:ext cx="4040079" cy="1363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4A53EE9-3286-41D7-8713-0B3B9613D78A}" type="datetimeFigureOut">
              <a:rPr lang="pt-BR"/>
              <a:pPr>
                <a:defRPr/>
              </a:pPr>
              <a:t>24/04/2025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FC7851-D30B-4029-AE6A-16E76C8923E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838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8DF5F-1357-452C-80FA-5AC4BBD8D93F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09BC2-335C-4210-96DC-12FC9A53C6F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9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8DF5F-1357-452C-80FA-5AC4BBD8D93F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09BC2-335C-4210-96DC-12FC9A53C6F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36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8DF5F-1357-452C-80FA-5AC4BBD8D93F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09BC2-335C-4210-96DC-12FC9A53C6F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1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8DF5F-1357-452C-80FA-5AC4BBD8D93F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09BC2-335C-4210-96DC-12FC9A53C6F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166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8DF5F-1357-452C-80FA-5AC4BBD8D93F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09BC2-335C-4210-96DC-12FC9A53C6F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77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8DF5F-1357-452C-80FA-5AC4BBD8D93F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09BC2-335C-4210-96DC-12FC9A53C6F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60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8DF5F-1357-452C-80FA-5AC4BBD8D93F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09BC2-335C-4210-96DC-12FC9A53C6F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1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8DF5F-1357-452C-80FA-5AC4BBD8D93F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09BC2-335C-4210-96DC-12FC9A53C6F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39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8DF5F-1357-452C-80FA-5AC4BBD8D93F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09BC2-335C-4210-96DC-12FC9A53C6F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53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176000" cy="9144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508000" y="1447801"/>
            <a:ext cx="5486400" cy="272097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447801"/>
            <a:ext cx="5486400" cy="272097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711200" y="6248400"/>
            <a:ext cx="2235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6096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9245600" y="6248400"/>
            <a:ext cx="2235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32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8DF5F-1357-452C-80FA-5AC4BBD8D93F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09BC2-335C-4210-96DC-12FC9A53C6F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4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B0AFEF-7BA8-41B9-9EBD-126F49AE6548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1EE799-81D8-4EC3-93E7-152E56E4AB7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5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4B2E47-B38B-45B4-B69D-8033A4EA638F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55AD-B046-470E-BBFD-57E64D92E77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58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60DB48-9DE3-49FB-9F64-2D73B489E199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69679-37DF-4A26-A649-4CD796AC9EE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6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8DF5F-1357-452C-80FA-5AC4BBD8D93F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09BC2-335C-4210-96DC-12FC9A53C6F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5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D8DF5F-1357-452C-80FA-5AC4BBD8D93F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09BC2-335C-4210-96DC-12FC9A53C6F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0BC35C6-19BB-48CF-873C-5698AB103BCE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8344C-6CA8-4DE9-BB75-AC6801BC3833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10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28CB1A-F54A-4F35-B5CC-B2215D2D72B5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125760-A3EE-4234-B9FD-8025573C74F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4BD8DF5F-1357-452C-80FA-5AC4BBD8D93F}" type="datetimeFigureOut">
              <a:rPr lang="en-US" smtClean="0"/>
              <a:pPr>
                <a:defRPr/>
              </a:pPr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BA09BC2-335C-4210-96DC-12FC9A53C6F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52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  <p:sldLayoutId id="2147483864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.xlsx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1.xlsx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2.xlsx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3.xlsx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4.xlsx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5.xlsx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6.xlsx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package" Target="../embeddings/Microsoft_Excel_Worksheet7.xlsx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package" Target="../embeddings/Microsoft_Excel_Worksheet8.xlsx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package" Target="../embeddings/Microsoft_Excel_Worksheet9.xlsx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Excel_Worksheet10.xls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189517" cy="3329581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pt-BR" dirty="0"/>
              <a:t>Raciocínio Baseado em Casos - RBC</a:t>
            </a:r>
          </a:p>
        </p:txBody>
      </p:sp>
      <p:sp>
        <p:nvSpPr>
          <p:cNvPr id="10243" name="Subtítulo 2"/>
          <p:cNvSpPr>
            <a:spLocks noGrp="1"/>
          </p:cNvSpPr>
          <p:nvPr>
            <p:ph type="subTitle" idx="1"/>
          </p:nvPr>
        </p:nvSpPr>
        <p:spPr>
          <a:xfrm>
            <a:off x="695400" y="5589240"/>
            <a:ext cx="7772400" cy="791369"/>
          </a:xfrm>
        </p:spPr>
        <p:txBody>
          <a:bodyPr/>
          <a:lstStyle/>
          <a:p>
            <a:pPr marR="0" algn="l" eaLnBrk="1" hangingPunct="1"/>
            <a:r>
              <a:rPr lang="pt-BR" sz="3200"/>
              <a:t>Rudimar Luís Scaranto Dazzi</a:t>
            </a:r>
            <a:endParaRPr lang="pt-BR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Representação de conhecimento</a:t>
            </a:r>
          </a:p>
        </p:txBody>
      </p:sp>
      <p:sp>
        <p:nvSpPr>
          <p:cNvPr id="19458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10249272" cy="3484879"/>
          </a:xfrm>
        </p:spPr>
        <p:txBody>
          <a:bodyPr>
            <a:normAutofit/>
          </a:bodyPr>
          <a:lstStyle/>
          <a:p>
            <a:r>
              <a:rPr lang="pt-BR" sz="2400" dirty="0"/>
              <a:t>O tratamento de conhecimento em mecanismos artificiais como os computadores é uma tarefa difícil. </a:t>
            </a:r>
          </a:p>
          <a:p>
            <a:r>
              <a:rPr lang="pt-BR" sz="2400" dirty="0"/>
              <a:t>Para que se possa manipular este conhecimento é necessário que se consiga uma forma de representá-lo. </a:t>
            </a:r>
          </a:p>
          <a:p>
            <a:r>
              <a:rPr lang="pt-BR" sz="2400" dirty="0"/>
              <a:t>A representação do conhecimento é uma das áreas mais ativas da IA, e a que envolve os maiores desafios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Representação de conhecimento</a:t>
            </a:r>
          </a:p>
        </p:txBody>
      </p:sp>
      <p:sp>
        <p:nvSpPr>
          <p:cNvPr id="20482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9817224" cy="3484879"/>
          </a:xfrm>
        </p:spPr>
        <p:txBody>
          <a:bodyPr>
            <a:normAutofit/>
          </a:bodyPr>
          <a:lstStyle/>
          <a:p>
            <a:r>
              <a:rPr lang="pt-BR" sz="2400" dirty="0"/>
              <a:t>Em um sistema RBC a representação de conhecimento é feita principalmente em forma de casos que descrevem experiências concretas.</a:t>
            </a:r>
          </a:p>
          <a:p>
            <a:r>
              <a:rPr lang="pt-BR" sz="2400" dirty="0"/>
              <a:t>Mesmo que o conhecimento do especialista esteja em alguns momentos representado em RBC, são os casos que contém o conhecimento utilizado para resolução do problema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1509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51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1511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Caso</a:t>
            </a:r>
          </a:p>
        </p:txBody>
      </p:sp>
      <p:sp>
        <p:nvSpPr>
          <p:cNvPr id="21506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9673208" cy="3484879"/>
          </a:xfrm>
        </p:spPr>
        <p:txBody>
          <a:bodyPr>
            <a:normAutofit/>
          </a:bodyPr>
          <a:lstStyle/>
          <a:p>
            <a:r>
              <a:rPr lang="pt-BR" sz="2400" dirty="0"/>
              <a:t>Um caso é um pedaço de conhecimento que está de acordo com determinado contexto e representando uma experiência de onde se aprende lições fundamentais para atingir os objetivos do </a:t>
            </a:r>
            <a:r>
              <a:rPr lang="pt-BR" sz="2400" dirty="0" err="1"/>
              <a:t>raciocinador</a:t>
            </a:r>
            <a:r>
              <a:rPr lang="pt-BR" sz="2400" dirty="0"/>
              <a:t>. </a:t>
            </a:r>
          </a:p>
          <a:p>
            <a:r>
              <a:rPr lang="pt-BR" sz="2400" dirty="0"/>
              <a:t>A experiência contida no caso deve estar bem descrita, e de acordo com seu contexto.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>
                <a:solidFill>
                  <a:srgbClr val="EBEBEB"/>
                </a:solidFill>
              </a:rPr>
              <a:t>Caso</a:t>
            </a: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2530" name="Espaço Reservado para Conteúdo 1"/>
          <p:cNvSpPr>
            <a:spLocks noGrp="1"/>
          </p:cNvSpPr>
          <p:nvPr>
            <p:ph idx="1"/>
          </p:nvPr>
        </p:nvSpPr>
        <p:spPr>
          <a:xfrm>
            <a:off x="407368" y="2548281"/>
            <a:ext cx="5364169" cy="3658689"/>
          </a:xfrm>
        </p:spPr>
        <p:txBody>
          <a:bodyPr>
            <a:normAutofit/>
          </a:bodyPr>
          <a:lstStyle/>
          <a:p>
            <a:r>
              <a:rPr lang="pt-BR" sz="2400" dirty="0"/>
              <a:t>Exemplo simples de um caso com a experiência adquirida</a:t>
            </a:r>
          </a:p>
          <a:p>
            <a:endParaRPr lang="pt-BR" sz="2400" dirty="0"/>
          </a:p>
          <a:p>
            <a:pPr>
              <a:buNone/>
            </a:pPr>
            <a:endParaRPr lang="pt-BR" sz="2400" dirty="0"/>
          </a:p>
        </p:txBody>
      </p:sp>
      <p:pic>
        <p:nvPicPr>
          <p:cNvPr id="22532" name="Picture 4" descr="Nova Imagem (4)"/>
          <p:cNvPicPr>
            <a:picLocks noChangeAspect="1" noChangeArrowheads="1"/>
          </p:cNvPicPr>
          <p:nvPr/>
        </p:nvPicPr>
        <p:blipFill>
          <a:blip r:embed="rId2" cstate="print"/>
          <a:srcRect l="7771"/>
          <a:stretch>
            <a:fillRect/>
          </a:stretch>
        </p:blipFill>
        <p:spPr bwMode="auto">
          <a:xfrm>
            <a:off x="5632933" y="2308490"/>
            <a:ext cx="5565109" cy="4138269"/>
          </a:xfrm>
          <a:prstGeom prst="rect">
            <a:avLst/>
          </a:prstGeom>
          <a:noFill/>
          <a:effectLst/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C30F4019-9336-4165-8482-CBE740DDA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284" y="3554152"/>
            <a:ext cx="3577548" cy="2954655"/>
          </a:xfrm>
          <a:prstGeom prst="rect">
            <a:avLst/>
          </a:prstGeom>
          <a:gradFill rotWithShape="0">
            <a:gsLst>
              <a:gs pos="0">
                <a:srgbClr val="FFFFCC"/>
              </a:gs>
              <a:gs pos="100000">
                <a:srgbClr val="FFCC66"/>
              </a:gs>
            </a:gsLst>
            <a:lin ang="2700000" scaled="1"/>
          </a:gradFill>
          <a:ln w="28575">
            <a:solidFill>
              <a:srgbClr val="CC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pt-BR" altLang="pt-BR" sz="1200" b="1" dirty="0">
                <a:solidFill>
                  <a:srgbClr val="CC6600"/>
                </a:solidFill>
                <a:latin typeface="Arial" panose="020B0604020202020204" pitchFamily="34" charset="0"/>
              </a:rPr>
              <a:t>Nome:		Paulo Rocha</a:t>
            </a:r>
          </a:p>
          <a:p>
            <a:pPr algn="l">
              <a:spcBef>
                <a:spcPct val="50000"/>
              </a:spcBef>
            </a:pPr>
            <a:r>
              <a:rPr lang="pt-BR" altLang="pt-BR" sz="1200" b="1" dirty="0">
                <a:solidFill>
                  <a:srgbClr val="CC6600"/>
                </a:solidFill>
                <a:latin typeface="Arial" panose="020B0604020202020204" pitchFamily="34" charset="0"/>
              </a:rPr>
              <a:t>Nascimento:		20/05/1964</a:t>
            </a:r>
          </a:p>
          <a:p>
            <a:pPr algn="l">
              <a:spcBef>
                <a:spcPct val="50000"/>
              </a:spcBef>
            </a:pPr>
            <a:r>
              <a:rPr lang="pt-BR" altLang="pt-BR" sz="1200" b="1" dirty="0">
                <a:solidFill>
                  <a:srgbClr val="CC6600"/>
                </a:solidFill>
                <a:latin typeface="Arial" panose="020B0604020202020204" pitchFamily="34" charset="0"/>
              </a:rPr>
              <a:t>Endereço:		Av. Carlos Gomes, 45</a:t>
            </a:r>
          </a:p>
          <a:p>
            <a:pPr algn="l">
              <a:spcBef>
                <a:spcPct val="50000"/>
              </a:spcBef>
            </a:pPr>
            <a:r>
              <a:rPr lang="pt-BR" altLang="pt-BR" sz="1200" b="1" dirty="0">
                <a:solidFill>
                  <a:srgbClr val="CC6600"/>
                </a:solidFill>
                <a:latin typeface="Arial" panose="020B0604020202020204" pitchFamily="34" charset="0"/>
              </a:rPr>
              <a:t>Profissão:		Analista de Sistemas</a:t>
            </a:r>
          </a:p>
          <a:p>
            <a:pPr algn="l">
              <a:spcBef>
                <a:spcPct val="50000"/>
              </a:spcBef>
            </a:pPr>
            <a:r>
              <a:rPr lang="pt-BR" altLang="pt-BR" sz="1200" b="1" dirty="0">
                <a:solidFill>
                  <a:srgbClr val="CC6600"/>
                </a:solidFill>
                <a:latin typeface="Arial" panose="020B0604020202020204" pitchFamily="34" charset="0"/>
              </a:rPr>
              <a:t>Salário mensal:	R$ 3.000,00</a:t>
            </a:r>
          </a:p>
          <a:p>
            <a:pPr algn="l">
              <a:spcBef>
                <a:spcPct val="50000"/>
              </a:spcBef>
            </a:pPr>
            <a:r>
              <a:rPr lang="pt-BR" altLang="pt-BR" sz="1200" b="1" dirty="0">
                <a:solidFill>
                  <a:srgbClr val="CC6600"/>
                </a:solidFill>
                <a:latin typeface="Arial" panose="020B0604020202020204" pitchFamily="34" charset="0"/>
              </a:rPr>
              <a:t>Estado civil:		Casado</a:t>
            </a:r>
          </a:p>
          <a:p>
            <a:pPr algn="l">
              <a:spcBef>
                <a:spcPct val="50000"/>
              </a:spcBef>
            </a:pPr>
            <a:r>
              <a:rPr lang="pt-BR" altLang="pt-BR" sz="1200" b="1" dirty="0">
                <a:solidFill>
                  <a:srgbClr val="CC6600"/>
                </a:solidFill>
                <a:latin typeface="Arial" panose="020B0604020202020204" pitchFamily="34" charset="0"/>
              </a:rPr>
              <a:t>Dependentes:	0</a:t>
            </a:r>
          </a:p>
          <a:p>
            <a:pPr algn="l">
              <a:spcBef>
                <a:spcPct val="50000"/>
              </a:spcBef>
            </a:pPr>
            <a:r>
              <a:rPr lang="pt-BR" altLang="pt-BR" sz="1200" b="1" dirty="0">
                <a:solidFill>
                  <a:srgbClr val="CC6600"/>
                </a:solidFill>
                <a:latin typeface="Arial" panose="020B0604020202020204" pitchFamily="34" charset="0"/>
              </a:rPr>
              <a:t>Cartão de crédito:	Visa</a:t>
            </a:r>
          </a:p>
          <a:p>
            <a:pPr algn="l">
              <a:spcBef>
                <a:spcPct val="50000"/>
              </a:spcBef>
            </a:pPr>
            <a:r>
              <a:rPr lang="pt-BR" altLang="pt-BR" sz="1200" b="1" dirty="0">
                <a:solidFill>
                  <a:srgbClr val="CC6600"/>
                </a:solidFill>
                <a:latin typeface="Arial" panose="020B0604020202020204" pitchFamily="34" charset="0"/>
              </a:rPr>
              <a:t>---------------------------------------------------Empréstimo:	R$ 20.000,00</a:t>
            </a:r>
          </a:p>
          <a:p>
            <a:pPr algn="l">
              <a:spcBef>
                <a:spcPct val="50000"/>
              </a:spcBef>
            </a:pPr>
            <a:r>
              <a:rPr lang="pt-BR" altLang="pt-BR" sz="1200" b="1" dirty="0">
                <a:solidFill>
                  <a:srgbClr val="CC6600"/>
                </a:solidFill>
                <a:latin typeface="Arial" panose="020B0604020202020204" pitchFamily="34" charset="0"/>
              </a:rPr>
              <a:t>Concedido:		SIM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Base de casos</a:t>
            </a:r>
          </a:p>
        </p:txBody>
      </p:sp>
      <p:sp>
        <p:nvSpPr>
          <p:cNvPr id="23554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Consiste em um conjunto de casos e procedimentos para acessar estes casos</a:t>
            </a:r>
          </a:p>
          <a:p>
            <a:r>
              <a:rPr lang="pt-BR" sz="2400" dirty="0"/>
              <a:t>A base de casos serve para que se possam reutilizar os casos organizados e armazenados nela</a:t>
            </a:r>
          </a:p>
          <a:p>
            <a:r>
              <a:rPr lang="pt-BR" sz="2400" dirty="0"/>
              <a:t>Contém geralmente experiências positivas que descrevem estratégias de solução para serem reutilizadas</a:t>
            </a:r>
          </a:p>
          <a:p>
            <a:r>
              <a:rPr lang="pt-BR" sz="2400" dirty="0"/>
              <a:t>Contém experiências negativas que expressam tentativas frustradas de se solucionar um problema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3557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3558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3559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Base de casos</a:t>
            </a:r>
          </a:p>
        </p:txBody>
      </p:sp>
      <p:sp>
        <p:nvSpPr>
          <p:cNvPr id="14" name="Espaço Reservado para Conteúdo 1">
            <a:extLst>
              <a:ext uri="{FF2B5EF4-FFF2-40B4-BE49-F238E27FC236}">
                <a16:creationId xmlns:a16="http://schemas.microsoft.com/office/drawing/2014/main" id="{879B5AB8-35C2-4E95-83B4-0FB753838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40" y="2305966"/>
            <a:ext cx="9685679" cy="4195762"/>
          </a:xfrm>
        </p:spPr>
        <p:txBody>
          <a:bodyPr>
            <a:normAutofit/>
          </a:bodyPr>
          <a:lstStyle/>
          <a:p>
            <a:r>
              <a:rPr lang="pt-BR" sz="2400" dirty="0"/>
              <a:t>Exemplo da representação de casos em uma base casos</a:t>
            </a:r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5" name="Picture 4" descr="Nova Imagem (2)">
            <a:extLst>
              <a:ext uri="{FF2B5EF4-FFF2-40B4-BE49-F238E27FC236}">
                <a16:creationId xmlns:a16="http://schemas.microsoft.com/office/drawing/2014/main" id="{46CC8150-B784-458D-8488-86F134367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7851" b="49953"/>
          <a:stretch>
            <a:fillRect/>
          </a:stretch>
        </p:blipFill>
        <p:spPr bwMode="auto">
          <a:xfrm>
            <a:off x="263352" y="3298680"/>
            <a:ext cx="5806075" cy="3226664"/>
          </a:xfrm>
          <a:prstGeom prst="rect">
            <a:avLst/>
          </a:prstGeom>
          <a:noFill/>
          <a:effectLst/>
        </p:spPr>
      </p:pic>
      <p:pic>
        <p:nvPicPr>
          <p:cNvPr id="16" name="Picture 4" descr="Nova Imagem (2)">
            <a:extLst>
              <a:ext uri="{FF2B5EF4-FFF2-40B4-BE49-F238E27FC236}">
                <a16:creationId xmlns:a16="http://schemas.microsoft.com/office/drawing/2014/main" id="{6F91E606-4FB6-4534-9C0D-B8770ACAA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7851" t="50047"/>
          <a:stretch>
            <a:fillRect/>
          </a:stretch>
        </p:blipFill>
        <p:spPr bwMode="auto">
          <a:xfrm>
            <a:off x="6255671" y="3229795"/>
            <a:ext cx="5816993" cy="3226664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461777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 dirty="0">
                <a:solidFill>
                  <a:srgbClr val="FFFFFF"/>
                </a:solidFill>
              </a:rPr>
              <a:t>Ciclo do RBC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Aquisição de casos</a:t>
            </a:r>
          </a:p>
          <a:p>
            <a:r>
              <a:rPr lang="pt-BR" sz="2400" dirty="0"/>
              <a:t>Representação de casos</a:t>
            </a:r>
          </a:p>
          <a:p>
            <a:r>
              <a:rPr lang="pt-BR" sz="2400" dirty="0"/>
              <a:t>Indexação</a:t>
            </a:r>
          </a:p>
          <a:p>
            <a:r>
              <a:rPr lang="pt-BR" sz="2400" dirty="0"/>
              <a:t>Recuperação</a:t>
            </a:r>
          </a:p>
          <a:p>
            <a:r>
              <a:rPr lang="pt-BR" sz="2400" dirty="0"/>
              <a:t>Adaptação</a:t>
            </a:r>
          </a:p>
          <a:p>
            <a:r>
              <a:rPr lang="pt-BR" sz="2400" dirty="0"/>
              <a:t>Solução/Aprendizado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5" name="Freeform: Shape 14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4468" name="Rectangle 13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Aquisição de Casos</a:t>
            </a:r>
          </a:p>
        </p:txBody>
      </p:sp>
      <p:sp>
        <p:nvSpPr>
          <p:cNvPr id="26630" name="Rectangle 133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10105256" cy="3484879"/>
          </a:xfrm>
        </p:spPr>
        <p:txBody>
          <a:bodyPr>
            <a:normAutofit/>
          </a:bodyPr>
          <a:lstStyle/>
          <a:p>
            <a:r>
              <a:rPr lang="pt-BR" sz="2400" dirty="0"/>
              <a:t>Processo mais complexo no desenvolvimento de uma aplicação, já que são várias as formas de se realizar a aquisição das informações</a:t>
            </a:r>
          </a:p>
          <a:p>
            <a:pPr lvl="1">
              <a:buFontTx/>
              <a:buNone/>
            </a:pPr>
            <a:endParaRPr lang="pt-BR" sz="2000" dirty="0"/>
          </a:p>
          <a:p>
            <a:pPr lvl="1"/>
            <a:r>
              <a:rPr lang="pt-BR" sz="2000" dirty="0"/>
              <a:t>Os dados podem não estar disponíveis em uma fonte externa</a:t>
            </a:r>
          </a:p>
          <a:p>
            <a:pPr lvl="1"/>
            <a:r>
              <a:rPr lang="pt-BR" sz="2000" dirty="0"/>
              <a:t>Estão </a:t>
            </a:r>
            <a:r>
              <a:rPr lang="pt-BR" sz="2000" dirty="0" err="1"/>
              <a:t>semi-disponíveis</a:t>
            </a:r>
            <a:r>
              <a:rPr lang="pt-BR" sz="2000" dirty="0"/>
              <a:t> em uma fonte externa </a:t>
            </a:r>
          </a:p>
          <a:p>
            <a:pPr lvl="1"/>
            <a:r>
              <a:rPr lang="pt-BR" sz="2000" dirty="0"/>
              <a:t>Existe o registro das informações porém, com erros </a:t>
            </a:r>
          </a:p>
          <a:p>
            <a:pPr lvl="1"/>
            <a:r>
              <a:rPr lang="pt-BR" sz="2000" dirty="0"/>
              <a:t>Os dados estão registrados de forma correta e disponíveis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Aquisição de Casos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9673208" cy="3484879"/>
          </a:xfrm>
        </p:spPr>
        <p:txBody>
          <a:bodyPr>
            <a:normAutofit/>
          </a:bodyPr>
          <a:lstStyle/>
          <a:p>
            <a:r>
              <a:rPr lang="pt-BR" sz="2400" dirty="0"/>
              <a:t>Os dados podem não estar disponíveis em uma fonte externa</a:t>
            </a:r>
          </a:p>
          <a:p>
            <a:pPr lvl="1"/>
            <a:r>
              <a:rPr lang="pt-BR" sz="2000" dirty="0"/>
              <a:t>Técnica de RBC é inviável</a:t>
            </a:r>
          </a:p>
          <a:p>
            <a:pPr lvl="1"/>
            <a:r>
              <a:rPr lang="pt-BR" sz="2000" dirty="0"/>
              <a:t>Esforço de adquirir casos é o mesmo de construir um modelo e modelos são mais eficientes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9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Aquisição de Casos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Os casos estão semi-disponíveis em uma fonte externa </a:t>
            </a:r>
          </a:p>
          <a:p>
            <a:pPr lvl="1"/>
            <a:r>
              <a:rPr lang="pt-BR" sz="2000" dirty="0"/>
              <a:t>Situação mais comum de ser encontrada</a:t>
            </a:r>
          </a:p>
          <a:p>
            <a:pPr lvl="1"/>
            <a:r>
              <a:rPr lang="pt-BR" sz="2000" dirty="0"/>
              <a:t>Aquisição de conhecimento com o tomador de decisão pode complementar a informação não-disponível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Apresentação</a:t>
            </a:r>
          </a:p>
        </p:txBody>
      </p:sp>
      <p:sp>
        <p:nvSpPr>
          <p:cNvPr id="11270" name="Rectangle 4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Definição</a:t>
            </a:r>
          </a:p>
          <a:p>
            <a:r>
              <a:rPr lang="pt-BR" sz="2400" dirty="0"/>
              <a:t>Histórico</a:t>
            </a:r>
          </a:p>
          <a:p>
            <a:r>
              <a:rPr lang="pt-BR" sz="2400" dirty="0"/>
              <a:t>Representação de conhecimento</a:t>
            </a:r>
          </a:p>
          <a:p>
            <a:r>
              <a:rPr lang="pt-BR" sz="2400" dirty="0"/>
              <a:t>O que é um caso?</a:t>
            </a:r>
          </a:p>
          <a:p>
            <a:r>
              <a:rPr lang="pt-BR" sz="2400" dirty="0"/>
              <a:t>Ciclo do RBC</a:t>
            </a:r>
          </a:p>
          <a:p>
            <a:r>
              <a:rPr lang="pt-BR" sz="2400" dirty="0"/>
              <a:t>Aplicações de exemplo</a:t>
            </a:r>
          </a:p>
          <a:p>
            <a:r>
              <a:rPr lang="pt-BR" sz="2400" dirty="0"/>
              <a:t>Conclusão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9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Aquisição de Casos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Existe o registro das informações porém, com erros </a:t>
            </a:r>
          </a:p>
          <a:p>
            <a:pPr lvl="1"/>
            <a:r>
              <a:rPr lang="pt-BR" sz="2000" dirty="0"/>
              <a:t>Situação muito comum</a:t>
            </a:r>
          </a:p>
          <a:p>
            <a:pPr lvl="1"/>
            <a:r>
              <a:rPr lang="pt-BR" sz="2000" dirty="0"/>
              <a:t>Os casos selecionados para realmente integrar a base de casos devem ser verificados e validados pelo tomador de decisão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9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Aquisição de Casos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Os casos estão registrados de forma correta e disponíveis</a:t>
            </a:r>
          </a:p>
          <a:p>
            <a:pPr lvl="1"/>
            <a:r>
              <a:rPr lang="pt-BR" sz="2000" dirty="0"/>
              <a:t>Situação muito incomum</a:t>
            </a:r>
          </a:p>
          <a:p>
            <a:pPr lvl="1"/>
            <a:r>
              <a:rPr lang="pt-BR" sz="2000" dirty="0"/>
              <a:t>Apenas os casos duplicados ou não representativos devem ser excluídos da base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Vantagens da Aquisição de Conhecimento por Casos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9673208" cy="3484879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Construção de um protótipo antes de obter a completa estruturação do domínio</a:t>
            </a:r>
          </a:p>
          <a:p>
            <a:r>
              <a:rPr lang="pt-BR" sz="2400" dirty="0"/>
              <a:t>Pode ser realizada mesmo em domínio pouco estruturados ou com base teórica mal definida</a:t>
            </a:r>
          </a:p>
          <a:p>
            <a:r>
              <a:rPr lang="pt-BR" sz="2400" dirty="0"/>
              <a:t>Casos são uma boa amostragem dos tipos de problemas que o sistema deve resolver</a:t>
            </a:r>
          </a:p>
          <a:p>
            <a:r>
              <a:rPr lang="pt-BR" sz="2400" dirty="0"/>
              <a:t>Diminui a necessidade de entrevistas</a:t>
            </a:r>
          </a:p>
          <a:p>
            <a:r>
              <a:rPr lang="pt-BR" sz="2400" dirty="0" err="1"/>
              <a:t>Encapsulamento</a:t>
            </a:r>
            <a:r>
              <a:rPr lang="pt-BR" sz="2400" dirty="0"/>
              <a:t> do conhecimento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Representação de casos</a:t>
            </a:r>
          </a:p>
        </p:txBody>
      </p:sp>
      <p:sp>
        <p:nvSpPr>
          <p:cNvPr id="32770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9889232" cy="3484879"/>
          </a:xfrm>
        </p:spPr>
        <p:txBody>
          <a:bodyPr>
            <a:normAutofit/>
          </a:bodyPr>
          <a:lstStyle/>
          <a:p>
            <a:r>
              <a:rPr lang="pt-BR" sz="2400" dirty="0"/>
              <a:t>Os casos representam um conhecimento especifico que está diretamente relacionado a um determinado contexto, e armazena um conhecimento de nível operacional. </a:t>
            </a:r>
          </a:p>
          <a:p>
            <a:r>
              <a:rPr lang="pt-BR" sz="2400" dirty="0"/>
              <a:t>Casos armazenados devem apresentar diferenças dos demais para que seja acrescentado algum conhecimento útil para o sistema.</a:t>
            </a:r>
          </a:p>
          <a:p>
            <a:r>
              <a:rPr lang="pt-BR" sz="2400" dirty="0"/>
              <a:t>Características que descrevem o caso devem apontar para uma solução ao problema inicial</a:t>
            </a:r>
          </a:p>
          <a:p>
            <a:endParaRPr lang="pt-BR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>
                <a:solidFill>
                  <a:srgbClr val="EBEBEB"/>
                </a:solidFill>
              </a:rPr>
              <a:t>Representação de casos</a:t>
            </a: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3794" name="Espaço Reservado para Conteúdo 1"/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pt-BR" sz="2400" dirty="0"/>
              <a:t>Exemplo da representação de um caso da área jurídica</a:t>
            </a:r>
          </a:p>
        </p:txBody>
      </p:sp>
      <p:pic>
        <p:nvPicPr>
          <p:cNvPr id="33796" name="Picture 4" descr="Nova Imagem (5)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846833" y="2286162"/>
            <a:ext cx="4955604" cy="4571837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Nova Imagem (5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1405" y="0"/>
            <a:ext cx="744866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Representação de casos</a:t>
            </a:r>
          </a:p>
        </p:txBody>
      </p:sp>
      <p:sp>
        <p:nvSpPr>
          <p:cNvPr id="35842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9529192" cy="348487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Abordam também que a representação de conhecimento dos casos deve ser bem definida para formular o conhecimento da solução do problema 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Podem seguir uma série de objetivos como: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Definir as entidades do domínio da aplicação;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Descrever as dependências e relacionamentos das entidades em questão;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Manutenção da estrutura de domínio da aplicação;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Prevenir representação redundante de conhecimento; e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Suportar definição de similaridade e adaptação de soluções.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Indexação</a:t>
            </a:r>
          </a:p>
        </p:txBody>
      </p:sp>
      <p:sp>
        <p:nvSpPr>
          <p:cNvPr id="36866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9745216" cy="3484879"/>
          </a:xfrm>
        </p:spPr>
        <p:txBody>
          <a:bodyPr>
            <a:normAutofit/>
          </a:bodyPr>
          <a:lstStyle/>
          <a:p>
            <a:r>
              <a:rPr lang="pt-BR" sz="2400" dirty="0"/>
              <a:t>A indexação na recuperação de casos é essencial, pois orienta a avaliação da similaridade.</a:t>
            </a:r>
          </a:p>
          <a:p>
            <a:r>
              <a:rPr lang="pt-BR" sz="2400" dirty="0"/>
              <a:t>Descritores são utilizados para os índices para verificar o que faz um caso ser similar ao outro, representando a relevância entre os casos.</a:t>
            </a:r>
          </a:p>
          <a:p>
            <a:r>
              <a:rPr lang="pt-BR" sz="2400" dirty="0"/>
              <a:t>A indexação vai determinar o que precisa ser comparado entre os casos para avaliar sua similaridade, para que sejam recuperados os casos mais úteis interpretando o novo caso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4000" b="1" dirty="0">
                <a:solidFill>
                  <a:srgbClr val="EBEBEB"/>
                </a:solidFill>
              </a:rPr>
              <a:t>Indexação</a:t>
            </a:r>
          </a:p>
        </p:txBody>
      </p:sp>
      <p:sp>
        <p:nvSpPr>
          <p:cNvPr id="137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19256F2-798B-4866-AF05-9DB957CCC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119" y="1678462"/>
            <a:ext cx="5901573" cy="4824536"/>
          </a:xfrm>
          <a:prstGeom prst="rect">
            <a:avLst/>
          </a:prstGeom>
          <a:effectLst/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7890" name="Espaço Reservado para Conteúdo 1"/>
          <p:cNvSpPr>
            <a:spLocks noGrp="1"/>
          </p:cNvSpPr>
          <p:nvPr>
            <p:ph idx="1"/>
          </p:nvPr>
        </p:nvSpPr>
        <p:spPr>
          <a:xfrm>
            <a:off x="648931" y="2438400"/>
            <a:ext cx="4344669" cy="408694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2400" dirty="0">
                <a:solidFill>
                  <a:srgbClr val="EBEBEB"/>
                </a:solidFill>
              </a:rPr>
              <a:t>A indexação é que determina o que deve ser comparado entre os casos, determinando sua similaridade.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2400" dirty="0">
                <a:solidFill>
                  <a:srgbClr val="EBEBEB"/>
                </a:solidFill>
              </a:rPr>
              <a:t>Isso faz com que o RBC, além de utilizar os índices para melhorar a rapidez na recuperação, também utilize para fazer atribuição de similaridade entre os casos com eficiência.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Indexação</a:t>
            </a:r>
          </a:p>
        </p:txBody>
      </p:sp>
      <p:sp>
        <p:nvSpPr>
          <p:cNvPr id="38914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Um critério importante da indexação, quando atribuídos os índices, é assegurar que o caso será acessado sempre que apropriado. </a:t>
            </a:r>
          </a:p>
          <a:p>
            <a:r>
              <a:rPr lang="pt-BR" sz="2400" dirty="0"/>
              <a:t>A similaridade baseada nestes índices é que vai predizer a utilidade do caso em relação a uma meta específica de recuperação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Definição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1103312" y="2603230"/>
            <a:ext cx="10537304" cy="3994122"/>
          </a:xfrm>
        </p:spPr>
        <p:txBody>
          <a:bodyPr>
            <a:normAutofit/>
          </a:bodyPr>
          <a:lstStyle/>
          <a:p>
            <a:r>
              <a:rPr lang="pt-BR" sz="2400" dirty="0"/>
              <a:t>RBC: Raciocínio Baseado em Casos (CBR: Case-</a:t>
            </a:r>
            <a:r>
              <a:rPr lang="pt-BR" sz="2400" dirty="0" err="1"/>
              <a:t>based</a:t>
            </a:r>
            <a:r>
              <a:rPr lang="pt-BR" sz="2400" dirty="0"/>
              <a:t> </a:t>
            </a:r>
            <a:r>
              <a:rPr lang="pt-BR" sz="2400" dirty="0" err="1"/>
              <a:t>Reasoning</a:t>
            </a:r>
            <a:r>
              <a:rPr lang="pt-BR" sz="2400" dirty="0"/>
              <a:t>)</a:t>
            </a:r>
          </a:p>
          <a:p>
            <a:r>
              <a:rPr lang="pt-BR" sz="2400" dirty="0"/>
              <a:t>Área da Inteligência Artificial</a:t>
            </a:r>
          </a:p>
          <a:p>
            <a:r>
              <a:rPr lang="pt-BR" sz="2400" dirty="0"/>
              <a:t>Corrente Simbólica - SBC</a:t>
            </a:r>
          </a:p>
          <a:p>
            <a:pPr lvl="1"/>
            <a:r>
              <a:rPr lang="pt-BR" sz="2000" dirty="0"/>
              <a:t>Automatizar o processo de solução de problemas através do conhecimento específico</a:t>
            </a:r>
          </a:p>
          <a:p>
            <a:r>
              <a:rPr lang="pt-BR" sz="2400" dirty="0"/>
              <a:t>Baseado no modelo de armazenamento de informações na memória humana</a:t>
            </a:r>
          </a:p>
          <a:p>
            <a:r>
              <a:rPr lang="pt-BR" sz="2400" dirty="0"/>
              <a:t>Solução de novos problemas através de experiências passadas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Indexação</a:t>
            </a:r>
          </a:p>
        </p:txBody>
      </p:sp>
      <p:sp>
        <p:nvSpPr>
          <p:cNvPr id="39938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9334500" cy="3484879"/>
          </a:xfrm>
        </p:spPr>
        <p:txBody>
          <a:bodyPr>
            <a:normAutofit/>
          </a:bodyPr>
          <a:lstStyle/>
          <a:p>
            <a:r>
              <a:rPr lang="pt-BR" sz="2400" dirty="0"/>
              <a:t>Portanto a definição de índices deve ser feita cuidadosamente</a:t>
            </a:r>
          </a:p>
          <a:p>
            <a:r>
              <a:rPr lang="pt-BR" sz="2400" dirty="0"/>
              <a:t>Características superficiais e menos relevantes são facilmente extraídas, mas são também menos úteis que índices mais complexos.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9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Métodos de Indexação - Manual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Manualmente a pessoa tem que analisar casos e dizer “este caso é importante por causa disto, ou daquilo”</a:t>
            </a:r>
          </a:p>
          <a:p>
            <a:r>
              <a:rPr lang="pt-BR" sz="2400" dirty="0"/>
              <a:t>Uma das primeiras etapas na construção de um sistema com índices manualmente identificados é a definição de um </a:t>
            </a:r>
            <a:r>
              <a:rPr lang="pt-BR" sz="2400" i="1" dirty="0"/>
              <a:t>checklist</a:t>
            </a:r>
          </a:p>
          <a:p>
            <a:r>
              <a:rPr lang="pt-BR" sz="2400" dirty="0"/>
              <a:t>Indexar desta forma é praticamente um trabalho de aquisição de conhecimento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9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Métodos de Indexação - Automático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r>
              <a:rPr lang="pt-BR" sz="2400" dirty="0"/>
              <a:t>Uma análise matemática do comportamento da base sugere os melhores índices</a:t>
            </a:r>
          </a:p>
          <a:p>
            <a:r>
              <a:rPr lang="pt-BR" sz="2400" dirty="0"/>
              <a:t>Indução e árvores de decisão</a:t>
            </a:r>
          </a:p>
          <a:p>
            <a:r>
              <a:rPr lang="pt-BR" sz="2400" dirty="0"/>
              <a:t>Indexação de casos através dos cálculos de sensibilidade e especificidade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Recuperação</a:t>
            </a:r>
          </a:p>
        </p:txBody>
      </p:sp>
      <p:sp>
        <p:nvSpPr>
          <p:cNvPr id="58370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A recuperação de casos é utilizada para, a partir da descrição de um problema, encontrar um conjunto de casos similares ao problema analisado que seja útil para identificar a sua solução.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Recuperação</a:t>
            </a:r>
          </a:p>
        </p:txBody>
      </p:sp>
      <p:sp>
        <p:nvSpPr>
          <p:cNvPr id="59394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A partir de um problema de entrada, a recuperação faz uma busca na memória de casos. </a:t>
            </a:r>
          </a:p>
          <a:p>
            <a:r>
              <a:rPr lang="pt-BR" sz="2400" dirty="0"/>
              <a:t>Esta busca é feita utilizando algoritmos que selecionam casos com uma similaridade determinada em relação ao problema de entrada, </a:t>
            </a:r>
          </a:p>
          <a:p>
            <a:r>
              <a:rPr lang="pt-BR" sz="2400" dirty="0"/>
              <a:t>Resulta em um novo caso da base a ser reutilizado.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Recuperação</a:t>
            </a:r>
          </a:p>
        </p:txBody>
      </p:sp>
      <p:sp>
        <p:nvSpPr>
          <p:cNvPr id="60418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10321280" cy="409448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Divide tarefas da descrição do problema até o encontro do melhor caso. 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A tarefa divide-se em: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Identificação das características: informa ao sistema características do caso atual;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Unificação inicial: possíveis candidatos são recuperados;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Busca: seleciona qual o melhor candidato entre os casos recuperados no casamento inicial; e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Seleção: os casos são ordenados de acordo com a métrica de classificação, de acordo com o caso que possui similaridade mais forte com o problema conhecido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Recuperação</a:t>
            </a:r>
          </a:p>
        </p:txBody>
      </p:sp>
      <p:sp>
        <p:nvSpPr>
          <p:cNvPr id="61442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Além disso alguns outros fatores são importantes na etapa de recuperação:</a:t>
            </a:r>
          </a:p>
          <a:p>
            <a:pPr lvl="1"/>
            <a:r>
              <a:rPr lang="pt-BR" sz="2000" dirty="0"/>
              <a:t>Eficiência: velocidade do sistema ao recuperar os casos;</a:t>
            </a:r>
          </a:p>
          <a:p>
            <a:pPr lvl="1"/>
            <a:r>
              <a:rPr lang="pt-BR" sz="2000" dirty="0"/>
              <a:t>Precisão: grau de utilidade dos casos que podem ser utilizados para atingir o objetivo proposto; e</a:t>
            </a:r>
          </a:p>
          <a:p>
            <a:pPr lvl="1"/>
            <a:r>
              <a:rPr lang="pt-BR" sz="2000" dirty="0"/>
              <a:t>Flexibilidade: grau de recuperação em caso de raciocínios inesperados.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Recuperação</a:t>
            </a:r>
          </a:p>
        </p:txBody>
      </p:sp>
      <p:sp>
        <p:nvSpPr>
          <p:cNvPr id="62466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10537304" cy="4094480"/>
          </a:xfrm>
        </p:spPr>
        <p:txBody>
          <a:bodyPr>
            <a:normAutofit fontScale="92500" lnSpcReduction="10000"/>
          </a:bodyPr>
          <a:lstStyle/>
          <a:p>
            <a:r>
              <a:rPr lang="pt-BR" sz="2600" dirty="0"/>
              <a:t>No vizinho mais próximo a similaridade entre um caso novo e um já existente é determinada para cada atributo. </a:t>
            </a:r>
          </a:p>
          <a:p>
            <a:r>
              <a:rPr lang="pt-BR" sz="2600" dirty="0"/>
              <a:t>A medida encontrada deve ser multiplicada pelo peso e calculada a somatória de todos os atributos </a:t>
            </a:r>
          </a:p>
          <a:p>
            <a:r>
              <a:rPr lang="pt-BR" sz="2600" dirty="0"/>
              <a:t>Com isto se estabelece à medida de similaridade entre os casos</a:t>
            </a:r>
          </a:p>
          <a:p>
            <a:pPr lvl="1"/>
            <a:r>
              <a:rPr lang="pt-BR" altLang="pt-BR" sz="2400" dirty="0"/>
              <a:t>Métodos mais utilizados são:</a:t>
            </a:r>
          </a:p>
          <a:p>
            <a:pPr lvl="2"/>
            <a:r>
              <a:rPr lang="pt-BR" altLang="pt-BR" sz="2000" dirty="0"/>
              <a:t>Algoritmo de Vizinhança (</a:t>
            </a:r>
            <a:r>
              <a:rPr lang="pt-BR" altLang="pt-BR" sz="2000" dirty="0" err="1"/>
              <a:t>Nearest</a:t>
            </a:r>
            <a:r>
              <a:rPr lang="pt-BR" altLang="pt-BR" sz="2000" dirty="0"/>
              <a:t> </a:t>
            </a:r>
            <a:r>
              <a:rPr lang="pt-BR" altLang="pt-BR" sz="2000" dirty="0" err="1"/>
              <a:t>Neighbour</a:t>
            </a:r>
            <a:r>
              <a:rPr lang="pt-BR" altLang="pt-BR" sz="2000" dirty="0"/>
              <a:t>)</a:t>
            </a:r>
          </a:p>
          <a:p>
            <a:pPr lvl="2"/>
            <a:r>
              <a:rPr lang="pt-BR" altLang="pt-BR" sz="2000" dirty="0"/>
              <a:t>Algoritmo de Indução (ID3, ID4, ID5)</a:t>
            </a:r>
          </a:p>
          <a:p>
            <a:pPr lvl="2"/>
            <a:r>
              <a:rPr lang="pt-BR" altLang="pt-BR" sz="2000" dirty="0"/>
              <a:t>Algoritmo de Indução guiada por conhecimento</a:t>
            </a:r>
          </a:p>
          <a:p>
            <a:pPr lvl="2"/>
            <a:r>
              <a:rPr lang="pt-BR" altLang="pt-BR" sz="2000" dirty="0"/>
              <a:t>Algoritmo de Recuperação de Padrões</a:t>
            </a:r>
          </a:p>
          <a:p>
            <a:pPr marL="109537" indent="0">
              <a:buNone/>
            </a:pPr>
            <a:endParaRPr lang="pt-B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Similaridade</a:t>
            </a:r>
          </a:p>
        </p:txBody>
      </p:sp>
      <p:sp>
        <p:nvSpPr>
          <p:cNvPr id="43010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9334500" cy="3484879"/>
          </a:xfrm>
        </p:spPr>
        <p:txBody>
          <a:bodyPr>
            <a:normAutofit fontScale="92500"/>
          </a:bodyPr>
          <a:lstStyle/>
          <a:p>
            <a:r>
              <a:rPr lang="pt-BR" sz="2400" dirty="0"/>
              <a:t>A similaridade é um ponto crucial do RBC, pois é uma etapa que torna o processo de raciocínio viável, avaliando-se a similaridade dos casos de entrada com os casos candidatos(base de casos). </a:t>
            </a:r>
          </a:p>
          <a:p>
            <a:r>
              <a:rPr lang="pt-BR" sz="2400" dirty="0"/>
              <a:t>A similaridade entre os casos se baseia em características que representam o conteúdo e contexto de sua experiência.</a:t>
            </a:r>
          </a:p>
          <a:p>
            <a:r>
              <a:rPr lang="pt-BR" sz="2400" dirty="0"/>
              <a:t>Em RBC a avaliação de similaridade é feita através da comparação de dois casos para avaliar o relacionamento entre eles</a:t>
            </a:r>
          </a:p>
          <a:p>
            <a:endParaRPr lang="pt-BR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>
                <a:solidFill>
                  <a:srgbClr val="EBEBEB"/>
                </a:solidFill>
              </a:rPr>
              <a:t>Similaridade</a:t>
            </a: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44034" name="Espaço Reservado para Conteúdo 1"/>
          <p:cNvSpPr>
            <a:spLocks noGrp="1"/>
          </p:cNvSpPr>
          <p:nvPr>
            <p:ph idx="1"/>
          </p:nvPr>
        </p:nvSpPr>
        <p:spPr>
          <a:xfrm>
            <a:off x="648930" y="2548281"/>
            <a:ext cx="10127589" cy="3658689"/>
          </a:xfrm>
        </p:spPr>
        <p:txBody>
          <a:bodyPr>
            <a:normAutofit/>
          </a:bodyPr>
          <a:lstStyle/>
          <a:p>
            <a:r>
              <a:rPr lang="pt-BR" sz="2400" dirty="0"/>
              <a:t>Esta avaliação é feita no nível de atributos onde valores são associados comparando valores numéricos e alfanuméricos</a:t>
            </a:r>
          </a:p>
          <a:p>
            <a:r>
              <a:rPr lang="pt-BR" sz="2400" dirty="0"/>
              <a:t>A utilidade de um caso é parte integrante do conceito de similaridade a se adotar </a:t>
            </a:r>
          </a:p>
          <a:p>
            <a:endParaRPr lang="pt-BR" sz="24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2DA0881-0F97-4F05-850E-8D3FEDF06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3881548"/>
            <a:ext cx="6884866" cy="2976452"/>
          </a:xfrm>
          <a:prstGeom prst="rect">
            <a:avLst/>
          </a:prstGeo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Definição</a:t>
            </a:r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>
          <a:xfrm>
            <a:off x="1103312" y="2763520"/>
            <a:ext cx="9889232" cy="348487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Domínio particular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Problemas tendem a ser parecidos e com poucas alterações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i="1" dirty="0"/>
              <a:t>"Um sistema de RBC resolve problemas por adaptar soluções que foram utilizadas para resolver problemas anteriores." </a:t>
            </a:r>
            <a:r>
              <a:rPr lang="pt-BR" sz="2400" dirty="0" err="1"/>
              <a:t>Riesbeck</a:t>
            </a:r>
            <a:r>
              <a:rPr lang="pt-BR" sz="2400" dirty="0"/>
              <a:t> e </a:t>
            </a:r>
            <a:r>
              <a:rPr lang="pt-BR" sz="2400" dirty="0" err="1"/>
              <a:t>Schank</a:t>
            </a:r>
            <a:r>
              <a:rPr lang="pt-BR" sz="2400" dirty="0"/>
              <a:t> - 1989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Similaridade</a:t>
            </a:r>
          </a:p>
        </p:txBody>
      </p:sp>
      <p:sp>
        <p:nvSpPr>
          <p:cNvPr id="45058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Um caso pode ser útil para um novo problema quando:</a:t>
            </a:r>
          </a:p>
          <a:p>
            <a:pPr lvl="1"/>
            <a:r>
              <a:rPr lang="pt-BR" sz="2000" dirty="0"/>
              <a:t>Permita a solução do problema atual;</a:t>
            </a:r>
          </a:p>
          <a:p>
            <a:pPr lvl="1"/>
            <a:r>
              <a:rPr lang="pt-BR" sz="2000" dirty="0"/>
              <a:t>Evita que um erro anterior seja repetido;</a:t>
            </a:r>
          </a:p>
          <a:p>
            <a:pPr lvl="1"/>
            <a:r>
              <a:rPr lang="pt-BR" sz="2000" dirty="0"/>
              <a:t>Permita uma solução rápida e eficiente do problema;</a:t>
            </a:r>
          </a:p>
          <a:p>
            <a:pPr lvl="1"/>
            <a:r>
              <a:rPr lang="pt-BR" sz="2000" dirty="0"/>
              <a:t>Ofereça a melhor solução para o problema baseado em critérios de otimização; e</a:t>
            </a:r>
          </a:p>
          <a:p>
            <a:pPr lvl="1"/>
            <a:r>
              <a:rPr lang="pt-BR" sz="2000" dirty="0"/>
              <a:t>Ofereça ao usuário uma solução na qual ele possa compreender a lógica utilizada.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Similaridade</a:t>
            </a:r>
          </a:p>
        </p:txBody>
      </p:sp>
      <p:sp>
        <p:nvSpPr>
          <p:cNvPr id="46082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A avaliação de similaridade é dividida em dois grupos: a similaridade sintática e a similaridade semântica. </a:t>
            </a:r>
          </a:p>
          <a:p>
            <a:pPr lvl="1"/>
            <a:r>
              <a:rPr lang="pt-BR" sz="2000" dirty="0"/>
              <a:t>A similaridade sintática é mais simples, sendo sua comparação principal feita por semelhanças na sintaxe. </a:t>
            </a:r>
          </a:p>
          <a:p>
            <a:pPr lvl="1"/>
            <a:r>
              <a:rPr lang="pt-BR" sz="2000" dirty="0"/>
              <a:t>A similaridade semântica é mais profunda e os casos são comparados baseados no seu significado.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9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Cálculo de Similaridade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Um caso possui diversos atributos de diferentes tipos</a:t>
            </a:r>
          </a:p>
          <a:p>
            <a:r>
              <a:rPr lang="pt-BR" sz="2400" dirty="0"/>
              <a:t>Cada atributo pode ter uma função específica de cálculo de similaridade</a:t>
            </a:r>
          </a:p>
          <a:p>
            <a:pPr lvl="1"/>
            <a:endParaRPr lang="pt-BR" sz="20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4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Algoritmo de Vizinhança</a:t>
            </a:r>
          </a:p>
        </p:txBody>
      </p:sp>
      <p:sp>
        <p:nvSpPr>
          <p:cNvPr id="8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6786784-204D-4993-B748-E600D6BD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643854" y="1519427"/>
            <a:ext cx="6270662" cy="381868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150304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Similaridade de Tipos Numéricos</a:t>
            </a:r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10249272" cy="3761824"/>
          </a:xfrm>
        </p:spPr>
        <p:txBody>
          <a:bodyPr>
            <a:normAutofit fontScale="92500"/>
          </a:bodyPr>
          <a:lstStyle/>
          <a:p>
            <a:pPr marL="365125" lvl="1" indent="-255588">
              <a:lnSpc>
                <a:spcPct val="90000"/>
              </a:lnSpc>
              <a:spcBef>
                <a:spcPts val="400"/>
              </a:spcBef>
              <a:buSzPct val="68000"/>
              <a:buFont typeface="Wingdings 3" pitchFamily="18" charset="2"/>
              <a:buChar char=""/>
            </a:pPr>
            <a:r>
              <a:rPr lang="pt-BR" sz="2600" dirty="0"/>
              <a:t>Para um tipo inteiro com distribuição linear e uniforme de valores (todos os valores se distribuem por todo o intervalo válido)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/>
              <a:t>Exemplo para tipo numérico: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 a1 = 40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 a2 = 80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 sim(a1,a2) = 1 - |a2 - a1|/ (</a:t>
            </a:r>
            <a:r>
              <a:rPr lang="pt-BR" sz="2400" dirty="0" err="1"/>
              <a:t>max</a:t>
            </a:r>
            <a:r>
              <a:rPr lang="pt-BR" sz="2400" dirty="0"/>
              <a:t> - min)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 Supondo que min = 0 e </a:t>
            </a:r>
            <a:r>
              <a:rPr lang="pt-BR" sz="2400" dirty="0" err="1"/>
              <a:t>max</a:t>
            </a:r>
            <a:r>
              <a:rPr lang="pt-BR" sz="2400" dirty="0"/>
              <a:t> = 100 :</a:t>
            </a:r>
          </a:p>
          <a:p>
            <a:pPr>
              <a:lnSpc>
                <a:spcPct val="90000"/>
              </a:lnSpc>
            </a:pPr>
            <a:r>
              <a:rPr lang="pt-BR" sz="2400" dirty="0"/>
              <a:t> sim(40,80) = 1 - |80 - 40|/(100 - 0) = 0,6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134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5" name="Rectangle 144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51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3" name="Freeform: Shape 152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Similaridade de Tipos Numéricos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Considera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distribuição</a:t>
            </a:r>
            <a:r>
              <a:rPr lang="en-US" sz="2400" dirty="0"/>
              <a:t> </a:t>
            </a:r>
            <a:r>
              <a:rPr lang="en-US" sz="2400" dirty="0" err="1"/>
              <a:t>uniforme</a:t>
            </a:r>
            <a:r>
              <a:rPr lang="en-US" sz="2400" dirty="0"/>
              <a:t> (linear) para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dos </a:t>
            </a:r>
            <a:r>
              <a:rPr lang="en-US" sz="2400" dirty="0" err="1"/>
              <a:t>atributos</a:t>
            </a:r>
            <a:endParaRPr lang="en-US" sz="2400" dirty="0"/>
          </a:p>
          <a:p>
            <a:r>
              <a:rPr lang="en-US" sz="2400" dirty="0" err="1"/>
              <a:t>Distribuições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complexas</a:t>
            </a:r>
            <a:r>
              <a:rPr lang="en-US" sz="2400" dirty="0"/>
              <a:t> </a:t>
            </a:r>
            <a:r>
              <a:rPr lang="en-US" sz="2400" dirty="0" err="1"/>
              <a:t>devem</a:t>
            </a:r>
            <a:r>
              <a:rPr lang="en-US" sz="2400" dirty="0"/>
              <a:t> </a:t>
            </a:r>
            <a:r>
              <a:rPr lang="en-US" sz="2400" dirty="0" err="1"/>
              <a:t>usar</a:t>
            </a:r>
            <a:r>
              <a:rPr lang="en-US" sz="2400" dirty="0"/>
              <a:t> </a:t>
            </a:r>
            <a:r>
              <a:rPr lang="en-US" sz="2400" dirty="0" err="1"/>
              <a:t>funções</a:t>
            </a:r>
            <a:r>
              <a:rPr lang="en-US" sz="2400" dirty="0"/>
              <a:t> que </a:t>
            </a:r>
            <a:r>
              <a:rPr lang="en-US" sz="2400" dirty="0" err="1"/>
              <a:t>avaliam</a:t>
            </a:r>
            <a:r>
              <a:rPr lang="en-US" sz="2400" dirty="0"/>
              <a:t> a </a:t>
            </a:r>
            <a:r>
              <a:rPr lang="en-US" sz="2400" dirty="0" err="1"/>
              <a:t>distribuição</a:t>
            </a:r>
            <a:endParaRPr lang="en-US" sz="2400" dirty="0"/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B3076155-8B3F-4C6B-B8A2-84501B113AA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/>
          <a:srcRect/>
          <a:stretch>
            <a:fillRect/>
          </a:stretch>
        </p:blipFill>
        <p:spPr>
          <a:xfrm>
            <a:off x="1522412" y="4827309"/>
            <a:ext cx="7848872" cy="1527785"/>
          </a:xfr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3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>
                <a:solidFill>
                  <a:srgbClr val="EBEBEB"/>
                </a:solidFill>
              </a:rPr>
              <a:t>Similaridade de Tipos Simbólicos</a:t>
            </a:r>
          </a:p>
        </p:txBody>
      </p:sp>
      <p:sp useBgFill="1">
        <p:nvSpPr>
          <p:cNvPr id="205" name="Freeform: Shape 204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55302" name="Rectangle 3"/>
          <p:cNvSpPr>
            <a:spLocks noGrp="1" noChangeArrowheads="1"/>
          </p:cNvSpPr>
          <p:nvPr>
            <p:ph idx="1"/>
          </p:nvPr>
        </p:nvSpPr>
        <p:spPr>
          <a:xfrm>
            <a:off x="648930" y="2548281"/>
            <a:ext cx="10199598" cy="3658689"/>
          </a:xfrm>
        </p:spPr>
        <p:txBody>
          <a:bodyPr>
            <a:normAutofit/>
          </a:bodyPr>
          <a:lstStyle/>
          <a:p>
            <a:pPr lvl="1"/>
            <a:r>
              <a:rPr lang="pt-BR" sz="2800" dirty="0"/>
              <a:t>São definidas enumerações</a:t>
            </a:r>
          </a:p>
          <a:p>
            <a:pPr lvl="1"/>
            <a:r>
              <a:rPr lang="pt-BR" sz="2800" dirty="0"/>
              <a:t>Exemplo:</a:t>
            </a:r>
          </a:p>
          <a:p>
            <a:pPr lvl="1">
              <a:buFontTx/>
              <a:buNone/>
            </a:pPr>
            <a:r>
              <a:rPr lang="pt-BR" sz="2800" dirty="0"/>
              <a:t>	Cores = {Branco, Amarelo, Vermelho, Marrom, Preto}</a:t>
            </a:r>
          </a:p>
          <a:p>
            <a:pPr lvl="2"/>
            <a:r>
              <a:rPr lang="pt-BR" sz="2400" dirty="0"/>
              <a:t>A1 = Branco</a:t>
            </a:r>
          </a:p>
          <a:p>
            <a:pPr lvl="2"/>
            <a:r>
              <a:rPr lang="pt-BR" sz="2400" dirty="0"/>
              <a:t>A2 = Amarelo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990821" y="4992401"/>
            <a:ext cx="5451627" cy="1540084"/>
          </a:xfrm>
          <a:prstGeom prst="rect">
            <a:avLst/>
          </a:prstGeom>
          <a:noFill/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Similaridade de Tipos Simbólicos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Opção2: </a:t>
            </a:r>
            <a:r>
              <a:rPr lang="en-US" sz="2400" dirty="0" err="1"/>
              <a:t>Ordenar</a:t>
            </a:r>
            <a:r>
              <a:rPr lang="en-US" sz="2400" dirty="0"/>
              <a:t> as </a:t>
            </a:r>
            <a:r>
              <a:rPr lang="en-US" sz="2400" dirty="0" err="1"/>
              <a:t>distâncias</a:t>
            </a:r>
            <a:r>
              <a:rPr lang="en-US" sz="2400" dirty="0"/>
              <a:t> entre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de forma </a:t>
            </a:r>
            <a:r>
              <a:rPr lang="en-US" sz="2400" dirty="0" err="1"/>
              <a:t>uniforme</a:t>
            </a:r>
            <a:endParaRPr lang="en-US" sz="2400" dirty="0"/>
          </a:p>
          <a:p>
            <a:r>
              <a:rPr lang="en-US" sz="2400" dirty="0"/>
              <a:t> a1 = Branco</a:t>
            </a:r>
          </a:p>
          <a:p>
            <a:r>
              <a:rPr lang="en-US" sz="2400" dirty="0"/>
              <a:t> a2 = </a:t>
            </a:r>
            <a:r>
              <a:rPr lang="en-US" sz="2400" dirty="0" err="1"/>
              <a:t>Amarelo</a:t>
            </a:r>
            <a:endParaRPr lang="en-US" sz="2400" dirty="0"/>
          </a:p>
          <a:p>
            <a:r>
              <a:rPr lang="en-US" sz="2400" dirty="0"/>
              <a:t> sim(a1,a2) = 1 - |0,25 - 0| / 1 = 0,75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A43D365-B08A-48AD-8128-ED78F6010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54152" y="5195977"/>
            <a:ext cx="7134586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Similaridade de Tipos Simbólicos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926902" y="5229200"/>
            <a:ext cx="8079432" cy="1385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 </a:t>
            </a:r>
            <a:r>
              <a:rPr lang="pt-BR" sz="2800" dirty="0"/>
              <a:t>a1 = Branco</a:t>
            </a:r>
          </a:p>
          <a:p>
            <a:pPr marL="0" indent="0">
              <a:buNone/>
            </a:pPr>
            <a:r>
              <a:rPr lang="pt-BR" sz="2800" dirty="0"/>
              <a:t> a2 = Amarelo 		                  sim(a1,a2) = 0,8</a:t>
            </a:r>
          </a:p>
        </p:txBody>
      </p:sp>
      <p:pic>
        <p:nvPicPr>
          <p:cNvPr id="1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b="18204"/>
          <a:stretch>
            <a:fillRect/>
          </a:stretch>
        </p:blipFill>
        <p:spPr>
          <a:xfrm>
            <a:off x="2078036" y="2544068"/>
            <a:ext cx="7777163" cy="2376264"/>
          </a:xfrm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926902" y="1447800"/>
            <a:ext cx="8417248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92113" lvl="1" eaLnBrk="0" hangingPunct="0">
              <a:spcBef>
                <a:spcPts val="325"/>
              </a:spcBef>
              <a:buClr>
                <a:schemeClr val="accent1"/>
              </a:buClr>
              <a:defRPr/>
            </a:pPr>
            <a:r>
              <a:rPr lang="pt-BR" sz="2400" dirty="0">
                <a:latin typeface="+mn-lt"/>
                <a:cs typeface="+mn-cs"/>
              </a:rPr>
              <a:t>Opção 3: Criar uma matriz com as similaridades entre os valores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5" name="Freeform: Shape 14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Adaptação</a:t>
            </a:r>
          </a:p>
        </p:txBody>
      </p:sp>
      <p:sp>
        <p:nvSpPr>
          <p:cNvPr id="69638" name="Rectangle 4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9457184" cy="3484879"/>
          </a:xfrm>
        </p:spPr>
        <p:txBody>
          <a:bodyPr>
            <a:normAutofit/>
          </a:bodyPr>
          <a:lstStyle/>
          <a:p>
            <a:r>
              <a:rPr lang="pt-BR" sz="2400" dirty="0"/>
              <a:t>Procura por diferenças salientes entre as duas descrições e aplica regras para compensá-las</a:t>
            </a:r>
          </a:p>
          <a:p>
            <a:r>
              <a:rPr lang="pt-BR" sz="2400" dirty="0"/>
              <a:t>As regras de adaptação podem ser automáticas ou manuais</a:t>
            </a:r>
          </a:p>
          <a:p>
            <a:r>
              <a:rPr lang="pt-BR" sz="2400" dirty="0"/>
              <a:t>Na maioria das aplicações desenvolvidas, a adaptação é realizada pelo usuário do sistema, já que o uso da adaptação automática, se realizada de forma errada, pode comprometer a confiabilidade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9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Definição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lvl="1">
              <a:spcBef>
                <a:spcPct val="0"/>
              </a:spcBef>
              <a:buFontTx/>
              <a:buNone/>
            </a:pPr>
            <a:r>
              <a:rPr lang="pt-BR" sz="2400" dirty="0"/>
              <a:t>....” transforma conhecimento a  partir da solução de um episódio passado para um novo problema que tem aspectos significantes com experiências passadas  correspondentes e usando conhecimento transferido para  construir soluções para novos problemas.” (</a:t>
            </a:r>
            <a:r>
              <a:rPr lang="pt-BR" sz="2400" dirty="0" err="1"/>
              <a:t>Carbonell</a:t>
            </a:r>
            <a:r>
              <a:rPr lang="pt-BR" sz="2400" dirty="0"/>
              <a:t>, 1986)</a:t>
            </a:r>
          </a:p>
          <a:p>
            <a:endParaRPr lang="pt-BR" sz="28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5" name="Freeform: Shape 14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 dirty="0">
                <a:solidFill>
                  <a:srgbClr val="FFFFFF"/>
                </a:solidFill>
              </a:rPr>
              <a:t>Adaptação: </a:t>
            </a:r>
            <a:r>
              <a:rPr lang="pt-BR" sz="3200" dirty="0">
                <a:solidFill>
                  <a:srgbClr val="FFFFFF"/>
                </a:solidFill>
              </a:rPr>
              <a:t>Ajuste de Parâmetros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69638" name="Rectangle 4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9457184" cy="3484879"/>
          </a:xfrm>
        </p:spPr>
        <p:txBody>
          <a:bodyPr>
            <a:normAutofit/>
          </a:bodyPr>
          <a:lstStyle/>
          <a:p>
            <a:r>
              <a:rPr lang="pt-BR" sz="2400" u="sng" dirty="0"/>
              <a:t>Novo Caso: </a:t>
            </a:r>
            <a:r>
              <a:rPr lang="pt-BR" sz="2400" dirty="0"/>
              <a:t>Clementino bateu em Raimundo. Raimundo ficou relativamente machucado. Raimundo revidou, batendo em Clementino muitas vezes. Clementino cai, levanta-se e continua a bater em Raimundo, quebrando-lhe o nariz. Raimundo tira uma faca e ameaça Clementino, que continua a brigar e acaba ferido e morrendo.</a:t>
            </a:r>
          </a:p>
        </p:txBody>
      </p:sp>
    </p:spTree>
    <p:extLst>
      <p:ext uri="{BB962C8B-B14F-4D97-AF65-F5344CB8AC3E}">
        <p14:creationId xmlns:p14="http://schemas.microsoft.com/office/powerpoint/2010/main" val="1846190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3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5" name="Freeform: Shape 144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 dirty="0">
                <a:solidFill>
                  <a:srgbClr val="FFFFFF"/>
                </a:solidFill>
              </a:rPr>
              <a:t>Adaptação: </a:t>
            </a:r>
            <a:r>
              <a:rPr lang="pt-BR" sz="3200" dirty="0">
                <a:solidFill>
                  <a:srgbClr val="FFFFFF"/>
                </a:solidFill>
              </a:rPr>
              <a:t>Ajuste de Parâmetros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69638" name="Rectangle 4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10321280" cy="3833832"/>
          </a:xfrm>
        </p:spPr>
        <p:txBody>
          <a:bodyPr>
            <a:normAutofit/>
          </a:bodyPr>
          <a:lstStyle/>
          <a:p>
            <a:pPr lvl="1"/>
            <a:r>
              <a:rPr lang="pt-BR" altLang="pt-BR" sz="2600" u="sng" dirty="0"/>
              <a:t>Caso Antigo:</a:t>
            </a:r>
            <a:r>
              <a:rPr lang="pt-BR" altLang="pt-BR" sz="2600" dirty="0"/>
              <a:t> Benedito bateu em Reinaldo. Reinaldo ficou relativamente machucado. Reinaldo revidou, batendo em Benedito muitas vezes. Benedito cai, levanta-se e continua a bater em Reinaldo, quebrando-lhe as costelas. Reinaldo mata Benedito com vários tiros. Reinaldo foi condenado a 25 anos de prisão.</a:t>
            </a:r>
          </a:p>
          <a:p>
            <a:pPr lvl="1"/>
            <a:r>
              <a:rPr lang="pt-BR" altLang="pt-BR" sz="2400" b="1" dirty="0"/>
              <a:t>Regra modificando a sentença de Reinaldo para adaptá-la à nova situação com atenuantes.</a:t>
            </a:r>
          </a:p>
        </p:txBody>
      </p:sp>
    </p:spTree>
    <p:extLst>
      <p:ext uri="{BB962C8B-B14F-4D97-AF65-F5344CB8AC3E}">
        <p14:creationId xmlns:p14="http://schemas.microsoft.com/office/powerpoint/2010/main" val="28748897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>
                <a:solidFill>
                  <a:srgbClr val="EBEBEB"/>
                </a:solidFill>
              </a:rPr>
              <a:t>Adaptação</a:t>
            </a: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09F82B6-3792-4100-B656-BFE10BC0E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777" y="3528749"/>
            <a:ext cx="6348324" cy="3003736"/>
          </a:xfrm>
          <a:prstGeom prst="rect">
            <a:avLst/>
          </a:prstGeom>
          <a:noFill/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38" name="Espaço Reservado para Conteúdo 1"/>
          <p:cNvSpPr>
            <a:spLocks noGrp="1"/>
          </p:cNvSpPr>
          <p:nvPr>
            <p:ph idx="1"/>
          </p:nvPr>
        </p:nvSpPr>
        <p:spPr>
          <a:xfrm>
            <a:off x="648930" y="2548281"/>
            <a:ext cx="5879117" cy="3658689"/>
          </a:xfrm>
        </p:spPr>
        <p:txBody>
          <a:bodyPr>
            <a:normAutofit/>
          </a:bodyPr>
          <a:lstStyle/>
          <a:p>
            <a:r>
              <a:rPr lang="pt-BR" sz="2400" dirty="0"/>
              <a:t>Pode-se fazer adaptações de várias formas:</a:t>
            </a:r>
          </a:p>
          <a:p>
            <a:pPr lvl="1"/>
            <a:r>
              <a:rPr lang="pt-BR" sz="2000" dirty="0"/>
              <a:t>Incluindo um novo comportamento na solução recuperada;</a:t>
            </a:r>
          </a:p>
          <a:p>
            <a:pPr lvl="1"/>
            <a:r>
              <a:rPr lang="pt-BR" sz="2000" dirty="0"/>
              <a:t>Eliminando um comportamento da solução recuperada; e</a:t>
            </a:r>
          </a:p>
          <a:p>
            <a:pPr lvl="1"/>
            <a:r>
              <a:rPr lang="pt-BR" sz="2000" dirty="0"/>
              <a:t>Substituindo parte de um comportamento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9241160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 dirty="0">
                <a:solidFill>
                  <a:srgbClr val="FFFFFF"/>
                </a:solidFill>
              </a:rPr>
              <a:t>Adaptação: </a:t>
            </a:r>
            <a:r>
              <a:rPr lang="pt-BR" sz="3200" dirty="0">
                <a:solidFill>
                  <a:srgbClr val="FFFFFF"/>
                </a:solidFill>
              </a:rPr>
              <a:t>Substituição baseada em casos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65538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pt-BR" altLang="pt-BR" sz="2400" u="sng" dirty="0"/>
              <a:t>Exemplo:</a:t>
            </a:r>
            <a:r>
              <a:rPr lang="pt-BR" altLang="pt-BR" sz="2400" dirty="0"/>
              <a:t> Um problema de preparação de um menu, temos um convidado que é vegetariano e temos que substituir uma lasanha a </a:t>
            </a:r>
            <a:r>
              <a:rPr lang="pt-BR" altLang="pt-BR" sz="2400" dirty="0" err="1"/>
              <a:t>bolognesa</a:t>
            </a:r>
            <a:r>
              <a:rPr lang="pt-BR" altLang="pt-BR" sz="2400" dirty="0"/>
              <a:t> por outro prato. Ao invés de procurar por outros pratos na classe de massa que não tenham a restrição “sem carne”, o conjunto de casos armazenados na base que incluem “massas” é percorrido, à busca de uma alternativa para lasanha.</a:t>
            </a:r>
          </a:p>
        </p:txBody>
      </p:sp>
    </p:spTree>
    <p:extLst>
      <p:ext uri="{BB962C8B-B14F-4D97-AF65-F5344CB8AC3E}">
        <p14:creationId xmlns:p14="http://schemas.microsoft.com/office/powerpoint/2010/main" val="2319456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5541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5542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65543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9241160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 dirty="0">
                <a:solidFill>
                  <a:srgbClr val="FFFFFF"/>
                </a:solidFill>
              </a:rPr>
              <a:t>Adaptação: </a:t>
            </a:r>
            <a:r>
              <a:rPr lang="pt-BR" sz="3200" dirty="0">
                <a:solidFill>
                  <a:srgbClr val="FFFFFF"/>
                </a:solidFill>
              </a:rPr>
              <a:t>Métodos de transformação</a:t>
            </a:r>
            <a:endParaRPr lang="pt-BR" dirty="0">
              <a:solidFill>
                <a:srgbClr val="FFFFFF"/>
              </a:solidFill>
            </a:endParaRPr>
          </a:p>
        </p:txBody>
      </p:sp>
      <p:sp>
        <p:nvSpPr>
          <p:cNvPr id="65538" name="Espaço Reservado para Conteúdo 1"/>
          <p:cNvSpPr>
            <a:spLocks noGrp="1"/>
          </p:cNvSpPr>
          <p:nvPr>
            <p:ph idx="1"/>
          </p:nvPr>
        </p:nvSpPr>
        <p:spPr>
          <a:xfrm>
            <a:off x="191344" y="2763520"/>
            <a:ext cx="11521280" cy="397784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pt-BR" altLang="pt-BR" sz="2400" u="sng" dirty="0"/>
              <a:t>Exemplo: </a:t>
            </a:r>
            <a:r>
              <a:rPr lang="pt-BR" altLang="pt-BR" sz="2400" dirty="0"/>
              <a:t>Problema da preparação do menu para um grupo de convidados. Como na situação anterior, já tínhamos selecionado o caso com o menu de lasanha </a:t>
            </a:r>
            <a:r>
              <a:rPr lang="pt-BR" altLang="pt-BR" sz="2400" dirty="0" err="1"/>
              <a:t>bolognesa</a:t>
            </a:r>
            <a:r>
              <a:rPr lang="pt-BR" altLang="pt-BR" sz="2400" dirty="0"/>
              <a:t>. Mas lasanha vai contra a restrição “vegetariano”. Mas aqui, ao invés de substituir a lasanha por outro prato, nós vamos tentar transformar a lasanha em “lasanha vegetariana”.</a:t>
            </a:r>
          </a:p>
          <a:p>
            <a:pPr lvl="1"/>
            <a:r>
              <a:rPr lang="pt-BR" altLang="pt-BR" sz="2400" dirty="0"/>
              <a:t>Como carne é um ingrediente secundário numa lasanha, podemos simplesmente remover carne do prato através de uma heurística chamada: </a:t>
            </a:r>
            <a:r>
              <a:rPr lang="pt-BR" altLang="pt-BR" sz="2400" i="1" dirty="0"/>
              <a:t>remover ingrediente secundário.</a:t>
            </a:r>
          </a:p>
          <a:p>
            <a:pPr lvl="1"/>
            <a:r>
              <a:rPr lang="pt-BR" altLang="pt-BR" sz="2400" dirty="0"/>
              <a:t>Outra solução seria substituir leite por outro produto que cumpriria a mesma função no prato, usando a heurística de substituição chamada “substituir item”, por carne de soja por exemplo</a:t>
            </a:r>
          </a:p>
        </p:txBody>
      </p:sp>
    </p:spTree>
    <p:extLst>
      <p:ext uri="{BB962C8B-B14F-4D97-AF65-F5344CB8AC3E}">
        <p14:creationId xmlns:p14="http://schemas.microsoft.com/office/powerpoint/2010/main" val="2683847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Adaptação</a:t>
            </a:r>
          </a:p>
        </p:txBody>
      </p:sp>
      <p:sp>
        <p:nvSpPr>
          <p:cNvPr id="67586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Algumas questões centrais para estas adaptações são:</a:t>
            </a:r>
          </a:p>
          <a:p>
            <a:pPr lvl="1"/>
            <a:r>
              <a:rPr lang="pt-BR" sz="2000" dirty="0"/>
              <a:t>Quais os aspectos da situação em um caso que devem ser adaptados;</a:t>
            </a:r>
          </a:p>
          <a:p>
            <a:pPr lvl="1"/>
            <a:r>
              <a:rPr lang="pt-BR" sz="2000" dirty="0"/>
              <a:t>Que medidas são razoáveis para se modificar um caso;</a:t>
            </a:r>
          </a:p>
          <a:p>
            <a:pPr lvl="1"/>
            <a:r>
              <a:rPr lang="pt-BR" sz="2000" dirty="0"/>
              <a:t>Quais métodos de adaptação são aplicáveis na modificação do caso; e</a:t>
            </a:r>
          </a:p>
          <a:p>
            <a:pPr lvl="1"/>
            <a:r>
              <a:rPr lang="pt-BR" sz="2000" dirty="0"/>
              <a:t>Como controlar a adaptação para que não se perca o controle sobre ela.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Aprendizado/Solução</a:t>
            </a:r>
          </a:p>
        </p:txBody>
      </p:sp>
      <p:sp>
        <p:nvSpPr>
          <p:cNvPr id="71682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O fator principal para aprendizagem em um sistema RBC acontece pela acumulação de novas experiências na base de casos e problemas bem indexados. </a:t>
            </a:r>
          </a:p>
          <a:p>
            <a:r>
              <a:rPr lang="pt-BR" sz="2400" dirty="0"/>
              <a:t>O sistema se torna mais eficiente e apto a aprender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648931" y="719722"/>
            <a:ext cx="4166510" cy="162232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sz="2900" b="1" dirty="0">
                <a:solidFill>
                  <a:srgbClr val="EBEBEB"/>
                </a:solidFill>
              </a:rPr>
              <a:t>Aprendizado/Solução</a:t>
            </a:r>
          </a:p>
        </p:txBody>
      </p:sp>
      <p:sp>
        <p:nvSpPr>
          <p:cNvPr id="7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72708" name="Picture 4" descr="Nova Imagem (6)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5498107" y="1950846"/>
            <a:ext cx="6574557" cy="3566386"/>
          </a:xfrm>
          <a:prstGeom prst="rect">
            <a:avLst/>
          </a:prstGeom>
          <a:noFill/>
          <a:effectLst/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2706" name="Espaço Reservado para Conteúdo 1"/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solidFill>
                  <a:srgbClr val="EBEBEB"/>
                </a:solidFill>
              </a:rPr>
              <a:t>A aprendizagem pode ser vista como um processo de melhora de um sistema RBC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Aprendizado/Solução</a:t>
            </a:r>
          </a:p>
        </p:txBody>
      </p:sp>
      <p:sp>
        <p:nvSpPr>
          <p:cNvPr id="74754" name="Espaço Reservado para Conteúdo 1"/>
          <p:cNvSpPr>
            <a:spLocks noGrp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Quanto mais casos estiverem contidos na base de casos, que tenham o mesmo conjunto de atributos que definem a similaridade, maior a contribuição para solução de um novo caso.</a:t>
            </a:r>
          </a:p>
          <a:p>
            <a:r>
              <a:rPr lang="pt-BR" sz="2400" dirty="0"/>
              <a:t>Aproveitar experiências passadas para antecipar e evitar erros melhora muito a qualidade da solução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97782" y="2248263"/>
            <a:ext cx="4166510" cy="1622321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sz="5400" b="1" dirty="0">
                <a:solidFill>
                  <a:srgbClr val="EBEBEB"/>
                </a:solidFill>
              </a:rPr>
              <a:t>Ciclo do RBC</a:t>
            </a:r>
          </a:p>
        </p:txBody>
      </p:sp>
      <p:sp>
        <p:nvSpPr>
          <p:cNvPr id="7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29B6F72-C806-4F76-A433-CB30485B173A}"/>
              </a:ext>
            </a:extLst>
          </p:cNvPr>
          <p:cNvGrpSpPr/>
          <p:nvPr/>
        </p:nvGrpSpPr>
        <p:grpSpPr>
          <a:xfrm>
            <a:off x="5367366" y="1412776"/>
            <a:ext cx="6338834" cy="5040559"/>
            <a:chOff x="2027837" y="685800"/>
            <a:chExt cx="7878163" cy="5638800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9C47927E-636E-4DAA-97F6-E2BDAB742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685800"/>
              <a:ext cx="1371600" cy="609600"/>
            </a:xfrm>
            <a:prstGeom prst="cloudCallout">
              <a:avLst>
                <a:gd name="adj1" fmla="val 61921"/>
                <a:gd name="adj2" fmla="val 4949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0D109575-6F90-4F23-95D2-1939847DE4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7202" y="726399"/>
              <a:ext cx="9398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 dirty="0">
                  <a:latin typeface="Arial" charset="0"/>
                </a:rPr>
                <a:t>Domínio</a:t>
              </a:r>
            </a:p>
          </p:txBody>
        </p:sp>
        <p:grpSp>
          <p:nvGrpSpPr>
            <p:cNvPr id="12" name="Group 57">
              <a:extLst>
                <a:ext uri="{FF2B5EF4-FFF2-40B4-BE49-F238E27FC236}">
                  <a16:creationId xmlns:a16="http://schemas.microsoft.com/office/drawing/2014/main" id="{9714E506-6450-4608-8B92-639CB69D1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29600" y="1981200"/>
              <a:ext cx="914400" cy="1219200"/>
              <a:chOff x="1536" y="2304"/>
              <a:chExt cx="672" cy="960"/>
            </a:xfrm>
          </p:grpSpPr>
          <p:grpSp>
            <p:nvGrpSpPr>
              <p:cNvPr id="93" name="Group 7">
                <a:extLst>
                  <a:ext uri="{FF2B5EF4-FFF2-40B4-BE49-F238E27FC236}">
                    <a16:creationId xmlns:a16="http://schemas.microsoft.com/office/drawing/2014/main" id="{2F58FF90-ABB2-43FD-BC9C-57BA4BB4FC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304"/>
                <a:ext cx="288" cy="576"/>
                <a:chOff x="2081" y="2873"/>
                <a:chExt cx="448" cy="838"/>
              </a:xfrm>
            </p:grpSpPr>
            <p:sp>
              <p:nvSpPr>
                <p:cNvPr id="134" name="Freeform 8">
                  <a:extLst>
                    <a:ext uri="{FF2B5EF4-FFF2-40B4-BE49-F238E27FC236}">
                      <a16:creationId xmlns:a16="http://schemas.microsoft.com/office/drawing/2014/main" id="{955F0E64-103D-42A5-94E4-F13F8561EC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1" y="2873"/>
                  <a:ext cx="448" cy="838"/>
                </a:xfrm>
                <a:custGeom>
                  <a:avLst/>
                  <a:gdLst>
                    <a:gd name="T0" fmla="*/ 447 w 448"/>
                    <a:gd name="T1" fmla="*/ 717 h 838"/>
                    <a:gd name="T2" fmla="*/ 447 w 448"/>
                    <a:gd name="T3" fmla="*/ 0 h 838"/>
                    <a:gd name="T4" fmla="*/ 0 w 448"/>
                    <a:gd name="T5" fmla="*/ 120 h 838"/>
                    <a:gd name="T6" fmla="*/ 0 w 448"/>
                    <a:gd name="T7" fmla="*/ 837 h 838"/>
                    <a:gd name="T8" fmla="*/ 447 w 448"/>
                    <a:gd name="T9" fmla="*/ 717 h 8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8" h="838">
                      <a:moveTo>
                        <a:pt x="447" y="717"/>
                      </a:moveTo>
                      <a:lnTo>
                        <a:pt x="447" y="0"/>
                      </a:lnTo>
                      <a:lnTo>
                        <a:pt x="0" y="120"/>
                      </a:lnTo>
                      <a:lnTo>
                        <a:pt x="0" y="837"/>
                      </a:lnTo>
                      <a:lnTo>
                        <a:pt x="447" y="717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5" name="Freeform 9">
                  <a:extLst>
                    <a:ext uri="{FF2B5EF4-FFF2-40B4-BE49-F238E27FC236}">
                      <a16:creationId xmlns:a16="http://schemas.microsoft.com/office/drawing/2014/main" id="{CA5DE277-8932-45B8-961A-A63403B42FBB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2108" y="2907"/>
                  <a:ext cx="394" cy="769"/>
                </a:xfrm>
                <a:custGeom>
                  <a:avLst/>
                  <a:gdLst>
                    <a:gd name="T0" fmla="*/ 393 w 394"/>
                    <a:gd name="T1" fmla="*/ 667 h 769"/>
                    <a:gd name="T2" fmla="*/ 393 w 394"/>
                    <a:gd name="T3" fmla="*/ 0 h 769"/>
                    <a:gd name="T4" fmla="*/ 0 w 394"/>
                    <a:gd name="T5" fmla="*/ 102 h 769"/>
                    <a:gd name="T6" fmla="*/ 0 w 394"/>
                    <a:gd name="T7" fmla="*/ 768 h 769"/>
                    <a:gd name="T8" fmla="*/ 393 w 394"/>
                    <a:gd name="T9" fmla="*/ 667 h 7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4" h="769">
                      <a:moveTo>
                        <a:pt x="393" y="667"/>
                      </a:moveTo>
                      <a:lnTo>
                        <a:pt x="393" y="0"/>
                      </a:lnTo>
                      <a:lnTo>
                        <a:pt x="0" y="102"/>
                      </a:lnTo>
                      <a:lnTo>
                        <a:pt x="0" y="768"/>
                      </a:lnTo>
                      <a:lnTo>
                        <a:pt x="393" y="667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6" name="Freeform 10">
                  <a:extLst>
                    <a:ext uri="{FF2B5EF4-FFF2-40B4-BE49-F238E27FC236}">
                      <a16:creationId xmlns:a16="http://schemas.microsoft.com/office/drawing/2014/main" id="{1B8121B6-E1E8-40C0-9623-8C7C08CB6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298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7" name="Freeform 11">
                  <a:extLst>
                    <a:ext uri="{FF2B5EF4-FFF2-40B4-BE49-F238E27FC236}">
                      <a16:creationId xmlns:a16="http://schemas.microsoft.com/office/drawing/2014/main" id="{526795F3-FAB5-4A94-B4AA-AC157E20FC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065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8" name="Freeform 12">
                  <a:extLst>
                    <a:ext uri="{FF2B5EF4-FFF2-40B4-BE49-F238E27FC236}">
                      <a16:creationId xmlns:a16="http://schemas.microsoft.com/office/drawing/2014/main" id="{005FBF24-2692-454A-AAFA-B5A2BE2A50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15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9" name="Freeform 13">
                  <a:extLst>
                    <a:ext uri="{FF2B5EF4-FFF2-40B4-BE49-F238E27FC236}">
                      <a16:creationId xmlns:a16="http://schemas.microsoft.com/office/drawing/2014/main" id="{34FDC2AC-BFFB-4833-B074-71DF3214C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235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0" name="Freeform 14">
                  <a:extLst>
                    <a:ext uri="{FF2B5EF4-FFF2-40B4-BE49-F238E27FC236}">
                      <a16:creationId xmlns:a16="http://schemas.microsoft.com/office/drawing/2014/main" id="{7242AA65-8C0C-4635-845D-093202C25B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32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1" name="Freeform 15">
                  <a:extLst>
                    <a:ext uri="{FF2B5EF4-FFF2-40B4-BE49-F238E27FC236}">
                      <a16:creationId xmlns:a16="http://schemas.microsoft.com/office/drawing/2014/main" id="{05925B42-FCB6-405E-9D4A-D1C6994364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405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42" name="Freeform 16">
                  <a:extLst>
                    <a:ext uri="{FF2B5EF4-FFF2-40B4-BE49-F238E27FC236}">
                      <a16:creationId xmlns:a16="http://schemas.microsoft.com/office/drawing/2014/main" id="{B0AB76CF-B4E5-4134-85F6-BF6F15E85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49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94" name="Group 17">
                <a:extLst>
                  <a:ext uri="{FF2B5EF4-FFF2-40B4-BE49-F238E27FC236}">
                    <a16:creationId xmlns:a16="http://schemas.microsoft.com/office/drawing/2014/main" id="{056B0887-0A41-4E4E-BED2-43DBAEC975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2400"/>
                <a:ext cx="288" cy="576"/>
                <a:chOff x="2081" y="2873"/>
                <a:chExt cx="448" cy="838"/>
              </a:xfrm>
            </p:grpSpPr>
            <p:sp>
              <p:nvSpPr>
                <p:cNvPr id="125" name="Freeform 18">
                  <a:extLst>
                    <a:ext uri="{FF2B5EF4-FFF2-40B4-BE49-F238E27FC236}">
                      <a16:creationId xmlns:a16="http://schemas.microsoft.com/office/drawing/2014/main" id="{E13FAB56-4DBB-4446-B8B3-685C7DA02A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1" y="2873"/>
                  <a:ext cx="448" cy="838"/>
                </a:xfrm>
                <a:custGeom>
                  <a:avLst/>
                  <a:gdLst>
                    <a:gd name="T0" fmla="*/ 447 w 448"/>
                    <a:gd name="T1" fmla="*/ 717 h 838"/>
                    <a:gd name="T2" fmla="*/ 447 w 448"/>
                    <a:gd name="T3" fmla="*/ 0 h 838"/>
                    <a:gd name="T4" fmla="*/ 0 w 448"/>
                    <a:gd name="T5" fmla="*/ 120 h 838"/>
                    <a:gd name="T6" fmla="*/ 0 w 448"/>
                    <a:gd name="T7" fmla="*/ 837 h 838"/>
                    <a:gd name="T8" fmla="*/ 447 w 448"/>
                    <a:gd name="T9" fmla="*/ 717 h 8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8" h="838">
                      <a:moveTo>
                        <a:pt x="447" y="717"/>
                      </a:moveTo>
                      <a:lnTo>
                        <a:pt x="447" y="0"/>
                      </a:lnTo>
                      <a:lnTo>
                        <a:pt x="0" y="120"/>
                      </a:lnTo>
                      <a:lnTo>
                        <a:pt x="0" y="837"/>
                      </a:lnTo>
                      <a:lnTo>
                        <a:pt x="447" y="717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6" name="Freeform 19">
                  <a:extLst>
                    <a:ext uri="{FF2B5EF4-FFF2-40B4-BE49-F238E27FC236}">
                      <a16:creationId xmlns:a16="http://schemas.microsoft.com/office/drawing/2014/main" id="{8CB032C1-4EE4-48A1-B4C8-D36145AE8B41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2108" y="2907"/>
                  <a:ext cx="394" cy="769"/>
                </a:xfrm>
                <a:custGeom>
                  <a:avLst/>
                  <a:gdLst>
                    <a:gd name="T0" fmla="*/ 393 w 394"/>
                    <a:gd name="T1" fmla="*/ 667 h 769"/>
                    <a:gd name="T2" fmla="*/ 393 w 394"/>
                    <a:gd name="T3" fmla="*/ 0 h 769"/>
                    <a:gd name="T4" fmla="*/ 0 w 394"/>
                    <a:gd name="T5" fmla="*/ 102 h 769"/>
                    <a:gd name="T6" fmla="*/ 0 w 394"/>
                    <a:gd name="T7" fmla="*/ 768 h 769"/>
                    <a:gd name="T8" fmla="*/ 393 w 394"/>
                    <a:gd name="T9" fmla="*/ 667 h 7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4" h="769">
                      <a:moveTo>
                        <a:pt x="393" y="667"/>
                      </a:moveTo>
                      <a:lnTo>
                        <a:pt x="393" y="0"/>
                      </a:lnTo>
                      <a:lnTo>
                        <a:pt x="0" y="102"/>
                      </a:lnTo>
                      <a:lnTo>
                        <a:pt x="0" y="768"/>
                      </a:lnTo>
                      <a:lnTo>
                        <a:pt x="393" y="667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7" name="Freeform 20">
                  <a:extLst>
                    <a:ext uri="{FF2B5EF4-FFF2-40B4-BE49-F238E27FC236}">
                      <a16:creationId xmlns:a16="http://schemas.microsoft.com/office/drawing/2014/main" id="{A3FD5D89-6188-4A5A-B1D5-B084C24E36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298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8" name="Freeform 21">
                  <a:extLst>
                    <a:ext uri="{FF2B5EF4-FFF2-40B4-BE49-F238E27FC236}">
                      <a16:creationId xmlns:a16="http://schemas.microsoft.com/office/drawing/2014/main" id="{9ACEEA97-1AA6-4A34-B263-CFA07662E5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065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9" name="Freeform 22">
                  <a:extLst>
                    <a:ext uri="{FF2B5EF4-FFF2-40B4-BE49-F238E27FC236}">
                      <a16:creationId xmlns:a16="http://schemas.microsoft.com/office/drawing/2014/main" id="{94CDAC1D-31E3-4F99-91A4-0C251E35E6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15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0" name="Freeform 23">
                  <a:extLst>
                    <a:ext uri="{FF2B5EF4-FFF2-40B4-BE49-F238E27FC236}">
                      <a16:creationId xmlns:a16="http://schemas.microsoft.com/office/drawing/2014/main" id="{D1CDDA1A-BB22-4C6E-AC50-43D836F917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235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1" name="Freeform 24">
                  <a:extLst>
                    <a:ext uri="{FF2B5EF4-FFF2-40B4-BE49-F238E27FC236}">
                      <a16:creationId xmlns:a16="http://schemas.microsoft.com/office/drawing/2014/main" id="{A212E2D9-0F1F-456D-AA69-F03CEF5A19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32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2" name="Freeform 25">
                  <a:extLst>
                    <a:ext uri="{FF2B5EF4-FFF2-40B4-BE49-F238E27FC236}">
                      <a16:creationId xmlns:a16="http://schemas.microsoft.com/office/drawing/2014/main" id="{B1FDC727-6FDB-42E7-ADC2-26ED37C47D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405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33" name="Freeform 26">
                  <a:extLst>
                    <a:ext uri="{FF2B5EF4-FFF2-40B4-BE49-F238E27FC236}">
                      <a16:creationId xmlns:a16="http://schemas.microsoft.com/office/drawing/2014/main" id="{414F738D-C069-4C16-9BAB-8462F527D5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49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95" name="Group 27">
                <a:extLst>
                  <a:ext uri="{FF2B5EF4-FFF2-40B4-BE49-F238E27FC236}">
                    <a16:creationId xmlns:a16="http://schemas.microsoft.com/office/drawing/2014/main" id="{572AC37C-275A-4C4B-845E-97A021BC4B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496"/>
                <a:ext cx="288" cy="576"/>
                <a:chOff x="2081" y="2873"/>
                <a:chExt cx="448" cy="838"/>
              </a:xfrm>
            </p:grpSpPr>
            <p:sp>
              <p:nvSpPr>
                <p:cNvPr id="116" name="Freeform 28">
                  <a:extLst>
                    <a:ext uri="{FF2B5EF4-FFF2-40B4-BE49-F238E27FC236}">
                      <a16:creationId xmlns:a16="http://schemas.microsoft.com/office/drawing/2014/main" id="{FE2ECDF6-79BA-4855-8D2C-9EDFEC582D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1" y="2873"/>
                  <a:ext cx="448" cy="838"/>
                </a:xfrm>
                <a:custGeom>
                  <a:avLst/>
                  <a:gdLst>
                    <a:gd name="T0" fmla="*/ 447 w 448"/>
                    <a:gd name="T1" fmla="*/ 717 h 838"/>
                    <a:gd name="T2" fmla="*/ 447 w 448"/>
                    <a:gd name="T3" fmla="*/ 0 h 838"/>
                    <a:gd name="T4" fmla="*/ 0 w 448"/>
                    <a:gd name="T5" fmla="*/ 120 h 838"/>
                    <a:gd name="T6" fmla="*/ 0 w 448"/>
                    <a:gd name="T7" fmla="*/ 837 h 838"/>
                    <a:gd name="T8" fmla="*/ 447 w 448"/>
                    <a:gd name="T9" fmla="*/ 717 h 8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8" h="838">
                      <a:moveTo>
                        <a:pt x="447" y="717"/>
                      </a:moveTo>
                      <a:lnTo>
                        <a:pt x="447" y="0"/>
                      </a:lnTo>
                      <a:lnTo>
                        <a:pt x="0" y="120"/>
                      </a:lnTo>
                      <a:lnTo>
                        <a:pt x="0" y="837"/>
                      </a:lnTo>
                      <a:lnTo>
                        <a:pt x="447" y="717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7" name="Freeform 29">
                  <a:extLst>
                    <a:ext uri="{FF2B5EF4-FFF2-40B4-BE49-F238E27FC236}">
                      <a16:creationId xmlns:a16="http://schemas.microsoft.com/office/drawing/2014/main" id="{8C011756-B742-44B0-95B9-66817E231218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2108" y="2907"/>
                  <a:ext cx="394" cy="769"/>
                </a:xfrm>
                <a:custGeom>
                  <a:avLst/>
                  <a:gdLst>
                    <a:gd name="T0" fmla="*/ 393 w 394"/>
                    <a:gd name="T1" fmla="*/ 667 h 769"/>
                    <a:gd name="T2" fmla="*/ 393 w 394"/>
                    <a:gd name="T3" fmla="*/ 0 h 769"/>
                    <a:gd name="T4" fmla="*/ 0 w 394"/>
                    <a:gd name="T5" fmla="*/ 102 h 769"/>
                    <a:gd name="T6" fmla="*/ 0 w 394"/>
                    <a:gd name="T7" fmla="*/ 768 h 769"/>
                    <a:gd name="T8" fmla="*/ 393 w 394"/>
                    <a:gd name="T9" fmla="*/ 667 h 7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4" h="769">
                      <a:moveTo>
                        <a:pt x="393" y="667"/>
                      </a:moveTo>
                      <a:lnTo>
                        <a:pt x="393" y="0"/>
                      </a:lnTo>
                      <a:lnTo>
                        <a:pt x="0" y="102"/>
                      </a:lnTo>
                      <a:lnTo>
                        <a:pt x="0" y="768"/>
                      </a:lnTo>
                      <a:lnTo>
                        <a:pt x="393" y="667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8" name="Freeform 30">
                  <a:extLst>
                    <a:ext uri="{FF2B5EF4-FFF2-40B4-BE49-F238E27FC236}">
                      <a16:creationId xmlns:a16="http://schemas.microsoft.com/office/drawing/2014/main" id="{7C387634-3915-464B-854A-72D8A63C58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298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9" name="Freeform 31">
                  <a:extLst>
                    <a:ext uri="{FF2B5EF4-FFF2-40B4-BE49-F238E27FC236}">
                      <a16:creationId xmlns:a16="http://schemas.microsoft.com/office/drawing/2014/main" id="{D4E844AF-93D4-4906-B068-1F1D4B6A6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065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0" name="Freeform 32">
                  <a:extLst>
                    <a:ext uri="{FF2B5EF4-FFF2-40B4-BE49-F238E27FC236}">
                      <a16:creationId xmlns:a16="http://schemas.microsoft.com/office/drawing/2014/main" id="{412CBE83-CD7F-41FF-8B34-A7C33D7BB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15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1" name="Freeform 33">
                  <a:extLst>
                    <a:ext uri="{FF2B5EF4-FFF2-40B4-BE49-F238E27FC236}">
                      <a16:creationId xmlns:a16="http://schemas.microsoft.com/office/drawing/2014/main" id="{DA936B97-C8B9-4828-84D6-8652E821BB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235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2" name="Freeform 34">
                  <a:extLst>
                    <a:ext uri="{FF2B5EF4-FFF2-40B4-BE49-F238E27FC236}">
                      <a16:creationId xmlns:a16="http://schemas.microsoft.com/office/drawing/2014/main" id="{953D388B-1D88-4F6A-8B1E-2AC36FE6B5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32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3" name="Freeform 35">
                  <a:extLst>
                    <a:ext uri="{FF2B5EF4-FFF2-40B4-BE49-F238E27FC236}">
                      <a16:creationId xmlns:a16="http://schemas.microsoft.com/office/drawing/2014/main" id="{B8BDA3F4-4B42-48BC-B37C-ECD598D7CE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405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24" name="Freeform 36">
                  <a:extLst>
                    <a:ext uri="{FF2B5EF4-FFF2-40B4-BE49-F238E27FC236}">
                      <a16:creationId xmlns:a16="http://schemas.microsoft.com/office/drawing/2014/main" id="{1DCF7409-2A47-4FED-A4E4-EF2F0FE012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49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96" name="Group 37">
                <a:extLst>
                  <a:ext uri="{FF2B5EF4-FFF2-40B4-BE49-F238E27FC236}">
                    <a16:creationId xmlns:a16="http://schemas.microsoft.com/office/drawing/2014/main" id="{BBCEF77D-8F83-4A6F-8C24-6D75850209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24" y="2592"/>
                <a:ext cx="288" cy="576"/>
                <a:chOff x="2081" y="2873"/>
                <a:chExt cx="448" cy="838"/>
              </a:xfrm>
            </p:grpSpPr>
            <p:sp>
              <p:nvSpPr>
                <p:cNvPr id="107" name="Freeform 38">
                  <a:extLst>
                    <a:ext uri="{FF2B5EF4-FFF2-40B4-BE49-F238E27FC236}">
                      <a16:creationId xmlns:a16="http://schemas.microsoft.com/office/drawing/2014/main" id="{A64DBF44-5DC8-4C7F-A91E-1CC8586C56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1" y="2873"/>
                  <a:ext cx="448" cy="838"/>
                </a:xfrm>
                <a:custGeom>
                  <a:avLst/>
                  <a:gdLst>
                    <a:gd name="T0" fmla="*/ 447 w 448"/>
                    <a:gd name="T1" fmla="*/ 717 h 838"/>
                    <a:gd name="T2" fmla="*/ 447 w 448"/>
                    <a:gd name="T3" fmla="*/ 0 h 838"/>
                    <a:gd name="T4" fmla="*/ 0 w 448"/>
                    <a:gd name="T5" fmla="*/ 120 h 838"/>
                    <a:gd name="T6" fmla="*/ 0 w 448"/>
                    <a:gd name="T7" fmla="*/ 837 h 838"/>
                    <a:gd name="T8" fmla="*/ 447 w 448"/>
                    <a:gd name="T9" fmla="*/ 717 h 8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8" h="838">
                      <a:moveTo>
                        <a:pt x="447" y="717"/>
                      </a:moveTo>
                      <a:lnTo>
                        <a:pt x="447" y="0"/>
                      </a:lnTo>
                      <a:lnTo>
                        <a:pt x="0" y="120"/>
                      </a:lnTo>
                      <a:lnTo>
                        <a:pt x="0" y="837"/>
                      </a:lnTo>
                      <a:lnTo>
                        <a:pt x="447" y="717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8" name="Freeform 39">
                  <a:extLst>
                    <a:ext uri="{FF2B5EF4-FFF2-40B4-BE49-F238E27FC236}">
                      <a16:creationId xmlns:a16="http://schemas.microsoft.com/office/drawing/2014/main" id="{CB74FB89-2F7D-4B98-8A9F-757D68C68EC9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2108" y="2907"/>
                  <a:ext cx="394" cy="769"/>
                </a:xfrm>
                <a:custGeom>
                  <a:avLst/>
                  <a:gdLst>
                    <a:gd name="T0" fmla="*/ 393 w 394"/>
                    <a:gd name="T1" fmla="*/ 667 h 769"/>
                    <a:gd name="T2" fmla="*/ 393 w 394"/>
                    <a:gd name="T3" fmla="*/ 0 h 769"/>
                    <a:gd name="T4" fmla="*/ 0 w 394"/>
                    <a:gd name="T5" fmla="*/ 102 h 769"/>
                    <a:gd name="T6" fmla="*/ 0 w 394"/>
                    <a:gd name="T7" fmla="*/ 768 h 769"/>
                    <a:gd name="T8" fmla="*/ 393 w 394"/>
                    <a:gd name="T9" fmla="*/ 667 h 7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4" h="769">
                      <a:moveTo>
                        <a:pt x="393" y="667"/>
                      </a:moveTo>
                      <a:lnTo>
                        <a:pt x="393" y="0"/>
                      </a:lnTo>
                      <a:lnTo>
                        <a:pt x="0" y="102"/>
                      </a:lnTo>
                      <a:lnTo>
                        <a:pt x="0" y="768"/>
                      </a:lnTo>
                      <a:lnTo>
                        <a:pt x="393" y="667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9" name="Freeform 40">
                  <a:extLst>
                    <a:ext uri="{FF2B5EF4-FFF2-40B4-BE49-F238E27FC236}">
                      <a16:creationId xmlns:a16="http://schemas.microsoft.com/office/drawing/2014/main" id="{C34DBC04-08C6-4B29-AA9F-1295787E7C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298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0" name="Freeform 41">
                  <a:extLst>
                    <a:ext uri="{FF2B5EF4-FFF2-40B4-BE49-F238E27FC236}">
                      <a16:creationId xmlns:a16="http://schemas.microsoft.com/office/drawing/2014/main" id="{4F99214F-A9B1-47A7-9047-B1CEB404B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065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1" name="Freeform 42">
                  <a:extLst>
                    <a:ext uri="{FF2B5EF4-FFF2-40B4-BE49-F238E27FC236}">
                      <a16:creationId xmlns:a16="http://schemas.microsoft.com/office/drawing/2014/main" id="{8A38B2B0-052E-4254-926D-2C600F6B75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15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2" name="Freeform 43">
                  <a:extLst>
                    <a:ext uri="{FF2B5EF4-FFF2-40B4-BE49-F238E27FC236}">
                      <a16:creationId xmlns:a16="http://schemas.microsoft.com/office/drawing/2014/main" id="{4AFEAA7A-1F5D-4B40-8ADC-64DD832C90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235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3" name="Freeform 44">
                  <a:extLst>
                    <a:ext uri="{FF2B5EF4-FFF2-40B4-BE49-F238E27FC236}">
                      <a16:creationId xmlns:a16="http://schemas.microsoft.com/office/drawing/2014/main" id="{9FE67FF8-6528-4C5C-9075-B2BB65898F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32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4" name="Freeform 45">
                  <a:extLst>
                    <a:ext uri="{FF2B5EF4-FFF2-40B4-BE49-F238E27FC236}">
                      <a16:creationId xmlns:a16="http://schemas.microsoft.com/office/drawing/2014/main" id="{31D8C001-E19B-4E48-9772-6F4E19D5C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405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15" name="Freeform 46">
                  <a:extLst>
                    <a:ext uri="{FF2B5EF4-FFF2-40B4-BE49-F238E27FC236}">
                      <a16:creationId xmlns:a16="http://schemas.microsoft.com/office/drawing/2014/main" id="{C65B5755-A786-4CEB-B6DE-3D5DE9F7D3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49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97" name="Group 47">
                <a:extLst>
                  <a:ext uri="{FF2B5EF4-FFF2-40B4-BE49-F238E27FC236}">
                    <a16:creationId xmlns:a16="http://schemas.microsoft.com/office/drawing/2014/main" id="{25DF6C00-0559-464F-82A2-0FEA3E65D2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20" y="2688"/>
                <a:ext cx="288" cy="576"/>
                <a:chOff x="2081" y="2873"/>
                <a:chExt cx="448" cy="838"/>
              </a:xfrm>
            </p:grpSpPr>
            <p:sp>
              <p:nvSpPr>
                <p:cNvPr id="98" name="Freeform 48">
                  <a:extLst>
                    <a:ext uri="{FF2B5EF4-FFF2-40B4-BE49-F238E27FC236}">
                      <a16:creationId xmlns:a16="http://schemas.microsoft.com/office/drawing/2014/main" id="{7B479026-1315-4C81-816D-205512CF08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1" y="2873"/>
                  <a:ext cx="448" cy="838"/>
                </a:xfrm>
                <a:custGeom>
                  <a:avLst/>
                  <a:gdLst>
                    <a:gd name="T0" fmla="*/ 447 w 448"/>
                    <a:gd name="T1" fmla="*/ 717 h 838"/>
                    <a:gd name="T2" fmla="*/ 447 w 448"/>
                    <a:gd name="T3" fmla="*/ 0 h 838"/>
                    <a:gd name="T4" fmla="*/ 0 w 448"/>
                    <a:gd name="T5" fmla="*/ 120 h 838"/>
                    <a:gd name="T6" fmla="*/ 0 w 448"/>
                    <a:gd name="T7" fmla="*/ 837 h 838"/>
                    <a:gd name="T8" fmla="*/ 447 w 448"/>
                    <a:gd name="T9" fmla="*/ 717 h 8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448" h="838">
                      <a:moveTo>
                        <a:pt x="447" y="717"/>
                      </a:moveTo>
                      <a:lnTo>
                        <a:pt x="447" y="0"/>
                      </a:lnTo>
                      <a:lnTo>
                        <a:pt x="0" y="120"/>
                      </a:lnTo>
                      <a:lnTo>
                        <a:pt x="0" y="837"/>
                      </a:lnTo>
                      <a:lnTo>
                        <a:pt x="447" y="717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99" name="Freeform 49">
                  <a:extLst>
                    <a:ext uri="{FF2B5EF4-FFF2-40B4-BE49-F238E27FC236}">
                      <a16:creationId xmlns:a16="http://schemas.microsoft.com/office/drawing/2014/main" id="{D7783549-F836-4D8D-9CEE-E3AFCC730A72}"/>
                    </a:ext>
                  </a:extLst>
                </p:cNvPr>
                <p:cNvSpPr>
                  <a:spLocks/>
                </p:cNvSpPr>
                <p:nvPr/>
              </p:nvSpPr>
              <p:spPr bwMode="white">
                <a:xfrm>
                  <a:off x="2108" y="2907"/>
                  <a:ext cx="394" cy="769"/>
                </a:xfrm>
                <a:custGeom>
                  <a:avLst/>
                  <a:gdLst>
                    <a:gd name="T0" fmla="*/ 393 w 394"/>
                    <a:gd name="T1" fmla="*/ 667 h 769"/>
                    <a:gd name="T2" fmla="*/ 393 w 394"/>
                    <a:gd name="T3" fmla="*/ 0 h 769"/>
                    <a:gd name="T4" fmla="*/ 0 w 394"/>
                    <a:gd name="T5" fmla="*/ 102 h 769"/>
                    <a:gd name="T6" fmla="*/ 0 w 394"/>
                    <a:gd name="T7" fmla="*/ 768 h 769"/>
                    <a:gd name="T8" fmla="*/ 393 w 394"/>
                    <a:gd name="T9" fmla="*/ 667 h 7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94" h="769">
                      <a:moveTo>
                        <a:pt x="393" y="667"/>
                      </a:moveTo>
                      <a:lnTo>
                        <a:pt x="393" y="0"/>
                      </a:lnTo>
                      <a:lnTo>
                        <a:pt x="0" y="102"/>
                      </a:lnTo>
                      <a:lnTo>
                        <a:pt x="0" y="768"/>
                      </a:lnTo>
                      <a:lnTo>
                        <a:pt x="393" y="667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0" name="Freeform 50">
                  <a:extLst>
                    <a:ext uri="{FF2B5EF4-FFF2-40B4-BE49-F238E27FC236}">
                      <a16:creationId xmlns:a16="http://schemas.microsoft.com/office/drawing/2014/main" id="{5FF02B94-E38E-49F8-8B7C-3CAB410313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298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1" name="Freeform 51">
                  <a:extLst>
                    <a:ext uri="{FF2B5EF4-FFF2-40B4-BE49-F238E27FC236}">
                      <a16:creationId xmlns:a16="http://schemas.microsoft.com/office/drawing/2014/main" id="{92DFB75A-ABFE-44E6-B740-143C9FBDC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065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2" name="Freeform 52">
                  <a:extLst>
                    <a:ext uri="{FF2B5EF4-FFF2-40B4-BE49-F238E27FC236}">
                      <a16:creationId xmlns:a16="http://schemas.microsoft.com/office/drawing/2014/main" id="{7D20DC24-45CA-4B9C-8F52-5640951A9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15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3" name="Freeform 53">
                  <a:extLst>
                    <a:ext uri="{FF2B5EF4-FFF2-40B4-BE49-F238E27FC236}">
                      <a16:creationId xmlns:a16="http://schemas.microsoft.com/office/drawing/2014/main" id="{E595C79E-8140-445A-9C79-00875B35B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235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4" name="Freeform 54">
                  <a:extLst>
                    <a:ext uri="{FF2B5EF4-FFF2-40B4-BE49-F238E27FC236}">
                      <a16:creationId xmlns:a16="http://schemas.microsoft.com/office/drawing/2014/main" id="{FBF6384F-AD78-4E0C-96CD-BDD11F87DA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32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5" name="Freeform 55">
                  <a:extLst>
                    <a:ext uri="{FF2B5EF4-FFF2-40B4-BE49-F238E27FC236}">
                      <a16:creationId xmlns:a16="http://schemas.microsoft.com/office/drawing/2014/main" id="{E7BDF3AB-CD39-4FBA-BD39-31A83F2A26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405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106" name="Freeform 56">
                  <a:extLst>
                    <a:ext uri="{FF2B5EF4-FFF2-40B4-BE49-F238E27FC236}">
                      <a16:creationId xmlns:a16="http://schemas.microsoft.com/office/drawing/2014/main" id="{C83165A0-DA1C-4B5E-8A97-D0A3F8311E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3" y="3490"/>
                  <a:ext cx="324" cy="121"/>
                </a:xfrm>
                <a:custGeom>
                  <a:avLst/>
                  <a:gdLst>
                    <a:gd name="T0" fmla="*/ 323 w 324"/>
                    <a:gd name="T1" fmla="*/ 33 h 121"/>
                    <a:gd name="T2" fmla="*/ 323 w 324"/>
                    <a:gd name="T3" fmla="*/ 0 h 121"/>
                    <a:gd name="T4" fmla="*/ 0 w 324"/>
                    <a:gd name="T5" fmla="*/ 86 h 121"/>
                    <a:gd name="T6" fmla="*/ 0 w 324"/>
                    <a:gd name="T7" fmla="*/ 120 h 121"/>
                    <a:gd name="T8" fmla="*/ 323 w 324"/>
                    <a:gd name="T9" fmla="*/ 33 h 12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4" h="121">
                      <a:moveTo>
                        <a:pt x="323" y="33"/>
                      </a:moveTo>
                      <a:lnTo>
                        <a:pt x="323" y="0"/>
                      </a:lnTo>
                      <a:lnTo>
                        <a:pt x="0" y="86"/>
                      </a:lnTo>
                      <a:lnTo>
                        <a:pt x="0" y="120"/>
                      </a:lnTo>
                      <a:lnTo>
                        <a:pt x="323" y="33"/>
                      </a:lnTo>
                    </a:path>
                  </a:pathLst>
                </a:custGeom>
                <a:solidFill>
                  <a:schemeClr val="hlink"/>
                </a:solidFill>
                <a:ln w="12700" cap="rnd" cmpd="sng">
                  <a:solidFill>
                    <a:schemeClr val="folHlink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grpSp>
          <p:nvGrpSpPr>
            <p:cNvPr id="13" name="Group 58">
              <a:extLst>
                <a:ext uri="{FF2B5EF4-FFF2-40B4-BE49-F238E27FC236}">
                  <a16:creationId xmlns:a16="http://schemas.microsoft.com/office/drawing/2014/main" id="{EEDC8FB3-4C21-43A6-8238-5A7F76E99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34400" y="4648200"/>
              <a:ext cx="457200" cy="838200"/>
              <a:chOff x="2081" y="2873"/>
              <a:chExt cx="448" cy="838"/>
            </a:xfrm>
          </p:grpSpPr>
          <p:sp>
            <p:nvSpPr>
              <p:cNvPr id="84" name="Freeform 59">
                <a:extLst>
                  <a:ext uri="{FF2B5EF4-FFF2-40B4-BE49-F238E27FC236}">
                    <a16:creationId xmlns:a16="http://schemas.microsoft.com/office/drawing/2014/main" id="{542A1ED8-2A64-448A-8008-1EF6C43FDD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1" y="2873"/>
                <a:ext cx="448" cy="838"/>
              </a:xfrm>
              <a:custGeom>
                <a:avLst/>
                <a:gdLst>
                  <a:gd name="T0" fmla="*/ 447 w 448"/>
                  <a:gd name="T1" fmla="*/ 717 h 838"/>
                  <a:gd name="T2" fmla="*/ 447 w 448"/>
                  <a:gd name="T3" fmla="*/ 0 h 838"/>
                  <a:gd name="T4" fmla="*/ 0 w 448"/>
                  <a:gd name="T5" fmla="*/ 120 h 838"/>
                  <a:gd name="T6" fmla="*/ 0 w 448"/>
                  <a:gd name="T7" fmla="*/ 837 h 838"/>
                  <a:gd name="T8" fmla="*/ 447 w 448"/>
                  <a:gd name="T9" fmla="*/ 717 h 8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8" h="838">
                    <a:moveTo>
                      <a:pt x="447" y="717"/>
                    </a:moveTo>
                    <a:lnTo>
                      <a:pt x="447" y="0"/>
                    </a:lnTo>
                    <a:lnTo>
                      <a:pt x="0" y="120"/>
                    </a:lnTo>
                    <a:lnTo>
                      <a:pt x="0" y="837"/>
                    </a:lnTo>
                    <a:lnTo>
                      <a:pt x="447" y="717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5" name="Freeform 60">
                <a:extLst>
                  <a:ext uri="{FF2B5EF4-FFF2-40B4-BE49-F238E27FC236}">
                    <a16:creationId xmlns:a16="http://schemas.microsoft.com/office/drawing/2014/main" id="{672BE870-0228-4645-8774-7B9695CBE3CA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2108" y="2907"/>
                <a:ext cx="394" cy="769"/>
              </a:xfrm>
              <a:custGeom>
                <a:avLst/>
                <a:gdLst>
                  <a:gd name="T0" fmla="*/ 393 w 394"/>
                  <a:gd name="T1" fmla="*/ 667 h 769"/>
                  <a:gd name="T2" fmla="*/ 393 w 394"/>
                  <a:gd name="T3" fmla="*/ 0 h 769"/>
                  <a:gd name="T4" fmla="*/ 0 w 394"/>
                  <a:gd name="T5" fmla="*/ 102 h 769"/>
                  <a:gd name="T6" fmla="*/ 0 w 394"/>
                  <a:gd name="T7" fmla="*/ 768 h 769"/>
                  <a:gd name="T8" fmla="*/ 393 w 394"/>
                  <a:gd name="T9" fmla="*/ 667 h 7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4" h="769">
                    <a:moveTo>
                      <a:pt x="393" y="667"/>
                    </a:moveTo>
                    <a:lnTo>
                      <a:pt x="393" y="0"/>
                    </a:lnTo>
                    <a:lnTo>
                      <a:pt x="0" y="102"/>
                    </a:lnTo>
                    <a:lnTo>
                      <a:pt x="0" y="768"/>
                    </a:lnTo>
                    <a:lnTo>
                      <a:pt x="393" y="667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6" name="Freeform 61">
                <a:extLst>
                  <a:ext uri="{FF2B5EF4-FFF2-40B4-BE49-F238E27FC236}">
                    <a16:creationId xmlns:a16="http://schemas.microsoft.com/office/drawing/2014/main" id="{92F79D0D-F26A-46AD-9F20-516D54BD8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298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7" name="Freeform 62">
                <a:extLst>
                  <a:ext uri="{FF2B5EF4-FFF2-40B4-BE49-F238E27FC236}">
                    <a16:creationId xmlns:a16="http://schemas.microsoft.com/office/drawing/2014/main" id="{B6069004-9713-42FD-9710-068C06E67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06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" name="Freeform 63">
                <a:extLst>
                  <a:ext uri="{FF2B5EF4-FFF2-40B4-BE49-F238E27FC236}">
                    <a16:creationId xmlns:a16="http://schemas.microsoft.com/office/drawing/2014/main" id="{2F49531D-CA74-4767-B1C5-FBAE3CD39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15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" name="Freeform 64">
                <a:extLst>
                  <a:ext uri="{FF2B5EF4-FFF2-40B4-BE49-F238E27FC236}">
                    <a16:creationId xmlns:a16="http://schemas.microsoft.com/office/drawing/2014/main" id="{58AF2BB0-88AB-4850-AE6B-E129204C0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23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0" name="Freeform 65">
                <a:extLst>
                  <a:ext uri="{FF2B5EF4-FFF2-40B4-BE49-F238E27FC236}">
                    <a16:creationId xmlns:a16="http://schemas.microsoft.com/office/drawing/2014/main" id="{EB495CFE-636D-41A0-A7CA-339246A122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32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1" name="Freeform 66">
                <a:extLst>
                  <a:ext uri="{FF2B5EF4-FFF2-40B4-BE49-F238E27FC236}">
                    <a16:creationId xmlns:a16="http://schemas.microsoft.com/office/drawing/2014/main" id="{BEBADD92-08A2-441E-B3B8-05F6714E01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40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2" name="Freeform 67">
                <a:extLst>
                  <a:ext uri="{FF2B5EF4-FFF2-40B4-BE49-F238E27FC236}">
                    <a16:creationId xmlns:a16="http://schemas.microsoft.com/office/drawing/2014/main" id="{C8680B89-F5D7-458A-9A74-995E3890F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49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4" name="Group 69">
              <a:extLst>
                <a:ext uri="{FF2B5EF4-FFF2-40B4-BE49-F238E27FC236}">
                  <a16:creationId xmlns:a16="http://schemas.microsoft.com/office/drawing/2014/main" id="{B292434A-3C49-424B-B481-F4A92BCD1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8800" y="3429000"/>
              <a:ext cx="457200" cy="838200"/>
              <a:chOff x="2081" y="2873"/>
              <a:chExt cx="448" cy="838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B27CD3B1-33B8-4302-B2D8-95691998C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1" y="2873"/>
                <a:ext cx="448" cy="838"/>
              </a:xfrm>
              <a:custGeom>
                <a:avLst/>
                <a:gdLst>
                  <a:gd name="T0" fmla="*/ 447 w 448"/>
                  <a:gd name="T1" fmla="*/ 717 h 838"/>
                  <a:gd name="T2" fmla="*/ 447 w 448"/>
                  <a:gd name="T3" fmla="*/ 0 h 838"/>
                  <a:gd name="T4" fmla="*/ 0 w 448"/>
                  <a:gd name="T5" fmla="*/ 120 h 838"/>
                  <a:gd name="T6" fmla="*/ 0 w 448"/>
                  <a:gd name="T7" fmla="*/ 837 h 838"/>
                  <a:gd name="T8" fmla="*/ 447 w 448"/>
                  <a:gd name="T9" fmla="*/ 717 h 8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8" h="838">
                    <a:moveTo>
                      <a:pt x="447" y="717"/>
                    </a:moveTo>
                    <a:lnTo>
                      <a:pt x="447" y="0"/>
                    </a:lnTo>
                    <a:lnTo>
                      <a:pt x="0" y="120"/>
                    </a:lnTo>
                    <a:lnTo>
                      <a:pt x="0" y="837"/>
                    </a:lnTo>
                    <a:lnTo>
                      <a:pt x="447" y="717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6C84E4F7-1D42-484B-888E-3848652524DE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2108" y="2907"/>
                <a:ext cx="394" cy="769"/>
              </a:xfrm>
              <a:custGeom>
                <a:avLst/>
                <a:gdLst>
                  <a:gd name="T0" fmla="*/ 393 w 394"/>
                  <a:gd name="T1" fmla="*/ 667 h 769"/>
                  <a:gd name="T2" fmla="*/ 393 w 394"/>
                  <a:gd name="T3" fmla="*/ 0 h 769"/>
                  <a:gd name="T4" fmla="*/ 0 w 394"/>
                  <a:gd name="T5" fmla="*/ 102 h 769"/>
                  <a:gd name="T6" fmla="*/ 0 w 394"/>
                  <a:gd name="T7" fmla="*/ 768 h 769"/>
                  <a:gd name="T8" fmla="*/ 393 w 394"/>
                  <a:gd name="T9" fmla="*/ 667 h 7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4" h="769">
                    <a:moveTo>
                      <a:pt x="393" y="667"/>
                    </a:moveTo>
                    <a:lnTo>
                      <a:pt x="393" y="0"/>
                    </a:lnTo>
                    <a:lnTo>
                      <a:pt x="0" y="102"/>
                    </a:lnTo>
                    <a:lnTo>
                      <a:pt x="0" y="768"/>
                    </a:lnTo>
                    <a:lnTo>
                      <a:pt x="393" y="667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4" name="Freeform 72">
                <a:extLst>
                  <a:ext uri="{FF2B5EF4-FFF2-40B4-BE49-F238E27FC236}">
                    <a16:creationId xmlns:a16="http://schemas.microsoft.com/office/drawing/2014/main" id="{FDDBF3D1-AD77-4F0A-BDB7-CD0FE4645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298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6" name="Freeform 73">
                <a:extLst>
                  <a:ext uri="{FF2B5EF4-FFF2-40B4-BE49-F238E27FC236}">
                    <a16:creationId xmlns:a16="http://schemas.microsoft.com/office/drawing/2014/main" id="{B650FDC1-477D-4F9C-9708-1948422D5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06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8" name="Freeform 74">
                <a:extLst>
                  <a:ext uri="{FF2B5EF4-FFF2-40B4-BE49-F238E27FC236}">
                    <a16:creationId xmlns:a16="http://schemas.microsoft.com/office/drawing/2014/main" id="{AF1ADD5A-7EF2-4740-9187-FF323E7BD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15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0" name="Freeform 75">
                <a:extLst>
                  <a:ext uri="{FF2B5EF4-FFF2-40B4-BE49-F238E27FC236}">
                    <a16:creationId xmlns:a16="http://schemas.microsoft.com/office/drawing/2014/main" id="{9A0AF3EB-F6E4-47A0-A641-363F06C3F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23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1" name="Freeform 76">
                <a:extLst>
                  <a:ext uri="{FF2B5EF4-FFF2-40B4-BE49-F238E27FC236}">
                    <a16:creationId xmlns:a16="http://schemas.microsoft.com/office/drawing/2014/main" id="{5CAD18AE-F7A4-4372-874C-226F905C73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32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2" name="Freeform 77">
                <a:extLst>
                  <a:ext uri="{FF2B5EF4-FFF2-40B4-BE49-F238E27FC236}">
                    <a16:creationId xmlns:a16="http://schemas.microsoft.com/office/drawing/2014/main" id="{C6782498-3F6D-42BD-AFAE-A16615566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40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DBE31C85-8E4D-4420-B779-3F220C262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49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5" name="Group 79">
              <a:extLst>
                <a:ext uri="{FF2B5EF4-FFF2-40B4-BE49-F238E27FC236}">
                  <a16:creationId xmlns:a16="http://schemas.microsoft.com/office/drawing/2014/main" id="{0FE08391-E779-4FBE-A0F4-07F0CBF497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91200" y="3581400"/>
              <a:ext cx="457200" cy="838200"/>
              <a:chOff x="2081" y="2873"/>
              <a:chExt cx="448" cy="838"/>
            </a:xfrm>
          </p:grpSpPr>
          <p:sp>
            <p:nvSpPr>
              <p:cNvPr id="62" name="Freeform 80">
                <a:extLst>
                  <a:ext uri="{FF2B5EF4-FFF2-40B4-BE49-F238E27FC236}">
                    <a16:creationId xmlns:a16="http://schemas.microsoft.com/office/drawing/2014/main" id="{8B4215C6-F4F2-4C7E-8AE3-DFFCC6090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1" y="2873"/>
                <a:ext cx="448" cy="838"/>
              </a:xfrm>
              <a:custGeom>
                <a:avLst/>
                <a:gdLst>
                  <a:gd name="T0" fmla="*/ 447 w 448"/>
                  <a:gd name="T1" fmla="*/ 717 h 838"/>
                  <a:gd name="T2" fmla="*/ 447 w 448"/>
                  <a:gd name="T3" fmla="*/ 0 h 838"/>
                  <a:gd name="T4" fmla="*/ 0 w 448"/>
                  <a:gd name="T5" fmla="*/ 120 h 838"/>
                  <a:gd name="T6" fmla="*/ 0 w 448"/>
                  <a:gd name="T7" fmla="*/ 837 h 838"/>
                  <a:gd name="T8" fmla="*/ 447 w 448"/>
                  <a:gd name="T9" fmla="*/ 717 h 8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8" h="838">
                    <a:moveTo>
                      <a:pt x="447" y="717"/>
                    </a:moveTo>
                    <a:lnTo>
                      <a:pt x="447" y="0"/>
                    </a:lnTo>
                    <a:lnTo>
                      <a:pt x="0" y="120"/>
                    </a:lnTo>
                    <a:lnTo>
                      <a:pt x="0" y="837"/>
                    </a:lnTo>
                    <a:lnTo>
                      <a:pt x="447" y="717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Freeform 81">
                <a:extLst>
                  <a:ext uri="{FF2B5EF4-FFF2-40B4-BE49-F238E27FC236}">
                    <a16:creationId xmlns:a16="http://schemas.microsoft.com/office/drawing/2014/main" id="{3BB1C227-3814-40CC-BA17-BA504EF8C759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2108" y="2907"/>
                <a:ext cx="394" cy="769"/>
              </a:xfrm>
              <a:custGeom>
                <a:avLst/>
                <a:gdLst>
                  <a:gd name="T0" fmla="*/ 393 w 394"/>
                  <a:gd name="T1" fmla="*/ 667 h 769"/>
                  <a:gd name="T2" fmla="*/ 393 w 394"/>
                  <a:gd name="T3" fmla="*/ 0 h 769"/>
                  <a:gd name="T4" fmla="*/ 0 w 394"/>
                  <a:gd name="T5" fmla="*/ 102 h 769"/>
                  <a:gd name="T6" fmla="*/ 0 w 394"/>
                  <a:gd name="T7" fmla="*/ 768 h 769"/>
                  <a:gd name="T8" fmla="*/ 393 w 394"/>
                  <a:gd name="T9" fmla="*/ 667 h 7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4" h="769">
                    <a:moveTo>
                      <a:pt x="393" y="667"/>
                    </a:moveTo>
                    <a:lnTo>
                      <a:pt x="393" y="0"/>
                    </a:lnTo>
                    <a:lnTo>
                      <a:pt x="0" y="102"/>
                    </a:lnTo>
                    <a:lnTo>
                      <a:pt x="0" y="768"/>
                    </a:lnTo>
                    <a:lnTo>
                      <a:pt x="393" y="667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Freeform 82">
                <a:extLst>
                  <a:ext uri="{FF2B5EF4-FFF2-40B4-BE49-F238E27FC236}">
                    <a16:creationId xmlns:a16="http://schemas.microsoft.com/office/drawing/2014/main" id="{A8D100CC-6E4D-45E1-8CE0-AF5BECE0A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298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Freeform 83">
                <a:extLst>
                  <a:ext uri="{FF2B5EF4-FFF2-40B4-BE49-F238E27FC236}">
                    <a16:creationId xmlns:a16="http://schemas.microsoft.com/office/drawing/2014/main" id="{A0C32C7E-794B-4940-AC61-E8532BA826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06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Freeform 84">
                <a:extLst>
                  <a:ext uri="{FF2B5EF4-FFF2-40B4-BE49-F238E27FC236}">
                    <a16:creationId xmlns:a16="http://schemas.microsoft.com/office/drawing/2014/main" id="{D672CAB2-A874-48C5-9793-5BFECD6465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15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Freeform 85">
                <a:extLst>
                  <a:ext uri="{FF2B5EF4-FFF2-40B4-BE49-F238E27FC236}">
                    <a16:creationId xmlns:a16="http://schemas.microsoft.com/office/drawing/2014/main" id="{30957FDD-C9A5-490F-ACF4-DBED06A2AF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23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Freeform 86">
                <a:extLst>
                  <a:ext uri="{FF2B5EF4-FFF2-40B4-BE49-F238E27FC236}">
                    <a16:creationId xmlns:a16="http://schemas.microsoft.com/office/drawing/2014/main" id="{D1E986F1-6B98-4EF0-BC5D-EA59FBA39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32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Freeform 87">
                <a:extLst>
                  <a:ext uri="{FF2B5EF4-FFF2-40B4-BE49-F238E27FC236}">
                    <a16:creationId xmlns:a16="http://schemas.microsoft.com/office/drawing/2014/main" id="{9F64E67C-7B41-42CB-8FAD-95AC4A8F2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40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Freeform 88">
                <a:extLst>
                  <a:ext uri="{FF2B5EF4-FFF2-40B4-BE49-F238E27FC236}">
                    <a16:creationId xmlns:a16="http://schemas.microsoft.com/office/drawing/2014/main" id="{72844EBD-A34A-42E6-845A-D848137AF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49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6" name="Group 89">
              <a:extLst>
                <a:ext uri="{FF2B5EF4-FFF2-40B4-BE49-F238E27FC236}">
                  <a16:creationId xmlns:a16="http://schemas.microsoft.com/office/drawing/2014/main" id="{7FDC2B35-4472-4109-8CB8-AD05804C9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3600" y="3733800"/>
              <a:ext cx="457200" cy="838200"/>
              <a:chOff x="2081" y="2873"/>
              <a:chExt cx="448" cy="838"/>
            </a:xfrm>
          </p:grpSpPr>
          <p:sp>
            <p:nvSpPr>
              <p:cNvPr id="53" name="Freeform 90">
                <a:extLst>
                  <a:ext uri="{FF2B5EF4-FFF2-40B4-BE49-F238E27FC236}">
                    <a16:creationId xmlns:a16="http://schemas.microsoft.com/office/drawing/2014/main" id="{E86D0AD7-4E35-484C-8DD5-93F4667763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1" y="2873"/>
                <a:ext cx="448" cy="838"/>
              </a:xfrm>
              <a:custGeom>
                <a:avLst/>
                <a:gdLst>
                  <a:gd name="T0" fmla="*/ 447 w 448"/>
                  <a:gd name="T1" fmla="*/ 717 h 838"/>
                  <a:gd name="T2" fmla="*/ 447 w 448"/>
                  <a:gd name="T3" fmla="*/ 0 h 838"/>
                  <a:gd name="T4" fmla="*/ 0 w 448"/>
                  <a:gd name="T5" fmla="*/ 120 h 838"/>
                  <a:gd name="T6" fmla="*/ 0 w 448"/>
                  <a:gd name="T7" fmla="*/ 837 h 838"/>
                  <a:gd name="T8" fmla="*/ 447 w 448"/>
                  <a:gd name="T9" fmla="*/ 717 h 8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8" h="838">
                    <a:moveTo>
                      <a:pt x="447" y="717"/>
                    </a:moveTo>
                    <a:lnTo>
                      <a:pt x="447" y="0"/>
                    </a:lnTo>
                    <a:lnTo>
                      <a:pt x="0" y="120"/>
                    </a:lnTo>
                    <a:lnTo>
                      <a:pt x="0" y="837"/>
                    </a:lnTo>
                    <a:lnTo>
                      <a:pt x="447" y="717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Freeform 91">
                <a:extLst>
                  <a:ext uri="{FF2B5EF4-FFF2-40B4-BE49-F238E27FC236}">
                    <a16:creationId xmlns:a16="http://schemas.microsoft.com/office/drawing/2014/main" id="{B817F51A-3156-4130-810D-7E63481ABFD1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2108" y="2907"/>
                <a:ext cx="394" cy="769"/>
              </a:xfrm>
              <a:custGeom>
                <a:avLst/>
                <a:gdLst>
                  <a:gd name="T0" fmla="*/ 393 w 394"/>
                  <a:gd name="T1" fmla="*/ 667 h 769"/>
                  <a:gd name="T2" fmla="*/ 393 w 394"/>
                  <a:gd name="T3" fmla="*/ 0 h 769"/>
                  <a:gd name="T4" fmla="*/ 0 w 394"/>
                  <a:gd name="T5" fmla="*/ 102 h 769"/>
                  <a:gd name="T6" fmla="*/ 0 w 394"/>
                  <a:gd name="T7" fmla="*/ 768 h 769"/>
                  <a:gd name="T8" fmla="*/ 393 w 394"/>
                  <a:gd name="T9" fmla="*/ 667 h 7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4" h="769">
                    <a:moveTo>
                      <a:pt x="393" y="667"/>
                    </a:moveTo>
                    <a:lnTo>
                      <a:pt x="393" y="0"/>
                    </a:lnTo>
                    <a:lnTo>
                      <a:pt x="0" y="102"/>
                    </a:lnTo>
                    <a:lnTo>
                      <a:pt x="0" y="768"/>
                    </a:lnTo>
                    <a:lnTo>
                      <a:pt x="393" y="667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Freeform 92">
                <a:extLst>
                  <a:ext uri="{FF2B5EF4-FFF2-40B4-BE49-F238E27FC236}">
                    <a16:creationId xmlns:a16="http://schemas.microsoft.com/office/drawing/2014/main" id="{D7BDEC0D-E8EB-44C3-A0D0-DD57FD43BB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298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Freeform 93">
                <a:extLst>
                  <a:ext uri="{FF2B5EF4-FFF2-40B4-BE49-F238E27FC236}">
                    <a16:creationId xmlns:a16="http://schemas.microsoft.com/office/drawing/2014/main" id="{656DEC72-53BB-416A-8AAB-3564AD71E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06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Freeform 94">
                <a:extLst>
                  <a:ext uri="{FF2B5EF4-FFF2-40B4-BE49-F238E27FC236}">
                    <a16:creationId xmlns:a16="http://schemas.microsoft.com/office/drawing/2014/main" id="{360A0067-67DB-49F5-9AA9-3C5AF1D32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15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Freeform 95">
                <a:extLst>
                  <a:ext uri="{FF2B5EF4-FFF2-40B4-BE49-F238E27FC236}">
                    <a16:creationId xmlns:a16="http://schemas.microsoft.com/office/drawing/2014/main" id="{1FCE0E17-6464-4C02-96F6-31596A5F3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23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Freeform 96">
                <a:extLst>
                  <a:ext uri="{FF2B5EF4-FFF2-40B4-BE49-F238E27FC236}">
                    <a16:creationId xmlns:a16="http://schemas.microsoft.com/office/drawing/2014/main" id="{CBEA75D1-1AA8-4ED3-BA14-D038CD93E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32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Freeform 97">
                <a:extLst>
                  <a:ext uri="{FF2B5EF4-FFF2-40B4-BE49-F238E27FC236}">
                    <a16:creationId xmlns:a16="http://schemas.microsoft.com/office/drawing/2014/main" id="{EEBC7D8A-644C-4A80-AE43-C1C10C797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40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Freeform 98">
                <a:extLst>
                  <a:ext uri="{FF2B5EF4-FFF2-40B4-BE49-F238E27FC236}">
                    <a16:creationId xmlns:a16="http://schemas.microsoft.com/office/drawing/2014/main" id="{B41A4FC3-D375-4AF5-A95F-A460462AD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49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7" name="Group 99">
              <a:extLst>
                <a:ext uri="{FF2B5EF4-FFF2-40B4-BE49-F238E27FC236}">
                  <a16:creationId xmlns:a16="http://schemas.microsoft.com/office/drawing/2014/main" id="{F612D843-01F7-4106-B57A-81428BBED1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4648200"/>
              <a:ext cx="457200" cy="838200"/>
              <a:chOff x="2081" y="2873"/>
              <a:chExt cx="448" cy="838"/>
            </a:xfrm>
          </p:grpSpPr>
          <p:sp>
            <p:nvSpPr>
              <p:cNvPr id="44" name="Freeform 100">
                <a:extLst>
                  <a:ext uri="{FF2B5EF4-FFF2-40B4-BE49-F238E27FC236}">
                    <a16:creationId xmlns:a16="http://schemas.microsoft.com/office/drawing/2014/main" id="{F351EC80-B0D1-4442-8187-E7D8BF9C06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1" y="2873"/>
                <a:ext cx="448" cy="838"/>
              </a:xfrm>
              <a:custGeom>
                <a:avLst/>
                <a:gdLst>
                  <a:gd name="T0" fmla="*/ 447 w 448"/>
                  <a:gd name="T1" fmla="*/ 717 h 838"/>
                  <a:gd name="T2" fmla="*/ 447 w 448"/>
                  <a:gd name="T3" fmla="*/ 0 h 838"/>
                  <a:gd name="T4" fmla="*/ 0 w 448"/>
                  <a:gd name="T5" fmla="*/ 120 h 838"/>
                  <a:gd name="T6" fmla="*/ 0 w 448"/>
                  <a:gd name="T7" fmla="*/ 837 h 838"/>
                  <a:gd name="T8" fmla="*/ 447 w 448"/>
                  <a:gd name="T9" fmla="*/ 717 h 8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8" h="838">
                    <a:moveTo>
                      <a:pt x="447" y="717"/>
                    </a:moveTo>
                    <a:lnTo>
                      <a:pt x="447" y="0"/>
                    </a:lnTo>
                    <a:lnTo>
                      <a:pt x="0" y="120"/>
                    </a:lnTo>
                    <a:lnTo>
                      <a:pt x="0" y="837"/>
                    </a:lnTo>
                    <a:lnTo>
                      <a:pt x="447" y="717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5" name="Freeform 101">
                <a:extLst>
                  <a:ext uri="{FF2B5EF4-FFF2-40B4-BE49-F238E27FC236}">
                    <a16:creationId xmlns:a16="http://schemas.microsoft.com/office/drawing/2014/main" id="{A6FD2029-C85D-4F5E-9DA2-7F34C0796129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2108" y="2907"/>
                <a:ext cx="394" cy="769"/>
              </a:xfrm>
              <a:custGeom>
                <a:avLst/>
                <a:gdLst>
                  <a:gd name="T0" fmla="*/ 393 w 394"/>
                  <a:gd name="T1" fmla="*/ 667 h 769"/>
                  <a:gd name="T2" fmla="*/ 393 w 394"/>
                  <a:gd name="T3" fmla="*/ 0 h 769"/>
                  <a:gd name="T4" fmla="*/ 0 w 394"/>
                  <a:gd name="T5" fmla="*/ 102 h 769"/>
                  <a:gd name="T6" fmla="*/ 0 w 394"/>
                  <a:gd name="T7" fmla="*/ 768 h 769"/>
                  <a:gd name="T8" fmla="*/ 393 w 394"/>
                  <a:gd name="T9" fmla="*/ 667 h 7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4" h="769">
                    <a:moveTo>
                      <a:pt x="393" y="667"/>
                    </a:moveTo>
                    <a:lnTo>
                      <a:pt x="393" y="0"/>
                    </a:lnTo>
                    <a:lnTo>
                      <a:pt x="0" y="102"/>
                    </a:lnTo>
                    <a:lnTo>
                      <a:pt x="0" y="768"/>
                    </a:lnTo>
                    <a:lnTo>
                      <a:pt x="393" y="667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6" name="Freeform 102">
                <a:extLst>
                  <a:ext uri="{FF2B5EF4-FFF2-40B4-BE49-F238E27FC236}">
                    <a16:creationId xmlns:a16="http://schemas.microsoft.com/office/drawing/2014/main" id="{0814C8A9-8E77-4ACD-A7CE-7374CE267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298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Freeform 103">
                <a:extLst>
                  <a:ext uri="{FF2B5EF4-FFF2-40B4-BE49-F238E27FC236}">
                    <a16:creationId xmlns:a16="http://schemas.microsoft.com/office/drawing/2014/main" id="{A3C87E9D-E198-4464-BADA-8D4C2B291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06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Freeform 104">
                <a:extLst>
                  <a:ext uri="{FF2B5EF4-FFF2-40B4-BE49-F238E27FC236}">
                    <a16:creationId xmlns:a16="http://schemas.microsoft.com/office/drawing/2014/main" id="{3C990E69-5104-4A95-BA85-B4BEA0B26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15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Freeform 105">
                <a:extLst>
                  <a:ext uri="{FF2B5EF4-FFF2-40B4-BE49-F238E27FC236}">
                    <a16:creationId xmlns:a16="http://schemas.microsoft.com/office/drawing/2014/main" id="{E720DB3D-3F5E-4285-8A43-2E443652B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23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106">
                <a:extLst>
                  <a:ext uri="{FF2B5EF4-FFF2-40B4-BE49-F238E27FC236}">
                    <a16:creationId xmlns:a16="http://schemas.microsoft.com/office/drawing/2014/main" id="{7C88165C-C4F6-4012-AC5C-D37238D7E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32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107">
                <a:extLst>
                  <a:ext uri="{FF2B5EF4-FFF2-40B4-BE49-F238E27FC236}">
                    <a16:creationId xmlns:a16="http://schemas.microsoft.com/office/drawing/2014/main" id="{29712B2A-9F2D-440E-AF6C-A5DC149E5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40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" name="Freeform 108">
                <a:extLst>
                  <a:ext uri="{FF2B5EF4-FFF2-40B4-BE49-F238E27FC236}">
                    <a16:creationId xmlns:a16="http://schemas.microsoft.com/office/drawing/2014/main" id="{DBD2C2CD-84D0-461B-832E-82A0B259F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49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FFCC"/>
              </a:solidFill>
              <a:ln w="12700" cap="rnd" cmpd="sng">
                <a:solidFill>
                  <a:schemeClr val="folHlink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8" name="Line 109">
              <a:extLst>
                <a:ext uri="{FF2B5EF4-FFF2-40B4-BE49-F238E27FC236}">
                  <a16:creationId xmlns:a16="http://schemas.microsoft.com/office/drawing/2014/main" id="{7B74B582-0A9E-44D8-B5A2-58E9ABF0F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200" y="5105400"/>
              <a:ext cx="44958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19" name="Group 110">
              <a:extLst>
                <a:ext uri="{FF2B5EF4-FFF2-40B4-BE49-F238E27FC236}">
                  <a16:creationId xmlns:a16="http://schemas.microsoft.com/office/drawing/2014/main" id="{2885E651-0FC8-4616-98D0-B2B314F496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6600" y="1981200"/>
              <a:ext cx="457200" cy="838200"/>
              <a:chOff x="2081" y="2873"/>
              <a:chExt cx="448" cy="838"/>
            </a:xfrm>
          </p:grpSpPr>
          <p:sp>
            <p:nvSpPr>
              <p:cNvPr id="35" name="Freeform 111">
                <a:extLst>
                  <a:ext uri="{FF2B5EF4-FFF2-40B4-BE49-F238E27FC236}">
                    <a16:creationId xmlns:a16="http://schemas.microsoft.com/office/drawing/2014/main" id="{5A5419E0-36E4-4BE8-88AB-A09FF39B8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1" y="2873"/>
                <a:ext cx="448" cy="838"/>
              </a:xfrm>
              <a:custGeom>
                <a:avLst/>
                <a:gdLst>
                  <a:gd name="T0" fmla="*/ 447 w 448"/>
                  <a:gd name="T1" fmla="*/ 717 h 838"/>
                  <a:gd name="T2" fmla="*/ 447 w 448"/>
                  <a:gd name="T3" fmla="*/ 0 h 838"/>
                  <a:gd name="T4" fmla="*/ 0 w 448"/>
                  <a:gd name="T5" fmla="*/ 120 h 838"/>
                  <a:gd name="T6" fmla="*/ 0 w 448"/>
                  <a:gd name="T7" fmla="*/ 837 h 838"/>
                  <a:gd name="T8" fmla="*/ 447 w 448"/>
                  <a:gd name="T9" fmla="*/ 717 h 8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48" h="838">
                    <a:moveTo>
                      <a:pt x="447" y="717"/>
                    </a:moveTo>
                    <a:lnTo>
                      <a:pt x="447" y="0"/>
                    </a:lnTo>
                    <a:lnTo>
                      <a:pt x="0" y="120"/>
                    </a:lnTo>
                    <a:lnTo>
                      <a:pt x="0" y="837"/>
                    </a:lnTo>
                    <a:lnTo>
                      <a:pt x="447" y="717"/>
                    </a:lnTo>
                  </a:path>
                </a:pathLst>
              </a:custGeom>
              <a:solidFill>
                <a:srgbClr val="FF0066"/>
              </a:solidFill>
              <a:ln w="12700" cap="rnd" cmpd="sng">
                <a:solidFill>
                  <a:srgbClr val="FFCC6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Freeform 112">
                <a:extLst>
                  <a:ext uri="{FF2B5EF4-FFF2-40B4-BE49-F238E27FC236}">
                    <a16:creationId xmlns:a16="http://schemas.microsoft.com/office/drawing/2014/main" id="{9390E9F2-2C38-4E6B-B525-130DF1754B9F}"/>
                  </a:ext>
                </a:extLst>
              </p:cNvPr>
              <p:cNvSpPr>
                <a:spLocks/>
              </p:cNvSpPr>
              <p:nvPr/>
            </p:nvSpPr>
            <p:spPr bwMode="white">
              <a:xfrm>
                <a:off x="2108" y="2907"/>
                <a:ext cx="394" cy="769"/>
              </a:xfrm>
              <a:custGeom>
                <a:avLst/>
                <a:gdLst>
                  <a:gd name="T0" fmla="*/ 393 w 394"/>
                  <a:gd name="T1" fmla="*/ 667 h 769"/>
                  <a:gd name="T2" fmla="*/ 393 w 394"/>
                  <a:gd name="T3" fmla="*/ 0 h 769"/>
                  <a:gd name="T4" fmla="*/ 0 w 394"/>
                  <a:gd name="T5" fmla="*/ 102 h 769"/>
                  <a:gd name="T6" fmla="*/ 0 w 394"/>
                  <a:gd name="T7" fmla="*/ 768 h 769"/>
                  <a:gd name="T8" fmla="*/ 393 w 394"/>
                  <a:gd name="T9" fmla="*/ 667 h 76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94" h="769">
                    <a:moveTo>
                      <a:pt x="393" y="667"/>
                    </a:moveTo>
                    <a:lnTo>
                      <a:pt x="393" y="0"/>
                    </a:lnTo>
                    <a:lnTo>
                      <a:pt x="0" y="102"/>
                    </a:lnTo>
                    <a:lnTo>
                      <a:pt x="0" y="768"/>
                    </a:lnTo>
                    <a:lnTo>
                      <a:pt x="393" y="667"/>
                    </a:lnTo>
                  </a:path>
                </a:pathLst>
              </a:custGeom>
              <a:solidFill>
                <a:srgbClr val="FF0066"/>
              </a:solidFill>
              <a:ln w="12700" cap="rnd" cmpd="sng">
                <a:solidFill>
                  <a:srgbClr val="FFCC6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Freeform 113">
                <a:extLst>
                  <a:ext uri="{FF2B5EF4-FFF2-40B4-BE49-F238E27FC236}">
                    <a16:creationId xmlns:a16="http://schemas.microsoft.com/office/drawing/2014/main" id="{20D21545-6842-422B-9A2C-5E785BDFC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298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0066"/>
              </a:solidFill>
              <a:ln w="12700" cap="rnd" cmpd="sng">
                <a:solidFill>
                  <a:srgbClr val="FFCC6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8" name="Freeform 114">
                <a:extLst>
                  <a:ext uri="{FF2B5EF4-FFF2-40B4-BE49-F238E27FC236}">
                    <a16:creationId xmlns:a16="http://schemas.microsoft.com/office/drawing/2014/main" id="{116EF360-110C-471B-9410-DB6722A0EA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06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0066"/>
              </a:solidFill>
              <a:ln w="12700" cap="rnd" cmpd="sng">
                <a:solidFill>
                  <a:srgbClr val="FFCC6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Freeform 115">
                <a:extLst>
                  <a:ext uri="{FF2B5EF4-FFF2-40B4-BE49-F238E27FC236}">
                    <a16:creationId xmlns:a16="http://schemas.microsoft.com/office/drawing/2014/main" id="{B0B3174F-B560-41FE-872B-5CE4B2F485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15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0066"/>
              </a:solidFill>
              <a:ln w="12700" cap="rnd" cmpd="sng">
                <a:solidFill>
                  <a:srgbClr val="FFCC6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0" name="Freeform 116">
                <a:extLst>
                  <a:ext uri="{FF2B5EF4-FFF2-40B4-BE49-F238E27FC236}">
                    <a16:creationId xmlns:a16="http://schemas.microsoft.com/office/drawing/2014/main" id="{EEB64561-441D-424B-80BA-2602348F7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23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0066"/>
              </a:solidFill>
              <a:ln w="12700" cap="rnd" cmpd="sng">
                <a:solidFill>
                  <a:srgbClr val="FFCC6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Freeform 117">
                <a:extLst>
                  <a:ext uri="{FF2B5EF4-FFF2-40B4-BE49-F238E27FC236}">
                    <a16:creationId xmlns:a16="http://schemas.microsoft.com/office/drawing/2014/main" id="{544A6B93-2D25-40DC-B4FA-206D3DBED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32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0066"/>
              </a:solidFill>
              <a:ln w="12700" cap="rnd" cmpd="sng">
                <a:solidFill>
                  <a:srgbClr val="FFCC6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2" name="Freeform 118">
                <a:extLst>
                  <a:ext uri="{FF2B5EF4-FFF2-40B4-BE49-F238E27FC236}">
                    <a16:creationId xmlns:a16="http://schemas.microsoft.com/office/drawing/2014/main" id="{55B221B2-313B-48DF-B1FC-5A0E18076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405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0066"/>
              </a:solidFill>
              <a:ln w="12700" cap="rnd" cmpd="sng">
                <a:solidFill>
                  <a:srgbClr val="FFCC6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Freeform 119">
                <a:extLst>
                  <a:ext uri="{FF2B5EF4-FFF2-40B4-BE49-F238E27FC236}">
                    <a16:creationId xmlns:a16="http://schemas.microsoft.com/office/drawing/2014/main" id="{F869A9C5-1360-4378-A397-6E93258B1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3" y="3490"/>
                <a:ext cx="324" cy="121"/>
              </a:xfrm>
              <a:custGeom>
                <a:avLst/>
                <a:gdLst>
                  <a:gd name="T0" fmla="*/ 323 w 324"/>
                  <a:gd name="T1" fmla="*/ 33 h 121"/>
                  <a:gd name="T2" fmla="*/ 323 w 324"/>
                  <a:gd name="T3" fmla="*/ 0 h 121"/>
                  <a:gd name="T4" fmla="*/ 0 w 324"/>
                  <a:gd name="T5" fmla="*/ 86 h 121"/>
                  <a:gd name="T6" fmla="*/ 0 w 324"/>
                  <a:gd name="T7" fmla="*/ 120 h 121"/>
                  <a:gd name="T8" fmla="*/ 323 w 324"/>
                  <a:gd name="T9" fmla="*/ 33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4" h="121">
                    <a:moveTo>
                      <a:pt x="323" y="33"/>
                    </a:moveTo>
                    <a:lnTo>
                      <a:pt x="323" y="0"/>
                    </a:lnTo>
                    <a:lnTo>
                      <a:pt x="0" y="86"/>
                    </a:lnTo>
                    <a:lnTo>
                      <a:pt x="0" y="120"/>
                    </a:lnTo>
                    <a:lnTo>
                      <a:pt x="323" y="33"/>
                    </a:lnTo>
                  </a:path>
                </a:pathLst>
              </a:custGeom>
              <a:solidFill>
                <a:srgbClr val="FF0066"/>
              </a:solidFill>
              <a:ln w="12700" cap="rnd" cmpd="sng">
                <a:solidFill>
                  <a:srgbClr val="FFCC66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20" name="Line 120">
              <a:extLst>
                <a:ext uri="{FF2B5EF4-FFF2-40B4-BE49-F238E27FC236}">
                  <a16:creationId xmlns:a16="http://schemas.microsoft.com/office/drawing/2014/main" id="{0EEFF1CE-6D5B-4A57-AC80-4EA599C99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0000" y="2438400"/>
              <a:ext cx="41910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Line 121">
              <a:extLst>
                <a:ext uri="{FF2B5EF4-FFF2-40B4-BE49-F238E27FC236}">
                  <a16:creationId xmlns:a16="http://schemas.microsoft.com/office/drawing/2014/main" id="{DF22AD11-6B34-491A-BDF9-89DBA6DEE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29400" y="2971800"/>
              <a:ext cx="1600200" cy="9144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Line 122">
              <a:extLst>
                <a:ext uri="{FF2B5EF4-FFF2-40B4-BE49-F238E27FC236}">
                  <a16:creationId xmlns:a16="http://schemas.microsoft.com/office/drawing/2014/main" id="{25F74278-2F5D-4A07-8807-DA786A798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6200" y="4114800"/>
              <a:ext cx="1600200" cy="9144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123">
              <a:extLst>
                <a:ext uri="{FF2B5EF4-FFF2-40B4-BE49-F238E27FC236}">
                  <a16:creationId xmlns:a16="http://schemas.microsoft.com/office/drawing/2014/main" id="{5E6098C4-2818-4454-8C3B-D025C9266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763000" y="3429000"/>
              <a:ext cx="0" cy="11430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Line 124">
              <a:extLst>
                <a:ext uri="{FF2B5EF4-FFF2-40B4-BE49-F238E27FC236}">
                  <a16:creationId xmlns:a16="http://schemas.microsoft.com/office/drawing/2014/main" id="{EBF59EDF-0B84-4404-ADF0-BD69BB3D8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86800" y="1371600"/>
              <a:ext cx="0" cy="5334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Line 125">
              <a:extLst>
                <a:ext uri="{FF2B5EF4-FFF2-40B4-BE49-F238E27FC236}">
                  <a16:creationId xmlns:a16="http://schemas.microsoft.com/office/drawing/2014/main" id="{045114AF-AAF6-4BDB-AF3F-8783E61F5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63000" y="5486400"/>
              <a:ext cx="0" cy="53340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Text Box 126">
              <a:extLst>
                <a:ext uri="{FF2B5EF4-FFF2-40B4-BE49-F238E27FC236}">
                  <a16:creationId xmlns:a16="http://schemas.microsoft.com/office/drawing/2014/main" id="{73262651-318D-45B9-99CF-3A4C79A8A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401" y="1981200"/>
              <a:ext cx="16732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 b="1" dirty="0">
                  <a:latin typeface="Arial" charset="0"/>
                </a:rPr>
                <a:t>Novo Problema</a:t>
              </a:r>
            </a:p>
          </p:txBody>
        </p:sp>
        <p:sp>
          <p:nvSpPr>
            <p:cNvPr id="27" name="Text Box 127">
              <a:extLst>
                <a:ext uri="{FF2B5EF4-FFF2-40B4-BE49-F238E27FC236}">
                  <a16:creationId xmlns:a16="http://schemas.microsoft.com/office/drawing/2014/main" id="{1192D1AD-8780-4233-A259-BAF1F8D6ED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9876" y="3244850"/>
              <a:ext cx="145732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 b="1" dirty="0">
                  <a:latin typeface="Arial" charset="0"/>
                </a:rPr>
                <a:t>Recuperação</a:t>
              </a:r>
            </a:p>
          </p:txBody>
        </p:sp>
        <p:sp>
          <p:nvSpPr>
            <p:cNvPr id="28" name="Text Box 128">
              <a:extLst>
                <a:ext uri="{FF2B5EF4-FFF2-40B4-BE49-F238E27FC236}">
                  <a16:creationId xmlns:a16="http://schemas.microsoft.com/office/drawing/2014/main" id="{74B6A4A9-6AD5-4148-A10C-6B07E16D9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314" y="4311650"/>
              <a:ext cx="113188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 b="1" dirty="0">
                  <a:latin typeface="Arial" charset="0"/>
                </a:rPr>
                <a:t>Avaliação</a:t>
              </a:r>
            </a:p>
          </p:txBody>
        </p:sp>
        <p:sp>
          <p:nvSpPr>
            <p:cNvPr id="29" name="Text Box 129">
              <a:extLst>
                <a:ext uri="{FF2B5EF4-FFF2-40B4-BE49-F238E27FC236}">
                  <a16:creationId xmlns:a16="http://schemas.microsoft.com/office/drawing/2014/main" id="{94A1D219-54A8-4643-B12B-F2817DBAC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1" y="3138489"/>
              <a:ext cx="1457325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1600" b="1" dirty="0">
                  <a:latin typeface="Arial" charset="0"/>
                </a:rPr>
                <a:t>Casos</a:t>
              </a:r>
              <a:br>
                <a:rPr lang="pt-BR" sz="1600" b="1" dirty="0">
                  <a:latin typeface="Arial" charset="0"/>
                </a:rPr>
              </a:br>
              <a:r>
                <a:rPr lang="pt-BR" sz="1600" b="1" dirty="0">
                  <a:latin typeface="Arial" charset="0"/>
                </a:rPr>
                <a:t>Candidatos</a:t>
              </a:r>
            </a:p>
          </p:txBody>
        </p:sp>
        <p:sp>
          <p:nvSpPr>
            <p:cNvPr id="30" name="Text Box 130">
              <a:extLst>
                <a:ext uri="{FF2B5EF4-FFF2-40B4-BE49-F238E27FC236}">
                  <a16:creationId xmlns:a16="http://schemas.microsoft.com/office/drawing/2014/main" id="{CF758A8D-2CF0-4E65-A414-5B8CF8726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837" y="4417947"/>
              <a:ext cx="19812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pt-BR" sz="1600" b="1" dirty="0">
                  <a:latin typeface="Arial" charset="0"/>
                </a:rPr>
                <a:t>“Melhor” Caso</a:t>
              </a:r>
            </a:p>
          </p:txBody>
        </p:sp>
        <p:sp>
          <p:nvSpPr>
            <p:cNvPr id="31" name="Text Box 131">
              <a:extLst>
                <a:ext uri="{FF2B5EF4-FFF2-40B4-BE49-F238E27FC236}">
                  <a16:creationId xmlns:a16="http://schemas.microsoft.com/office/drawing/2014/main" id="{BA64981E-4799-4EBC-921D-75D77D655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575" y="5181600"/>
              <a:ext cx="12207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 b="1" dirty="0">
                  <a:latin typeface="Arial" charset="0"/>
                </a:rPr>
                <a:t>Adaptação</a:t>
              </a:r>
            </a:p>
          </p:txBody>
        </p:sp>
        <p:sp>
          <p:nvSpPr>
            <p:cNvPr id="32" name="Text Box 132">
              <a:extLst>
                <a:ext uri="{FF2B5EF4-FFF2-40B4-BE49-F238E27FC236}">
                  <a16:creationId xmlns:a16="http://schemas.microsoft.com/office/drawing/2014/main" id="{3EEB8C38-AE15-43EB-A08D-89C4F94FE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7214" y="3886200"/>
              <a:ext cx="141287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 b="1" dirty="0">
                  <a:latin typeface="Arial" charset="0"/>
                </a:rPr>
                <a:t>Aprendizado</a:t>
              </a:r>
            </a:p>
          </p:txBody>
        </p:sp>
        <p:sp>
          <p:nvSpPr>
            <p:cNvPr id="33" name="Text Box 133">
              <a:extLst>
                <a:ext uri="{FF2B5EF4-FFF2-40B4-BE49-F238E27FC236}">
                  <a16:creationId xmlns:a16="http://schemas.microsoft.com/office/drawing/2014/main" id="{DC229B69-BEF4-4404-A964-F14CB4D72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4064" y="5988050"/>
              <a:ext cx="97313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 b="1" dirty="0">
                  <a:latin typeface="Arial" charset="0"/>
                </a:rPr>
                <a:t>Solução</a:t>
              </a:r>
            </a:p>
          </p:txBody>
        </p:sp>
        <p:sp>
          <p:nvSpPr>
            <p:cNvPr id="34" name="Text Box 134">
              <a:extLst>
                <a:ext uri="{FF2B5EF4-FFF2-40B4-BE49-F238E27FC236}">
                  <a16:creationId xmlns:a16="http://schemas.microsoft.com/office/drawing/2014/main" id="{F9FAFAD4-AD8C-42E2-B451-B0649699D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4738" y="1371601"/>
              <a:ext cx="1211262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sz="1600" b="1" dirty="0">
                  <a:latin typeface="Arial" charset="0"/>
                </a:rPr>
                <a:t>Aquisição/</a:t>
              </a:r>
              <a:br>
                <a:rPr lang="pt-BR" sz="1600" b="1" dirty="0">
                  <a:latin typeface="Arial" charset="0"/>
                </a:rPr>
              </a:br>
              <a:r>
                <a:rPr lang="pt-BR" sz="1600" b="1" dirty="0">
                  <a:latin typeface="Arial" charset="0"/>
                </a:rPr>
                <a:t>Indexação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9072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Definição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47801"/>
            <a:ext cx="8382000" cy="1928813"/>
          </a:xfrm>
        </p:spPr>
        <p:txBody>
          <a:bodyPr>
            <a:normAutofit/>
          </a:bodyPr>
          <a:lstStyle/>
          <a:p>
            <a:pPr algn="just">
              <a:spcBef>
                <a:spcPct val="20000"/>
              </a:spcBef>
            </a:pPr>
            <a:r>
              <a:rPr lang="pt-BR" sz="2400" dirty="0"/>
              <a:t>RBC -  é uma metodologia de solução de problemas baseado na adaptação de soluções anteriores de problemas similares.</a:t>
            </a:r>
          </a:p>
          <a:p>
            <a:endParaRPr lang="pt-BR" sz="2400" dirty="0"/>
          </a:p>
        </p:txBody>
      </p:sp>
      <p:grpSp>
        <p:nvGrpSpPr>
          <p:cNvPr id="15367" name="Group 4"/>
          <p:cNvGrpSpPr>
            <a:grpSpLocks/>
          </p:cNvGrpSpPr>
          <p:nvPr/>
        </p:nvGrpSpPr>
        <p:grpSpPr bwMode="auto">
          <a:xfrm>
            <a:off x="3143672" y="3284984"/>
            <a:ext cx="5441950" cy="2501900"/>
            <a:chOff x="1196" y="2346"/>
            <a:chExt cx="3428" cy="1576"/>
          </a:xfrm>
        </p:grpSpPr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>
              <a:off x="1196" y="2346"/>
              <a:ext cx="1074" cy="1251"/>
            </a:xfrm>
            <a:prstGeom prst="rect">
              <a:avLst/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69" name="Rectangle 6"/>
            <p:cNvSpPr>
              <a:spLocks noChangeArrowheads="1"/>
            </p:cNvSpPr>
            <p:nvPr/>
          </p:nvSpPr>
          <p:spPr bwMode="auto">
            <a:xfrm>
              <a:off x="1228" y="2789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pt-BR">
                  <a:latin typeface="Arial" charset="0"/>
                </a:rPr>
                <a:t>  </a:t>
              </a:r>
            </a:p>
          </p:txBody>
        </p:sp>
        <p:sp>
          <p:nvSpPr>
            <p:cNvPr id="15370" name="Rectangle 7"/>
            <p:cNvSpPr>
              <a:spLocks noChangeArrowheads="1"/>
            </p:cNvSpPr>
            <p:nvPr/>
          </p:nvSpPr>
          <p:spPr bwMode="auto">
            <a:xfrm>
              <a:off x="1318" y="3354"/>
              <a:ext cx="781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1" name="Rectangle 8"/>
            <p:cNvSpPr>
              <a:spLocks noChangeArrowheads="1"/>
            </p:cNvSpPr>
            <p:nvPr/>
          </p:nvSpPr>
          <p:spPr bwMode="auto">
            <a:xfrm>
              <a:off x="1331" y="2520"/>
              <a:ext cx="1075" cy="1250"/>
            </a:xfrm>
            <a:prstGeom prst="rect">
              <a:avLst/>
            </a:prstGeom>
            <a:solidFill>
              <a:srgbClr val="0033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2" name="Rectangle 9"/>
            <p:cNvSpPr>
              <a:spLocks noChangeArrowheads="1"/>
            </p:cNvSpPr>
            <p:nvPr/>
          </p:nvSpPr>
          <p:spPr bwMode="auto">
            <a:xfrm>
              <a:off x="1467" y="2671"/>
              <a:ext cx="1074" cy="12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3" name="Rectangle 10"/>
            <p:cNvSpPr>
              <a:spLocks noChangeArrowheads="1"/>
            </p:cNvSpPr>
            <p:nvPr/>
          </p:nvSpPr>
          <p:spPr bwMode="auto">
            <a:xfrm>
              <a:off x="1498" y="2702"/>
              <a:ext cx="76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pt-BR">
                  <a:latin typeface="Arial" charset="0"/>
                </a:rPr>
                <a:t>   Solução</a:t>
              </a:r>
            </a:p>
          </p:txBody>
        </p:sp>
        <p:sp>
          <p:nvSpPr>
            <p:cNvPr id="15374" name="Line 11"/>
            <p:cNvSpPr>
              <a:spLocks noChangeShapeType="1"/>
            </p:cNvSpPr>
            <p:nvPr/>
          </p:nvSpPr>
          <p:spPr bwMode="auto">
            <a:xfrm>
              <a:off x="2004" y="2972"/>
              <a:ext cx="0" cy="4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5375" name="Rectangle 12"/>
            <p:cNvSpPr>
              <a:spLocks noChangeArrowheads="1"/>
            </p:cNvSpPr>
            <p:nvPr/>
          </p:nvSpPr>
          <p:spPr bwMode="auto">
            <a:xfrm>
              <a:off x="1634" y="3440"/>
              <a:ext cx="7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pt-BR">
                  <a:latin typeface="Arial" charset="0"/>
                </a:rPr>
                <a:t>Problema</a:t>
              </a:r>
            </a:p>
          </p:txBody>
        </p:sp>
        <p:sp>
          <p:nvSpPr>
            <p:cNvPr id="15376" name="AutoShape 13"/>
            <p:cNvSpPr>
              <a:spLocks noChangeArrowheads="1"/>
            </p:cNvSpPr>
            <p:nvPr/>
          </p:nvSpPr>
          <p:spPr bwMode="auto">
            <a:xfrm>
              <a:off x="2584" y="2790"/>
              <a:ext cx="893" cy="90"/>
            </a:xfrm>
            <a:prstGeom prst="rightArrow">
              <a:avLst>
                <a:gd name="adj1" fmla="val 50000"/>
                <a:gd name="adj2" fmla="val 496249"/>
              </a:avLst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7" name="Rectangle 14"/>
            <p:cNvSpPr>
              <a:spLocks noChangeArrowheads="1"/>
            </p:cNvSpPr>
            <p:nvPr/>
          </p:nvSpPr>
          <p:spPr bwMode="auto">
            <a:xfrm>
              <a:off x="3539" y="2668"/>
              <a:ext cx="106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pt-BR">
                  <a:solidFill>
                    <a:srgbClr val="000066"/>
                  </a:solidFill>
                  <a:latin typeface="Arial" charset="0"/>
                </a:rPr>
                <a:t>Nova  Solução</a:t>
              </a:r>
            </a:p>
          </p:txBody>
        </p:sp>
        <p:sp>
          <p:nvSpPr>
            <p:cNvPr id="15378" name="AutoShape 15"/>
            <p:cNvSpPr>
              <a:spLocks noChangeArrowheads="1"/>
            </p:cNvSpPr>
            <p:nvPr/>
          </p:nvSpPr>
          <p:spPr bwMode="auto">
            <a:xfrm>
              <a:off x="4026" y="2941"/>
              <a:ext cx="141" cy="383"/>
            </a:xfrm>
            <a:prstGeom prst="upArrow">
              <a:avLst>
                <a:gd name="adj1" fmla="val 50000"/>
                <a:gd name="adj2" fmla="val 135778"/>
              </a:avLst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79" name="AutoShape 16"/>
            <p:cNvSpPr>
              <a:spLocks noChangeArrowheads="1"/>
            </p:cNvSpPr>
            <p:nvPr/>
          </p:nvSpPr>
          <p:spPr bwMode="auto">
            <a:xfrm>
              <a:off x="2566" y="3552"/>
              <a:ext cx="933" cy="98"/>
            </a:xfrm>
            <a:prstGeom prst="rightArrow">
              <a:avLst>
                <a:gd name="adj1" fmla="val 50000"/>
                <a:gd name="adj2" fmla="val 476153"/>
              </a:avLst>
            </a:prstGeom>
            <a:solidFill>
              <a:srgbClr val="CC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5380" name="Rectangle 17"/>
            <p:cNvSpPr>
              <a:spLocks noChangeArrowheads="1"/>
            </p:cNvSpPr>
            <p:nvPr/>
          </p:nvSpPr>
          <p:spPr bwMode="auto">
            <a:xfrm>
              <a:off x="3505" y="3373"/>
              <a:ext cx="111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pt-BR" dirty="0">
                  <a:solidFill>
                    <a:srgbClr val="FFFF00"/>
                  </a:solidFill>
                  <a:latin typeface="Arial" charset="0"/>
                </a:rPr>
                <a:t>Novo Problema</a:t>
              </a:r>
            </a:p>
          </p:txBody>
        </p:sp>
      </p:grpSp>
    </p:spTree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 dirty="0">
                <a:solidFill>
                  <a:srgbClr val="FFFFFF"/>
                </a:solidFill>
              </a:rPr>
              <a:t>Vantagens de RBC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Facilita a aquisição de conhecimento</a:t>
            </a:r>
          </a:p>
          <a:p>
            <a:r>
              <a:rPr lang="pt-BR" sz="2400" dirty="0"/>
              <a:t>Amostragem antecipada do tipo de problemas</a:t>
            </a:r>
          </a:p>
          <a:p>
            <a:r>
              <a:rPr lang="pt-BR" sz="2400" dirty="0"/>
              <a:t>Reuso de conhecimento armazenado em bancos de dados e outras fontes</a:t>
            </a:r>
          </a:p>
          <a:p>
            <a:r>
              <a:rPr lang="pt-BR" sz="2400" dirty="0" err="1"/>
              <a:t>Encapsulamento</a:t>
            </a:r>
            <a:r>
              <a:rPr lang="pt-BR" sz="2400" dirty="0"/>
              <a:t> da descrição do conhecimento com a solução aplicada</a:t>
            </a:r>
          </a:p>
          <a:p>
            <a:r>
              <a:rPr lang="pt-BR" sz="2400" dirty="0"/>
              <a:t>Aprendizagem automática de novos casos</a:t>
            </a:r>
          </a:p>
          <a:p>
            <a:endParaRPr lang="pt-BR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 dirty="0">
                <a:solidFill>
                  <a:srgbClr val="FFFFFF"/>
                </a:solidFill>
              </a:rPr>
              <a:t>Desvantagens de RBC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Obter casos disponíveis e confiáveis</a:t>
            </a:r>
          </a:p>
          <a:p>
            <a:r>
              <a:rPr lang="pt-BR" sz="2400" dirty="0"/>
              <a:t>Não cobrem todo o domínio</a:t>
            </a:r>
          </a:p>
          <a:p>
            <a:r>
              <a:rPr lang="pt-BR" sz="2400" dirty="0"/>
              <a:t>Recuperação por similaridade é mais custosa do que analise de regras.</a:t>
            </a:r>
          </a:p>
          <a:p>
            <a:r>
              <a:rPr lang="pt-BR" sz="2400" dirty="0"/>
              <a:t>Não existem bons algoritmos de adaptação</a:t>
            </a:r>
          </a:p>
          <a:p>
            <a:r>
              <a:rPr lang="pt-BR" sz="2400" dirty="0"/>
              <a:t>Espaço de armazenamento maior do que modelos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Conclusão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8946541" cy="3484879"/>
          </a:xfrm>
        </p:spPr>
        <p:txBody>
          <a:bodyPr>
            <a:normAutofit/>
          </a:bodyPr>
          <a:lstStyle/>
          <a:p>
            <a:r>
              <a:rPr lang="pt-BR" sz="2400" dirty="0"/>
              <a:t>Pode ser aplicado em qualquer área</a:t>
            </a:r>
          </a:p>
          <a:p>
            <a:r>
              <a:rPr lang="pt-BR" sz="2400" dirty="0"/>
              <a:t>Pode ser utilizado em conjunto com outras tecnologias de IA</a:t>
            </a:r>
          </a:p>
          <a:p>
            <a:r>
              <a:rPr lang="pt-BR" sz="2400" dirty="0"/>
              <a:t>Direcionado para o gerenciamento de informação</a:t>
            </a:r>
          </a:p>
          <a:p>
            <a:r>
              <a:rPr lang="pt-BR" sz="2400" dirty="0"/>
              <a:t>Automação de tarefas repetitivas</a:t>
            </a:r>
          </a:p>
          <a:p>
            <a:endParaRPr lang="pt-BR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 140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45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47" name="Freeform: Shape 146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Bibliografia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idx="1"/>
          </p:nvPr>
        </p:nvSpPr>
        <p:spPr>
          <a:xfrm>
            <a:off x="863352" y="2340210"/>
            <a:ext cx="10465296" cy="3484879"/>
          </a:xfrm>
        </p:spPr>
        <p:txBody>
          <a:bodyPr>
            <a:normAutofit/>
          </a:bodyPr>
          <a:lstStyle/>
          <a:p>
            <a:pPr lvl="1"/>
            <a:r>
              <a:rPr lang="pt-BR" sz="2000" dirty="0"/>
              <a:t>ABEL, Mara.; CASTILHO, J.M.V </a:t>
            </a:r>
            <a:r>
              <a:rPr lang="pt-BR" sz="2000" i="1" dirty="0"/>
              <a:t>Raciocínio Baseado em Casos, PPGC-UFRGS</a:t>
            </a:r>
            <a:r>
              <a:rPr lang="pt-BR" sz="2000" dirty="0"/>
              <a:t>, 1996. </a:t>
            </a:r>
          </a:p>
          <a:p>
            <a:pPr lvl="1"/>
            <a:r>
              <a:rPr lang="pt-BR" sz="2000" i="1" dirty="0"/>
              <a:t>Utilização de RBC para determinação de aparelhos auditivos</a:t>
            </a:r>
            <a:r>
              <a:rPr lang="pt-BR" sz="2000" dirty="0"/>
              <a:t> (artigo). Maio/2001</a:t>
            </a:r>
          </a:p>
          <a:p>
            <a:pPr lvl="1"/>
            <a:r>
              <a:rPr lang="pt-BR" sz="2000" dirty="0"/>
              <a:t>LORENZI, F.; ABEL M. Aplicando raciocínio baseados em casos na investigação de irregularidades nas internações hospitalares, II Congresso Brasileiro de Computação, 2002.</a:t>
            </a:r>
          </a:p>
          <a:p>
            <a:pPr lvl="1"/>
            <a:r>
              <a:rPr lang="pt-BR" sz="2000" dirty="0"/>
              <a:t>MARTINS, Rafael B. Sistema em RBC para apoio a decisão nos processos judiciais da área de família. Itajaí, 2010. CTTMAT, UNIVALI, Itajaí, 2010. </a:t>
            </a:r>
          </a:p>
          <a:p>
            <a:pPr lvl="1"/>
            <a:endParaRPr lang="pt-BR" sz="2000" dirty="0"/>
          </a:p>
        </p:txBody>
      </p:sp>
      <p:sp>
        <p:nvSpPr>
          <p:cNvPr id="80903" name="Rectangle 6"/>
          <p:cNvSpPr>
            <a:spLocks noChangeArrowheads="1"/>
          </p:cNvSpPr>
          <p:nvPr/>
        </p:nvSpPr>
        <p:spPr bwMode="auto">
          <a:xfrm>
            <a:off x="1559496" y="5729881"/>
            <a:ext cx="8382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spcAft>
                <a:spcPts val="600"/>
              </a:spcAft>
            </a:pPr>
            <a:r>
              <a:rPr lang="pt-BR" sz="32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Links</a:t>
            </a:r>
          </a:p>
        </p:txBody>
      </p:sp>
      <p:sp>
        <p:nvSpPr>
          <p:cNvPr id="80904" name="Rectangle 7"/>
          <p:cNvSpPr>
            <a:spLocks noChangeArrowheads="1"/>
          </p:cNvSpPr>
          <p:nvPr/>
        </p:nvSpPr>
        <p:spPr bwMode="auto">
          <a:xfrm>
            <a:off x="2892996" y="5866406"/>
            <a:ext cx="5939308" cy="785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114300" lvl="1" defTabSz="346075" eaLnBrk="0" hangingPunct="0">
              <a:lnSpc>
                <a:spcPct val="95000"/>
              </a:lnSpc>
              <a:spcBef>
                <a:spcPct val="35000"/>
              </a:spcBef>
              <a:buClr>
                <a:srgbClr val="7BEAEA"/>
              </a:buClr>
              <a:buSzPct val="100000"/>
              <a:tabLst>
                <a:tab pos="571500" algn="l"/>
              </a:tabLst>
            </a:pPr>
            <a:r>
              <a:rPr lang="pt-BR" sz="2000" dirty="0">
                <a:latin typeface="Arial" charset="0"/>
              </a:rPr>
              <a:t>http://www.ai-cbr.com</a:t>
            </a:r>
          </a:p>
          <a:p>
            <a:pPr marL="114300" lvl="1" defTabSz="346075" eaLnBrk="0" hangingPunct="0">
              <a:lnSpc>
                <a:spcPct val="95000"/>
              </a:lnSpc>
              <a:spcBef>
                <a:spcPct val="35000"/>
              </a:spcBef>
              <a:buClr>
                <a:srgbClr val="7BEAEA"/>
              </a:buClr>
              <a:buSzPct val="100000"/>
              <a:tabLst>
                <a:tab pos="571500" algn="l"/>
              </a:tabLst>
            </a:pPr>
            <a:r>
              <a:rPr lang="pt-BR" sz="2000" dirty="0">
                <a:latin typeface="Arial" charset="0"/>
              </a:rPr>
              <a:t>http://www.inf.ufrgs.br/gpesquisa/bdi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2CDC95-220C-2F22-35E1-5F440F2A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63417"/>
            <a:ext cx="3505495" cy="4675396"/>
          </a:xfrm>
        </p:spPr>
        <p:txBody>
          <a:bodyPr anchor="ctr">
            <a:normAutofit/>
          </a:bodyPr>
          <a:lstStyle/>
          <a:p>
            <a:r>
              <a:rPr lang="pt-BR" sz="2900" dirty="0">
                <a:solidFill>
                  <a:srgbClr val="F2F2F2"/>
                </a:solidFill>
              </a:rPr>
              <a:t>Exemplo de aplicação: </a:t>
            </a:r>
            <a:br>
              <a:rPr lang="pt-BR" sz="2900" dirty="0">
                <a:solidFill>
                  <a:srgbClr val="F2F2F2"/>
                </a:solidFill>
              </a:rPr>
            </a:br>
            <a:r>
              <a:rPr lang="pt-BR" sz="2900" b="1" dirty="0">
                <a:solidFill>
                  <a:schemeClr val="bg1"/>
                </a:solidFill>
              </a:rPr>
              <a:t>Recomendação de Imóveis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A120D9D-D0A2-5740-B0D4-4071DD62D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425612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221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F13343-E2F1-3B83-FD73-20C727A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Exemplo Imobiliária</a:t>
            </a:r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0B53EC29-DFC6-1708-0720-655577B64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906707"/>
              </p:ext>
            </p:extLst>
          </p:nvPr>
        </p:nvGraphicFramePr>
        <p:xfrm>
          <a:off x="1657328" y="624424"/>
          <a:ext cx="7571719" cy="3307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396775" imgH="1920381" progId="Excel.Sheet.12">
                  <p:embed/>
                </p:oleObj>
              </mc:Choice>
              <mc:Fallback>
                <p:oleObj name="Worksheet" r:id="rId6" imgW="4396775" imgH="1920381" progId="Excel.Sheet.12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0B53EC29-DFC6-1708-0720-655577B645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7328" y="624424"/>
                        <a:ext cx="7571719" cy="3307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1738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5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73C6CF-79B8-D7D0-D74C-525FA68CE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Exemplo Imobiliária</a:t>
            </a:r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DC7DA20-EC53-BAA0-CCC5-31A817603F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702406"/>
              </p:ext>
            </p:extLst>
          </p:nvPr>
        </p:nvGraphicFramePr>
        <p:xfrm>
          <a:off x="1623757" y="753007"/>
          <a:ext cx="7898067" cy="2765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4396775" imgH="1539444" progId="Excel.Sheet.12">
                  <p:embed/>
                </p:oleObj>
              </mc:Choice>
              <mc:Fallback>
                <p:oleObj name="Worksheet" r:id="rId6" imgW="4396775" imgH="1539444" progId="Excel.Sheet.12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4DC7DA20-EC53-BAA0-CCC5-31A817603F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23757" y="753007"/>
                        <a:ext cx="7898067" cy="2765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1279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C5DB79-7D4A-C90F-0CE9-77532F1BC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Exemplo Imobiliária</a:t>
            </a: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5CBDFB63-A6CD-306F-7434-83E5590EFA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957028"/>
              </p:ext>
            </p:extLst>
          </p:nvPr>
        </p:nvGraphicFramePr>
        <p:xfrm>
          <a:off x="636916" y="1552793"/>
          <a:ext cx="10297858" cy="2200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8519231" imgH="1348551" progId="Excel.Sheet.12">
                  <p:embed/>
                </p:oleObj>
              </mc:Choice>
              <mc:Fallback>
                <p:oleObj name="Worksheet" r:id="rId6" imgW="8519231" imgH="1348551" progId="Excel.Sheet.12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5CBDFB63-A6CD-306F-7434-83E5590EFA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6916" y="1552793"/>
                        <a:ext cx="10297858" cy="22009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825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EF769E-A8A9-BB5B-2230-2F5CC2500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Exemplo Imobiliária</a:t>
            </a: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C01C2937-CE79-5C61-F728-E203B6D17E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096796"/>
              </p:ext>
            </p:extLst>
          </p:nvPr>
        </p:nvGraphicFramePr>
        <p:xfrm>
          <a:off x="939232" y="1630095"/>
          <a:ext cx="9086310" cy="158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539563" imgH="967614" progId="Excel.Sheet.12">
                  <p:embed/>
                </p:oleObj>
              </mc:Choice>
              <mc:Fallback>
                <p:oleObj name="Worksheet" r:id="rId6" imgW="5539563" imgH="967614" progId="Excel.Sheet.12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C01C2937-CE79-5C61-F728-E203B6D17E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39232" y="1630095"/>
                        <a:ext cx="9086310" cy="15886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65894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C23097-5A02-122E-4805-06F9E3C3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Exemplo Imobiliária</a:t>
            </a:r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B0098E1E-E388-8E70-1201-7312101AC8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058814"/>
              </p:ext>
            </p:extLst>
          </p:nvPr>
        </p:nvGraphicFramePr>
        <p:xfrm>
          <a:off x="191344" y="1254520"/>
          <a:ext cx="11394432" cy="217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0119218" imgH="1539444" progId="Excel.Sheet.12">
                  <p:embed/>
                </p:oleObj>
              </mc:Choice>
              <mc:Fallback>
                <p:oleObj name="Worksheet" r:id="rId6" imgW="10119218" imgH="1539444" progId="Excel.Sheet.12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B0098E1E-E388-8E70-1201-7312101AC8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1344" y="1254520"/>
                        <a:ext cx="11394432" cy="217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580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8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>
                <a:solidFill>
                  <a:srgbClr val="EBEBEB"/>
                </a:solidFill>
              </a:rPr>
              <a:t>Raciocínio Baseado em Casos</a:t>
            </a:r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16390" name="Picture 3"/>
          <p:cNvPicPr>
            <a:picLocks noChangeAspect="1" noChangeArrowheads="1"/>
          </p:cNvPicPr>
          <p:nvPr/>
        </p:nvPicPr>
        <p:blipFill>
          <a:blip r:embed="rId2" cstate="print"/>
          <a:srcRect t="21255" b="2500"/>
          <a:stretch>
            <a:fillRect/>
          </a:stretch>
        </p:blipFill>
        <p:spPr>
          <a:xfrm>
            <a:off x="1991544" y="2348880"/>
            <a:ext cx="7675699" cy="4464496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6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7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2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4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C23097-5A02-122E-4805-06F9E3C30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Exemplo Imobiliária</a:t>
            </a:r>
          </a:p>
        </p:txBody>
      </p:sp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379DC24C-8C0E-84D6-DC1A-27507DAAA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447412"/>
              </p:ext>
            </p:extLst>
          </p:nvPr>
        </p:nvGraphicFramePr>
        <p:xfrm>
          <a:off x="371637" y="1143000"/>
          <a:ext cx="11495194" cy="2083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0119218" imgH="1539444" progId="Excel.Sheet.12">
                  <p:embed/>
                </p:oleObj>
              </mc:Choice>
              <mc:Fallback>
                <p:oleObj name="Worksheet" r:id="rId6" imgW="10119218" imgH="1539444" progId="Excel.Sheet.12">
                  <p:embed/>
                  <p:pic>
                    <p:nvPicPr>
                      <p:cNvPr id="22" name="Objeto 21">
                        <a:extLst>
                          <a:ext uri="{FF2B5EF4-FFF2-40B4-BE49-F238E27FC236}">
                            <a16:creationId xmlns:a16="http://schemas.microsoft.com/office/drawing/2014/main" id="{379DC24C-8C0E-84D6-DC1A-27507DAAA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1637" y="1143000"/>
                        <a:ext cx="11495194" cy="20836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9346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0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16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FE0D15-D787-D7C4-3FC7-F19E6468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Exemplo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Imobiliária</a:t>
            </a:r>
            <a:endParaRPr lang="en-US" sz="4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5223B20F-634D-0690-A072-5179FB1C55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810976"/>
              </p:ext>
            </p:extLst>
          </p:nvPr>
        </p:nvGraphicFramePr>
        <p:xfrm>
          <a:off x="335360" y="1377500"/>
          <a:ext cx="11431273" cy="2175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10119218" imgH="1539444" progId="Excel.Sheet.12">
                  <p:embed/>
                </p:oleObj>
              </mc:Choice>
              <mc:Fallback>
                <p:oleObj name="Worksheet" r:id="rId6" imgW="10119218" imgH="1539444" progId="Excel.Sheet.12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5223B20F-634D-0690-A072-5179FB1C55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5360" y="1377500"/>
                        <a:ext cx="11431273" cy="2175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188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27CF008-4B18-436D-B2D5-C1346C124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2DAD8-5F67-4B73-ADA9-06EF381F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C4B7AA-D094-425D-8C96-891C51961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Exemplo</a:t>
            </a:r>
            <a:r>
              <a:rPr lang="en-US" sz="48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Imobiliária</a:t>
            </a:r>
            <a:endParaRPr lang="en-US" sz="48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8158100A-E15D-A497-C603-75F0FF21DA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012253"/>
              </p:ext>
            </p:extLst>
          </p:nvPr>
        </p:nvGraphicFramePr>
        <p:xfrm>
          <a:off x="263352" y="908720"/>
          <a:ext cx="11397694" cy="31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8389514" imgH="2301319" progId="Excel.Sheet.12">
                  <p:embed/>
                </p:oleObj>
              </mc:Choice>
              <mc:Fallback>
                <p:oleObj name="Worksheet" r:id="rId6" imgW="8389514" imgH="2301319" progId="Excel.Sheet.12">
                  <p:embed/>
                  <p:pic>
                    <p:nvPicPr>
                      <p:cNvPr id="12" name="Objeto 11">
                        <a:extLst>
                          <a:ext uri="{FF2B5EF4-FFF2-40B4-BE49-F238E27FC236}">
                            <a16:creationId xmlns:a16="http://schemas.microsoft.com/office/drawing/2014/main" id="{8158100A-E15D-A497-C603-75F0FF21DA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3352" y="908720"/>
                        <a:ext cx="11397694" cy="312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5499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 dirty="0">
                <a:solidFill>
                  <a:srgbClr val="FFFFFF"/>
                </a:solidFill>
              </a:rPr>
              <a:t>Exemplo Imobiliária - Consulta</a:t>
            </a:r>
          </a:p>
        </p:txBody>
      </p:sp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7646BE48-A805-0922-97C4-05F354CBF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374194"/>
              </p:ext>
            </p:extLst>
          </p:nvPr>
        </p:nvGraphicFramePr>
        <p:xfrm>
          <a:off x="543725" y="2420888"/>
          <a:ext cx="11096891" cy="4185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001213" imgH="3017379" progId="Excel.Sheet.12">
                  <p:embed/>
                </p:oleObj>
              </mc:Choice>
              <mc:Fallback>
                <p:oleObj name="Worksheet" r:id="rId2" imgW="8001213" imgH="3017379" progId="Excel.Sheet.12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7646BE48-A805-0922-97C4-05F354CBFB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3725" y="2420888"/>
                        <a:ext cx="11096891" cy="41855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47680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 dirty="0">
                <a:solidFill>
                  <a:srgbClr val="FFFFFF"/>
                </a:solidFill>
              </a:rPr>
              <a:t>Exemplo Imobiliária – Consulta 1</a:t>
            </a:r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5F2CB155-D680-2A2D-D4FF-5BB5860973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415" y="2535609"/>
          <a:ext cx="10689912" cy="4061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001213" imgH="3040286" progId="Excel.Sheet.12">
                  <p:embed/>
                </p:oleObj>
              </mc:Choice>
              <mc:Fallback>
                <p:oleObj name="Worksheet" r:id="rId2" imgW="8001213" imgH="3040286" progId="Excel.Sheet.12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5F2CB155-D680-2A2D-D4FF-5BB5860973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9415" y="2535609"/>
                        <a:ext cx="10689912" cy="40617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2360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0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 dirty="0">
                <a:solidFill>
                  <a:srgbClr val="FFFFFF"/>
                </a:solidFill>
              </a:rPr>
              <a:t>Exemplo Imobiliária – Consulta 2</a:t>
            </a: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CD81BAEC-128E-8C29-7F7A-924E0413CC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939" y="2365645"/>
          <a:ext cx="10659566" cy="403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001213" imgH="3032650" progId="Excel.Sheet.12">
                  <p:embed/>
                </p:oleObj>
              </mc:Choice>
              <mc:Fallback>
                <p:oleObj name="Worksheet" r:id="rId2" imgW="8001213" imgH="3032650" progId="Excel.Sheet.12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CD81BAEC-128E-8C29-7F7A-924E0413CC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8939" y="2365645"/>
                        <a:ext cx="10659566" cy="40396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65838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A10049FB-9EB9-40A5-B47A-F88DBA104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05" name="Freeform 7">
            <a:extLst>
              <a:ext uri="{FF2B5EF4-FFF2-40B4-BE49-F238E27FC236}">
                <a16:creationId xmlns:a16="http://schemas.microsoft.com/office/drawing/2014/main" id="{9053E132-12E5-44D2-AA0E-9353E65A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/>
              <a:t>Histórico</a:t>
            </a:r>
          </a:p>
        </p:txBody>
      </p:sp>
      <p:sp>
        <p:nvSpPr>
          <p:cNvPr id="17414" name="Rectangle 4"/>
          <p:cNvSpPr>
            <a:spLocks noGrp="1" noChangeArrowheads="1"/>
          </p:cNvSpPr>
          <p:nvPr>
            <p:ph idx="1"/>
          </p:nvPr>
        </p:nvSpPr>
        <p:spPr>
          <a:xfrm>
            <a:off x="643855" y="2548281"/>
            <a:ext cx="5114093" cy="3654389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Início anos 80, pesquisas de Roger </a:t>
            </a:r>
            <a:r>
              <a:rPr lang="pt-BR" sz="2400" dirty="0" err="1">
                <a:solidFill>
                  <a:schemeClr val="bg1"/>
                </a:solidFill>
              </a:rPr>
              <a:t>Schank</a:t>
            </a:r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>
                <a:solidFill>
                  <a:schemeClr val="bg1"/>
                </a:solidFill>
              </a:rPr>
              <a:t>Conhecimento registrado em </a:t>
            </a:r>
            <a:r>
              <a:rPr lang="pt-BR" sz="2400" i="1" dirty="0">
                <a:solidFill>
                  <a:schemeClr val="bg1"/>
                </a:solidFill>
              </a:rPr>
              <a:t>scripts</a:t>
            </a:r>
          </a:p>
          <a:p>
            <a:r>
              <a:rPr lang="pt-BR" sz="2400" dirty="0">
                <a:solidFill>
                  <a:schemeClr val="bg1"/>
                </a:solidFill>
              </a:rPr>
              <a:t>Áreas da Psicologia e Computação</a:t>
            </a:r>
          </a:p>
          <a:p>
            <a:r>
              <a:rPr lang="pt-BR" sz="2400" dirty="0">
                <a:solidFill>
                  <a:schemeClr val="bg1"/>
                </a:solidFill>
              </a:rPr>
              <a:t>Janet </a:t>
            </a:r>
            <a:r>
              <a:rPr lang="pt-BR" sz="2400" dirty="0" err="1">
                <a:solidFill>
                  <a:schemeClr val="bg1"/>
                </a:solidFill>
              </a:rPr>
              <a:t>Kolodner</a:t>
            </a:r>
            <a:r>
              <a:rPr lang="pt-BR" sz="2400" dirty="0">
                <a:solidFill>
                  <a:schemeClr val="bg1"/>
                </a:solidFill>
              </a:rPr>
              <a:t>: primeira aplicação</a:t>
            </a:r>
          </a:p>
          <a:p>
            <a:pPr lvl="1">
              <a:buFontTx/>
              <a:buNone/>
            </a:pPr>
            <a:endParaRPr lang="pt-BR" sz="2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Janet Kolodner - Lynch School of Education and Human Development - Boston  College">
            <a:extLst>
              <a:ext uri="{FF2B5EF4-FFF2-40B4-BE49-F238E27FC236}">
                <a16:creationId xmlns:a16="http://schemas.microsoft.com/office/drawing/2014/main" id="{6A5E8BD0-F61E-441A-9024-55CFC6EEC3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" r="9105"/>
          <a:stretch/>
        </p:blipFill>
        <p:spPr bwMode="auto">
          <a:xfrm>
            <a:off x="6127154" y="2548281"/>
            <a:ext cx="2708194" cy="36620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ger C. Schank - Publications">
            <a:extLst>
              <a:ext uri="{FF2B5EF4-FFF2-40B4-BE49-F238E27FC236}">
                <a16:creationId xmlns:a16="http://schemas.microsoft.com/office/drawing/2014/main" id="{75F90A24-02E6-49D8-9A33-148E41772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r="11074" b="2"/>
          <a:stretch/>
        </p:blipFill>
        <p:spPr bwMode="auto">
          <a:xfrm>
            <a:off x="8996215" y="2548281"/>
            <a:ext cx="2708194" cy="366201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6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03312" y="452718"/>
            <a:ext cx="8947522" cy="1400530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/>
          <a:p>
            <a:pPr>
              <a:defRPr/>
            </a:pPr>
            <a:r>
              <a:rPr lang="pt-BR">
                <a:solidFill>
                  <a:srgbClr val="FFFFFF"/>
                </a:solidFill>
              </a:rPr>
              <a:t>O que é o Raciocínio Baseado em Casos ?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idx="1"/>
          </p:nvPr>
        </p:nvSpPr>
        <p:spPr>
          <a:xfrm>
            <a:off x="1103312" y="2763520"/>
            <a:ext cx="10020300" cy="3484879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SzPct val="35000"/>
            </a:pPr>
            <a:r>
              <a:rPr lang="pt-BR" sz="2400" dirty="0"/>
              <a:t>Um sistema semelhante a uma base de casos  (armazenamento indexado de casos) passados que são reproduzidos em um caso atual.</a:t>
            </a:r>
          </a:p>
          <a:p>
            <a:pPr>
              <a:buClr>
                <a:schemeClr val="bg1"/>
              </a:buClr>
              <a:buSzPct val="35000"/>
            </a:pPr>
            <a:r>
              <a:rPr lang="pt-BR" sz="2400" dirty="0"/>
              <a:t>A indexação e representação de casos facilita a recuperação de casos relevantes e a comparação deles com o problema atual.</a:t>
            </a:r>
          </a:p>
          <a:p>
            <a:pPr>
              <a:buClr>
                <a:schemeClr val="bg1"/>
              </a:buClr>
              <a:buSzPct val="35000"/>
            </a:pPr>
            <a:r>
              <a:rPr lang="pt-BR" sz="2400" dirty="0"/>
              <a:t>Aplica informação em casos recuperados para analisar ou resolver o problema.</a:t>
            </a:r>
          </a:p>
          <a:p>
            <a:endParaRPr lang="pt-BR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2907</Words>
  <Application>Microsoft Office PowerPoint</Application>
  <PresentationFormat>Widescreen</PresentationFormat>
  <Paragraphs>305</Paragraphs>
  <Slides>75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75</vt:i4>
      </vt:variant>
    </vt:vector>
  </HeadingPairs>
  <TitlesOfParts>
    <vt:vector size="82" baseType="lpstr">
      <vt:lpstr>Arial</vt:lpstr>
      <vt:lpstr>Calibri</vt:lpstr>
      <vt:lpstr>Century Gothic</vt:lpstr>
      <vt:lpstr>Wingdings 3</vt:lpstr>
      <vt:lpstr>Íon</vt:lpstr>
      <vt:lpstr>Worksheet</vt:lpstr>
      <vt:lpstr>Planilha do Microsoft Excel</vt:lpstr>
      <vt:lpstr>Raciocínio Baseado em Casos - RBC</vt:lpstr>
      <vt:lpstr>Apresentação</vt:lpstr>
      <vt:lpstr>Definição</vt:lpstr>
      <vt:lpstr>Definição</vt:lpstr>
      <vt:lpstr>Definição</vt:lpstr>
      <vt:lpstr>Definição</vt:lpstr>
      <vt:lpstr>Raciocínio Baseado em Casos</vt:lpstr>
      <vt:lpstr>Histórico</vt:lpstr>
      <vt:lpstr>O que é o Raciocínio Baseado em Casos ?</vt:lpstr>
      <vt:lpstr>Representação de conhecimento</vt:lpstr>
      <vt:lpstr>Representação de conhecimento</vt:lpstr>
      <vt:lpstr>Caso</vt:lpstr>
      <vt:lpstr>Caso</vt:lpstr>
      <vt:lpstr>Base de casos</vt:lpstr>
      <vt:lpstr>Base de casos</vt:lpstr>
      <vt:lpstr>Ciclo do RBC</vt:lpstr>
      <vt:lpstr>Aquisição de Casos</vt:lpstr>
      <vt:lpstr>Aquisição de Casos</vt:lpstr>
      <vt:lpstr>Aquisição de Casos</vt:lpstr>
      <vt:lpstr>Aquisição de Casos</vt:lpstr>
      <vt:lpstr>Aquisição de Casos</vt:lpstr>
      <vt:lpstr>Vantagens da Aquisição de Conhecimento por Casos</vt:lpstr>
      <vt:lpstr>Representação de casos</vt:lpstr>
      <vt:lpstr>Representação de casos</vt:lpstr>
      <vt:lpstr>Apresentação do PowerPoint</vt:lpstr>
      <vt:lpstr>Representação de casos</vt:lpstr>
      <vt:lpstr>Indexação</vt:lpstr>
      <vt:lpstr>Indexação</vt:lpstr>
      <vt:lpstr>Indexação</vt:lpstr>
      <vt:lpstr>Indexação</vt:lpstr>
      <vt:lpstr>Métodos de Indexação - Manual</vt:lpstr>
      <vt:lpstr>Métodos de Indexação - Automático</vt:lpstr>
      <vt:lpstr>Recuperação</vt:lpstr>
      <vt:lpstr>Recuperação</vt:lpstr>
      <vt:lpstr>Recuperação</vt:lpstr>
      <vt:lpstr>Recuperação</vt:lpstr>
      <vt:lpstr>Recuperação</vt:lpstr>
      <vt:lpstr>Similaridade</vt:lpstr>
      <vt:lpstr>Similaridade</vt:lpstr>
      <vt:lpstr>Similaridade</vt:lpstr>
      <vt:lpstr>Similaridade</vt:lpstr>
      <vt:lpstr>Cálculo de Similaridade</vt:lpstr>
      <vt:lpstr>Algoritmo de Vizinhança</vt:lpstr>
      <vt:lpstr>Similaridade de Tipos Numéricos</vt:lpstr>
      <vt:lpstr>Similaridade de Tipos Numéricos</vt:lpstr>
      <vt:lpstr>Similaridade de Tipos Simbólicos</vt:lpstr>
      <vt:lpstr>Similaridade de Tipos Simbólicos</vt:lpstr>
      <vt:lpstr>Similaridade de Tipos Simbólicos</vt:lpstr>
      <vt:lpstr>Adaptação</vt:lpstr>
      <vt:lpstr>Adaptação: Ajuste de Parâmetros</vt:lpstr>
      <vt:lpstr>Adaptação: Ajuste de Parâmetros</vt:lpstr>
      <vt:lpstr>Adaptação</vt:lpstr>
      <vt:lpstr>Adaptação: Substituição baseada em casos</vt:lpstr>
      <vt:lpstr>Adaptação: Métodos de transformação</vt:lpstr>
      <vt:lpstr>Adaptação</vt:lpstr>
      <vt:lpstr>Aprendizado/Solução</vt:lpstr>
      <vt:lpstr>Aprendizado/Solução</vt:lpstr>
      <vt:lpstr>Aprendizado/Solução</vt:lpstr>
      <vt:lpstr>Ciclo do RBC</vt:lpstr>
      <vt:lpstr>Vantagens de RBC</vt:lpstr>
      <vt:lpstr>Desvantagens de RBC</vt:lpstr>
      <vt:lpstr>Conclusão</vt:lpstr>
      <vt:lpstr>Bibliografia</vt:lpstr>
      <vt:lpstr>Exemplo de aplicação:  Recomendação de Imóveis</vt:lpstr>
      <vt:lpstr>Exemplo Imobiliária</vt:lpstr>
      <vt:lpstr>Exemplo Imobiliária</vt:lpstr>
      <vt:lpstr>Exemplo Imobiliária</vt:lpstr>
      <vt:lpstr>Exemplo Imobiliária</vt:lpstr>
      <vt:lpstr>Exemplo Imobiliária</vt:lpstr>
      <vt:lpstr>Exemplo Imobiliária</vt:lpstr>
      <vt:lpstr>Exemplo Imobiliária</vt:lpstr>
      <vt:lpstr>Exemplo Imobiliária</vt:lpstr>
      <vt:lpstr>Exemplo Imobiliária - Consulta</vt:lpstr>
      <vt:lpstr>Exemplo Imobiliária – Consulta 1</vt:lpstr>
      <vt:lpstr>Exemplo Imobiliária – Consulta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Raciocínio Baseado em Casos - RBC</dc:title>
  <dc:creator>Rudimar DAZZI</dc:creator>
  <cp:lastModifiedBy>Rudimar Luis Scaranto Dazzi</cp:lastModifiedBy>
  <cp:revision>2</cp:revision>
  <dcterms:created xsi:type="dcterms:W3CDTF">2020-09-22T02:17:05Z</dcterms:created>
  <dcterms:modified xsi:type="dcterms:W3CDTF">2025-04-24T20:00:08Z</dcterms:modified>
</cp:coreProperties>
</file>