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8" r:id="rId3"/>
    <p:sldId id="277" r:id="rId4"/>
    <p:sldId id="272" r:id="rId5"/>
    <p:sldId id="290" r:id="rId6"/>
    <p:sldId id="291" r:id="rId7"/>
    <p:sldId id="269" r:id="rId8"/>
    <p:sldId id="270" r:id="rId9"/>
    <p:sldId id="271" r:id="rId10"/>
    <p:sldId id="275" r:id="rId11"/>
    <p:sldId id="276" r:id="rId12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Ono Horita" userId="21add0df78d6232e" providerId="LiveId" clId="{BCFD8FD1-DD01-403B-8553-6492C630F425}"/>
    <pc:docChg chg="modSld">
      <pc:chgData name="Cristina Ono Horita" userId="21add0df78d6232e" providerId="LiveId" clId="{BCFD8FD1-DD01-403B-8553-6492C630F425}" dt="2022-03-10T01:59:30.644" v="16" actId="20577"/>
      <pc:docMkLst>
        <pc:docMk/>
      </pc:docMkLst>
      <pc:sldChg chg="modSp mod">
        <pc:chgData name="Cristina Ono Horita" userId="21add0df78d6232e" providerId="LiveId" clId="{BCFD8FD1-DD01-403B-8553-6492C630F425}" dt="2022-03-10T01:59:30.644" v="16" actId="20577"/>
        <pc:sldMkLst>
          <pc:docMk/>
          <pc:sldMk cId="0" sldId="269"/>
        </pc:sldMkLst>
        <pc:graphicFrameChg chg="modGraphic">
          <ac:chgData name="Cristina Ono Horita" userId="21add0df78d6232e" providerId="LiveId" clId="{BCFD8FD1-DD01-403B-8553-6492C630F425}" dt="2022-03-10T01:59:30.644" v="16" actId="20577"/>
          <ac:graphicFrameMkLst>
            <pc:docMk/>
            <pc:sldMk cId="0" sldId="269"/>
            <ac:graphicFrameMk id="5" creationId="{00000000-0000-0000-0000-000000000000}"/>
          </ac:graphicFrameMkLst>
        </pc:graphicFrameChg>
      </pc:sldChg>
    </pc:docChg>
  </pc:docChgLst>
  <pc:docChgLst>
    <pc:chgData name="Cristina Ono Horita" userId="21add0df78d6232e" providerId="LiveId" clId="{229788B5-E83B-4B77-94D5-86A9234323A9}"/>
    <pc:docChg chg="delSld modSld">
      <pc:chgData name="Cristina Ono Horita" userId="21add0df78d6232e" providerId="LiveId" clId="{229788B5-E83B-4B77-94D5-86A9234323A9}" dt="2020-09-01T01:56:01.867" v="14" actId="47"/>
      <pc:docMkLst>
        <pc:docMk/>
      </pc:docMkLst>
      <pc:sldChg chg="modSp mod">
        <pc:chgData name="Cristina Ono Horita" userId="21add0df78d6232e" providerId="LiveId" clId="{229788B5-E83B-4B77-94D5-86A9234323A9}" dt="2020-08-24T21:10:20.706" v="11" actId="20577"/>
        <pc:sldMkLst>
          <pc:docMk/>
          <pc:sldMk cId="0" sldId="256"/>
        </pc:sldMkLst>
        <pc:spChg chg="mod">
          <ac:chgData name="Cristina Ono Horita" userId="21add0df78d6232e" providerId="LiveId" clId="{229788B5-E83B-4B77-94D5-86A9234323A9}" dt="2020-08-24T21:10:20.706" v="11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Cristina Ono Horita" userId="21add0df78d6232e" providerId="LiveId" clId="{229788B5-E83B-4B77-94D5-86A9234323A9}" dt="2020-08-24T21:10:49.106" v="12" actId="47"/>
        <pc:sldMkLst>
          <pc:docMk/>
          <pc:sldMk cId="0" sldId="257"/>
        </pc:sldMkLst>
      </pc:sldChg>
      <pc:sldChg chg="del">
        <pc:chgData name="Cristina Ono Horita" userId="21add0df78d6232e" providerId="LiveId" clId="{229788B5-E83B-4B77-94D5-86A9234323A9}" dt="2020-08-24T21:10:49.106" v="12" actId="47"/>
        <pc:sldMkLst>
          <pc:docMk/>
          <pc:sldMk cId="0" sldId="259"/>
        </pc:sldMkLst>
      </pc:sldChg>
      <pc:sldChg chg="del">
        <pc:chgData name="Cristina Ono Horita" userId="21add0df78d6232e" providerId="LiveId" clId="{229788B5-E83B-4B77-94D5-86A9234323A9}" dt="2020-08-24T21:10:49.106" v="12" actId="47"/>
        <pc:sldMkLst>
          <pc:docMk/>
          <pc:sldMk cId="0" sldId="260"/>
        </pc:sldMkLst>
      </pc:sldChg>
      <pc:sldChg chg="del">
        <pc:chgData name="Cristina Ono Horita" userId="21add0df78d6232e" providerId="LiveId" clId="{229788B5-E83B-4B77-94D5-86A9234323A9}" dt="2020-08-24T21:10:49.106" v="12" actId="47"/>
        <pc:sldMkLst>
          <pc:docMk/>
          <pc:sldMk cId="0" sldId="261"/>
        </pc:sldMkLst>
      </pc:sldChg>
      <pc:sldChg chg="del">
        <pc:chgData name="Cristina Ono Horita" userId="21add0df78d6232e" providerId="LiveId" clId="{229788B5-E83B-4B77-94D5-86A9234323A9}" dt="2020-08-24T21:10:57.615" v="13" actId="47"/>
        <pc:sldMkLst>
          <pc:docMk/>
          <pc:sldMk cId="0" sldId="262"/>
        </pc:sldMkLst>
      </pc:sldChg>
      <pc:sldChg chg="del">
        <pc:chgData name="Cristina Ono Horita" userId="21add0df78d6232e" providerId="LiveId" clId="{229788B5-E83B-4B77-94D5-86A9234323A9}" dt="2020-08-24T21:10:57.615" v="13" actId="47"/>
        <pc:sldMkLst>
          <pc:docMk/>
          <pc:sldMk cId="0" sldId="263"/>
        </pc:sldMkLst>
      </pc:sldChg>
      <pc:sldChg chg="del">
        <pc:chgData name="Cristina Ono Horita" userId="21add0df78d6232e" providerId="LiveId" clId="{229788B5-E83B-4B77-94D5-86A9234323A9}" dt="2020-08-24T21:10:57.615" v="13" actId="47"/>
        <pc:sldMkLst>
          <pc:docMk/>
          <pc:sldMk cId="0" sldId="264"/>
        </pc:sldMkLst>
      </pc:sldChg>
      <pc:sldChg chg="del">
        <pc:chgData name="Cristina Ono Horita" userId="21add0df78d6232e" providerId="LiveId" clId="{229788B5-E83B-4B77-94D5-86A9234323A9}" dt="2020-08-24T21:10:57.615" v="13" actId="47"/>
        <pc:sldMkLst>
          <pc:docMk/>
          <pc:sldMk cId="0" sldId="265"/>
        </pc:sldMkLst>
      </pc:sldChg>
      <pc:sldChg chg="del">
        <pc:chgData name="Cristina Ono Horita" userId="21add0df78d6232e" providerId="LiveId" clId="{229788B5-E83B-4B77-94D5-86A9234323A9}" dt="2020-08-24T21:10:57.615" v="13" actId="47"/>
        <pc:sldMkLst>
          <pc:docMk/>
          <pc:sldMk cId="0" sldId="266"/>
        </pc:sldMkLst>
      </pc:sldChg>
      <pc:sldChg chg="del">
        <pc:chgData name="Cristina Ono Horita" userId="21add0df78d6232e" providerId="LiveId" clId="{229788B5-E83B-4B77-94D5-86A9234323A9}" dt="2020-08-24T21:10:57.615" v="13" actId="47"/>
        <pc:sldMkLst>
          <pc:docMk/>
          <pc:sldMk cId="0" sldId="267"/>
        </pc:sldMkLst>
      </pc:sldChg>
      <pc:sldChg chg="del">
        <pc:chgData name="Cristina Ono Horita" userId="21add0df78d6232e" providerId="LiveId" clId="{229788B5-E83B-4B77-94D5-86A9234323A9}" dt="2020-08-24T21:10:49.106" v="12" actId="47"/>
        <pc:sldMkLst>
          <pc:docMk/>
          <pc:sldMk cId="3969897533" sldId="278"/>
        </pc:sldMkLst>
      </pc:sldChg>
      <pc:sldChg chg="del">
        <pc:chgData name="Cristina Ono Horita" userId="21add0df78d6232e" providerId="LiveId" clId="{229788B5-E83B-4B77-94D5-86A9234323A9}" dt="2020-08-24T21:10:49.106" v="12" actId="47"/>
        <pc:sldMkLst>
          <pc:docMk/>
          <pc:sldMk cId="1492679066" sldId="281"/>
        </pc:sldMkLst>
      </pc:sldChg>
      <pc:sldChg chg="del">
        <pc:chgData name="Cristina Ono Horita" userId="21add0df78d6232e" providerId="LiveId" clId="{229788B5-E83B-4B77-94D5-86A9234323A9}" dt="2020-08-24T21:10:49.106" v="12" actId="47"/>
        <pc:sldMkLst>
          <pc:docMk/>
          <pc:sldMk cId="2040949588" sldId="282"/>
        </pc:sldMkLst>
      </pc:sldChg>
      <pc:sldChg chg="del">
        <pc:chgData name="Cristina Ono Horita" userId="21add0df78d6232e" providerId="LiveId" clId="{229788B5-E83B-4B77-94D5-86A9234323A9}" dt="2020-08-24T21:10:49.106" v="12" actId="47"/>
        <pc:sldMkLst>
          <pc:docMk/>
          <pc:sldMk cId="3477264412" sldId="283"/>
        </pc:sldMkLst>
      </pc:sldChg>
      <pc:sldChg chg="del">
        <pc:chgData name="Cristina Ono Horita" userId="21add0df78d6232e" providerId="LiveId" clId="{229788B5-E83B-4B77-94D5-86A9234323A9}" dt="2020-08-24T21:10:49.106" v="12" actId="47"/>
        <pc:sldMkLst>
          <pc:docMk/>
          <pc:sldMk cId="1401506681" sldId="284"/>
        </pc:sldMkLst>
      </pc:sldChg>
      <pc:sldChg chg="del">
        <pc:chgData name="Cristina Ono Horita" userId="21add0df78d6232e" providerId="LiveId" clId="{229788B5-E83B-4B77-94D5-86A9234323A9}" dt="2020-08-24T21:10:49.106" v="12" actId="47"/>
        <pc:sldMkLst>
          <pc:docMk/>
          <pc:sldMk cId="3104439597" sldId="285"/>
        </pc:sldMkLst>
      </pc:sldChg>
      <pc:sldChg chg="del">
        <pc:chgData name="Cristina Ono Horita" userId="21add0df78d6232e" providerId="LiveId" clId="{229788B5-E83B-4B77-94D5-86A9234323A9}" dt="2020-08-24T21:10:49.106" v="12" actId="47"/>
        <pc:sldMkLst>
          <pc:docMk/>
          <pc:sldMk cId="3486964653" sldId="286"/>
        </pc:sldMkLst>
      </pc:sldChg>
      <pc:sldChg chg="del">
        <pc:chgData name="Cristina Ono Horita" userId="21add0df78d6232e" providerId="LiveId" clId="{229788B5-E83B-4B77-94D5-86A9234323A9}" dt="2020-08-24T21:10:57.615" v="13" actId="47"/>
        <pc:sldMkLst>
          <pc:docMk/>
          <pc:sldMk cId="2836198937" sldId="287"/>
        </pc:sldMkLst>
      </pc:sldChg>
      <pc:sldChg chg="del">
        <pc:chgData name="Cristina Ono Horita" userId="21add0df78d6232e" providerId="LiveId" clId="{229788B5-E83B-4B77-94D5-86A9234323A9}" dt="2020-08-24T21:10:57.615" v="13" actId="47"/>
        <pc:sldMkLst>
          <pc:docMk/>
          <pc:sldMk cId="2949811815" sldId="288"/>
        </pc:sldMkLst>
      </pc:sldChg>
      <pc:sldChg chg="del">
        <pc:chgData name="Cristina Ono Horita" userId="21add0df78d6232e" providerId="LiveId" clId="{229788B5-E83B-4B77-94D5-86A9234323A9}" dt="2020-08-24T21:10:57.615" v="13" actId="47"/>
        <pc:sldMkLst>
          <pc:docMk/>
          <pc:sldMk cId="3260553379" sldId="289"/>
        </pc:sldMkLst>
      </pc:sldChg>
      <pc:sldChg chg="del">
        <pc:chgData name="Cristina Ono Horita" userId="21add0df78d6232e" providerId="LiveId" clId="{229788B5-E83B-4B77-94D5-86A9234323A9}" dt="2020-09-01T01:56:01.867" v="14" actId="47"/>
        <pc:sldMkLst>
          <pc:docMk/>
          <pc:sldMk cId="2549355932" sldId="292"/>
        </pc:sldMkLst>
      </pc:sldChg>
      <pc:sldChg chg="del">
        <pc:chgData name="Cristina Ono Horita" userId="21add0df78d6232e" providerId="LiveId" clId="{229788B5-E83B-4B77-94D5-86A9234323A9}" dt="2020-08-24T21:10:49.106" v="12" actId="47"/>
        <pc:sldMkLst>
          <pc:docMk/>
          <pc:sldMk cId="913134341" sldId="294"/>
        </pc:sldMkLst>
      </pc:sldChg>
      <pc:sldChg chg="del">
        <pc:chgData name="Cristina Ono Horita" userId="21add0df78d6232e" providerId="LiveId" clId="{229788B5-E83B-4B77-94D5-86A9234323A9}" dt="2020-08-24T21:10:49.106" v="12" actId="47"/>
        <pc:sldMkLst>
          <pc:docMk/>
          <pc:sldMk cId="3876025038" sldId="295"/>
        </pc:sldMkLst>
      </pc:sldChg>
      <pc:sldChg chg="del">
        <pc:chgData name="Cristina Ono Horita" userId="21add0df78d6232e" providerId="LiveId" clId="{229788B5-E83B-4B77-94D5-86A9234323A9}" dt="2020-08-24T21:10:49.106" v="12" actId="47"/>
        <pc:sldMkLst>
          <pc:docMk/>
          <pc:sldMk cId="3852806782" sldId="296"/>
        </pc:sldMkLst>
      </pc:sldChg>
    </pc:docChg>
  </pc:docChgLst>
  <pc:docChgLst>
    <pc:chgData name="Cristina Ono Horita" userId="21add0df78d6232e" providerId="LiveId" clId="{F2BD319B-332B-419E-80C0-FDCD22033B6B}"/>
    <pc:docChg chg="modSld">
      <pc:chgData name="Cristina Ono Horita" userId="21add0df78d6232e" providerId="LiveId" clId="{F2BD319B-332B-419E-80C0-FDCD22033B6B}" dt="2021-03-04T20:03:21.685" v="4" actId="14100"/>
      <pc:docMkLst>
        <pc:docMk/>
      </pc:docMkLst>
      <pc:sldChg chg="modSp mod">
        <pc:chgData name="Cristina Ono Horita" userId="21add0df78d6232e" providerId="LiveId" clId="{F2BD319B-332B-419E-80C0-FDCD22033B6B}" dt="2021-03-04T20:03:21.685" v="4" actId="14100"/>
        <pc:sldMkLst>
          <pc:docMk/>
          <pc:sldMk cId="0" sldId="271"/>
        </pc:sldMkLst>
        <pc:spChg chg="mod">
          <ac:chgData name="Cristina Ono Horita" userId="21add0df78d6232e" providerId="LiveId" clId="{F2BD319B-332B-419E-80C0-FDCD22033B6B}" dt="2021-03-04T20:02:59.339" v="1" actId="14100"/>
          <ac:spMkLst>
            <pc:docMk/>
            <pc:sldMk cId="0" sldId="271"/>
            <ac:spMk id="2" creationId="{00000000-0000-0000-0000-000000000000}"/>
          </ac:spMkLst>
        </pc:spChg>
        <pc:spChg chg="mod">
          <ac:chgData name="Cristina Ono Horita" userId="21add0df78d6232e" providerId="LiveId" clId="{F2BD319B-332B-419E-80C0-FDCD22033B6B}" dt="2021-03-04T20:03:06.983" v="2" actId="1076"/>
          <ac:spMkLst>
            <pc:docMk/>
            <pc:sldMk cId="0" sldId="271"/>
            <ac:spMk id="5" creationId="{00000000-0000-0000-0000-000000000000}"/>
          </ac:spMkLst>
        </pc:spChg>
        <pc:spChg chg="mod">
          <ac:chgData name="Cristina Ono Horita" userId="21add0df78d6232e" providerId="LiveId" clId="{F2BD319B-332B-419E-80C0-FDCD22033B6B}" dt="2021-03-04T20:03:21.685" v="4" actId="14100"/>
          <ac:spMkLst>
            <pc:docMk/>
            <pc:sldMk cId="0" sldId="271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75FE526-D628-4790-A6D5-EFDBFB3FAB18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B70377F-7EF7-4FB6-B172-FA729FD599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4308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BB96ABE-FBDE-4A74-A00B-9890C4154727}" type="datetimeFigureOut">
              <a:rPr lang="pt-BR" smtClean="0"/>
              <a:pPr/>
              <a:t>09/03/2022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288975C-7E97-4B71-8957-B31AC43EF84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78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9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88975C-7E97-4B71-8957-B31AC43EF844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F41AB4CA-0FA1-4861-8286-636175B8FDCE}" type="datetime1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973270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B4CA-0FA1-4861-8286-636175B8FDCE}" type="datetime1">
              <a:rPr lang="pt-BR" smtClean="0"/>
              <a:pPr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90387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B4CA-0FA1-4861-8286-636175B8FDCE}" type="datetime1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58679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B4CA-0FA1-4861-8286-636175B8FDCE}" type="datetime1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00252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B4CA-0FA1-4861-8286-636175B8FDCE}" type="datetime1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3304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B4CA-0FA1-4861-8286-636175B8FDCE}" type="datetime1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00503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B4CA-0FA1-4861-8286-636175B8FDCE}" type="datetime1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4087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B4CA-0FA1-4861-8286-636175B8FDCE}" type="datetime1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78656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B4CA-0FA1-4861-8286-636175B8FDCE}" type="datetime1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75252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B4CA-0FA1-4861-8286-636175B8FDCE}" type="datetime1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18007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833D6-0364-46D8-85BD-94E1476F7D47}" type="datetime1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396069"/>
      </p:ext>
    </p:extLst>
  </p:cSld>
  <p:clrMapOvr>
    <a:masterClrMapping/>
  </p:clrMapOvr>
  <p:transition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D759-B13C-4BFF-93ED-517F6FF65D96}" type="datetime1">
              <a:rPr lang="pt-BR" smtClean="0"/>
              <a:pPr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121426"/>
      </p:ext>
    </p:extLst>
  </p:cSld>
  <p:clrMapOvr>
    <a:masterClrMapping/>
  </p:clrMapOvr>
  <p:transition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E5F7-D387-4AA1-95A1-E459C4ACAC7D}" type="datetime1">
              <a:rPr lang="pt-BR" smtClean="0"/>
              <a:pPr/>
              <a:t>09/03/2022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9800380"/>
      </p:ext>
    </p:extLst>
  </p:cSld>
  <p:clrMapOvr>
    <a:masterClrMapping/>
  </p:clrMapOvr>
  <p:transition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B4CA-0FA1-4861-8286-636175B8FDCE}" type="datetime1">
              <a:rPr lang="pt-BR" smtClean="0"/>
              <a:pPr/>
              <a:t>09/03/2022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337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AB4CA-0FA1-4861-8286-636175B8FDCE}" type="datetime1">
              <a:rPr lang="pt-BR" smtClean="0"/>
              <a:pPr/>
              <a:t>09/03/2022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01381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5DC42-4C3A-4119-8599-4155F3E82106}" type="datetime1">
              <a:rPr lang="pt-BR" smtClean="0"/>
              <a:pPr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798762"/>
      </p:ext>
    </p:extLst>
  </p:cSld>
  <p:clrMapOvr>
    <a:masterClrMapping/>
  </p:clrMapOvr>
  <p:transition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EAD3-EFEA-4E14-B672-EC824B334CF9}" type="datetime1">
              <a:rPr lang="pt-BR" smtClean="0"/>
              <a:pPr/>
              <a:t>09/03/2022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925305"/>
      </p:ext>
    </p:extLst>
  </p:cSld>
  <p:clrMapOvr>
    <a:masterClrMapping/>
  </p:clrMapOvr>
  <p:transition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1AB4CA-0FA1-4861-8286-636175B8FDCE}" type="datetime1">
              <a:rPr lang="pt-BR" smtClean="0"/>
              <a:pPr/>
              <a:t>09/03/2022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DFFE4E-14C1-498F-AC41-1D7A3832790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38469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ransition>
    <p:randomBar dir="vert"/>
  </p:transition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Manipulação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Unidade 2</a:t>
            </a:r>
          </a:p>
          <a:p>
            <a:r>
              <a:rPr lang="pt-BR" dirty="0"/>
              <a:t>continuação</a:t>
            </a:r>
          </a:p>
        </p:txBody>
      </p:sp>
    </p:spTree>
  </p:cSld>
  <p:clrMapOvr>
    <a:masterClrMapping/>
  </p:clrMapOvr>
  <p:transition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intrínsecas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76872"/>
            <a:ext cx="8363272" cy="3849291"/>
          </a:xfrm>
        </p:spPr>
        <p:txBody>
          <a:bodyPr>
            <a:normAutofit/>
          </a:bodyPr>
          <a:lstStyle/>
          <a:p>
            <a:r>
              <a:rPr lang="pt-BR" sz="2800" dirty="0"/>
              <a:t>Na matemática, funções são expressões que recebem um ou mais argumentos e retornam somente um valor.</a:t>
            </a:r>
          </a:p>
          <a:p>
            <a:r>
              <a:rPr lang="pt-BR" sz="2800" dirty="0"/>
              <a:t>As linguagens de programação possuem as funções utilizadas com mais </a:t>
            </a:r>
            <a:r>
              <a:rPr lang="pt-BR" sz="2800" dirty="0" err="1"/>
              <a:t>frequência</a:t>
            </a:r>
            <a:r>
              <a:rPr lang="pt-BR" sz="2800" dirty="0"/>
              <a:t> já programadas.</a:t>
            </a:r>
          </a:p>
          <a:p>
            <a:r>
              <a:rPr lang="pt-BR" sz="2800" dirty="0"/>
              <a:t>Estas funções são chamadas </a:t>
            </a:r>
            <a:r>
              <a:rPr lang="pt-BR" sz="2800" b="1" dirty="0"/>
              <a:t>funções intrínsecas</a:t>
            </a:r>
            <a:r>
              <a:rPr lang="pt-BR" sz="2800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7772400" cy="820688"/>
          </a:xfrm>
        </p:spPr>
        <p:txBody>
          <a:bodyPr/>
          <a:lstStyle/>
          <a:p>
            <a:r>
              <a:rPr lang="pt-BR" dirty="0"/>
              <a:t>Exemplos</a:t>
            </a:r>
          </a:p>
        </p:txBody>
      </p:sp>
      <p:graphicFrame>
        <p:nvGraphicFramePr>
          <p:cNvPr id="5" name="Espaço Reservado para Conteú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639563"/>
              </p:ext>
            </p:extLst>
          </p:nvPr>
        </p:nvGraphicFramePr>
        <p:xfrm>
          <a:off x="611560" y="1124744"/>
          <a:ext cx="7560840" cy="507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3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7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234">
                <a:tc>
                  <a:txBody>
                    <a:bodyPr/>
                    <a:lstStyle/>
                    <a:p>
                      <a:r>
                        <a:rPr lang="pt-BR" sz="2400" dirty="0"/>
                        <a:t>Função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Operação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234">
                <a:tc>
                  <a:txBody>
                    <a:bodyPr/>
                    <a:lstStyle/>
                    <a:p>
                      <a:r>
                        <a:rPr lang="pt-BR" sz="2400" dirty="0" err="1"/>
                        <a:t>sqrt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Raiz quadrada de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234">
                <a:tc>
                  <a:txBody>
                    <a:bodyPr/>
                    <a:lstStyle/>
                    <a:p>
                      <a:r>
                        <a:rPr lang="pt-BR" sz="2400" dirty="0" err="1"/>
                        <a:t>exp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Exponencial de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234">
                <a:tc>
                  <a:txBody>
                    <a:bodyPr/>
                    <a:lstStyle/>
                    <a:p>
                      <a:r>
                        <a:rPr lang="pt-BR" sz="2400" dirty="0"/>
                        <a:t>log(x)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Logaritmo natural</a:t>
                      </a:r>
                      <a:r>
                        <a:rPr lang="pt-BR" sz="2400" baseline="0" dirty="0"/>
                        <a:t> de x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234">
                <a:tc>
                  <a:txBody>
                    <a:bodyPr/>
                    <a:lstStyle/>
                    <a:p>
                      <a:r>
                        <a:rPr lang="pt-BR" sz="2400" dirty="0"/>
                        <a:t>log10(x)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Logaritmo na base</a:t>
                      </a:r>
                      <a:r>
                        <a:rPr lang="pt-BR" sz="2400" baseline="0" dirty="0"/>
                        <a:t> 10 de x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234">
                <a:tc>
                  <a:txBody>
                    <a:bodyPr/>
                    <a:lstStyle/>
                    <a:p>
                      <a:r>
                        <a:rPr lang="pt-BR" sz="2400" dirty="0" err="1"/>
                        <a:t>sin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Seno de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7234">
                <a:tc>
                  <a:txBody>
                    <a:bodyPr/>
                    <a:lstStyle/>
                    <a:p>
                      <a:r>
                        <a:rPr lang="pt-BR" sz="2400" dirty="0" err="1"/>
                        <a:t>cos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Cosseno de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234">
                <a:tc>
                  <a:txBody>
                    <a:bodyPr/>
                    <a:lstStyle/>
                    <a:p>
                      <a:r>
                        <a:rPr lang="pt-BR" sz="2400" dirty="0" err="1"/>
                        <a:t>tan</a:t>
                      </a:r>
                      <a:r>
                        <a:rPr lang="pt-BR" sz="24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Tangente</a:t>
                      </a:r>
                      <a:r>
                        <a:rPr lang="pt-BR" sz="2400" baseline="0" dirty="0"/>
                        <a:t> de x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7234">
                <a:tc>
                  <a:txBody>
                    <a:bodyPr/>
                    <a:lstStyle/>
                    <a:p>
                      <a:r>
                        <a:rPr lang="pt-BR" sz="2400" dirty="0" err="1"/>
                        <a:t>pow</a:t>
                      </a:r>
                      <a:r>
                        <a:rPr lang="pt-BR" sz="2400" dirty="0"/>
                        <a:t>(x,y)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Potência de x elevado a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7234">
                <a:tc>
                  <a:txBody>
                    <a:bodyPr/>
                    <a:lstStyle/>
                    <a:p>
                      <a:r>
                        <a:rPr lang="pt-BR" sz="2400" dirty="0"/>
                        <a:t>M_PI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Retorna o valor de </a:t>
                      </a:r>
                      <a:r>
                        <a:rPr lang="pt-BR" sz="2400" dirty="0" err="1"/>
                        <a:t>pi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269590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8611714" y="5932985"/>
            <a:ext cx="417516" cy="377825"/>
          </a:xfrm>
        </p:spPr>
        <p:txBody>
          <a:bodyPr/>
          <a:lstStyle/>
          <a:p>
            <a:fld id="{13DFFE4E-14C1-498F-AC41-1D7A3832790A}" type="slidenum">
              <a:rPr lang="pt-BR" smtClean="0"/>
              <a:pPr/>
              <a:t>11</a:t>
            </a:fld>
            <a:endParaRPr lang="pt-BR"/>
          </a:p>
        </p:txBody>
      </p:sp>
    </p:spTree>
  </p:cSld>
  <p:clrMapOvr>
    <a:masterClrMapping/>
  </p:clrMapOvr>
  <p:transition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Expressões Lógicas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56060" y="1988840"/>
            <a:ext cx="8002220" cy="4137323"/>
          </a:xfrm>
        </p:spPr>
        <p:txBody>
          <a:bodyPr>
            <a:normAutofit/>
          </a:bodyPr>
          <a:lstStyle/>
          <a:p>
            <a:r>
              <a:rPr lang="pt-BR" sz="2800" dirty="0"/>
              <a:t>Resultado é sempre do tipo lógico;</a:t>
            </a:r>
          </a:p>
          <a:p>
            <a:r>
              <a:rPr lang="pt-BR" sz="2800" dirty="0" err="1"/>
              <a:t>Operandos</a:t>
            </a:r>
            <a:r>
              <a:rPr lang="pt-BR" sz="2800" dirty="0"/>
              <a:t> são relações e/ou variáveis e/ou constantes do tipo lógico;</a:t>
            </a:r>
          </a:p>
          <a:p>
            <a:r>
              <a:rPr lang="pt-BR" sz="2800" dirty="0"/>
              <a:t>Operadores são lógicos e/ou relacionais.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Operadores Relacionais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3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373019"/>
              </p:ext>
            </p:extLst>
          </p:nvPr>
        </p:nvGraphicFramePr>
        <p:xfrm>
          <a:off x="2123728" y="2078019"/>
          <a:ext cx="456050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OPERADOR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Igualdade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Desigualdade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latin typeface="Arial"/>
                          <a:cs typeface="Arial"/>
                        </a:rPr>
                        <a:t>!=</a:t>
                      </a:r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Menor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&lt;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Menor ou 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Maior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Maior ou igual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&gt;=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411760" y="1783357"/>
            <a:ext cx="1872208" cy="4525963"/>
          </a:xfrm>
        </p:spPr>
        <p:txBody>
          <a:bodyPr>
            <a:normAutofit/>
          </a:bodyPr>
          <a:lstStyle/>
          <a:p>
            <a:r>
              <a:rPr lang="pt-BR" sz="2800" dirty="0"/>
              <a:t>3 &gt; 4</a:t>
            </a:r>
          </a:p>
          <a:p>
            <a:r>
              <a:rPr lang="pt-BR" sz="2800" dirty="0"/>
              <a:t>3 == 4</a:t>
            </a:r>
          </a:p>
          <a:p>
            <a:r>
              <a:rPr lang="pt-BR" sz="2800" dirty="0"/>
              <a:t>3 &lt; 4</a:t>
            </a:r>
          </a:p>
          <a:p>
            <a:r>
              <a:rPr lang="pt-BR" sz="2800" dirty="0"/>
              <a:t>3 &lt;= 4</a:t>
            </a:r>
          </a:p>
          <a:p>
            <a:r>
              <a:rPr lang="pt-BR" sz="2800" dirty="0"/>
              <a:t>4 &gt;= 4</a:t>
            </a:r>
          </a:p>
          <a:p>
            <a:r>
              <a:rPr lang="pt-BR" sz="2800" dirty="0"/>
              <a:t>4 != 4</a:t>
            </a:r>
          </a:p>
          <a:p>
            <a:r>
              <a:rPr lang="pt-BR" sz="2800" dirty="0"/>
              <a:t>‘A’ &lt; ‘B’</a:t>
            </a:r>
          </a:p>
          <a:p>
            <a:r>
              <a:rPr lang="pt-BR" sz="2800" dirty="0"/>
              <a:t>A &gt; 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4</a:t>
            </a:fld>
            <a:endParaRPr lang="pt-BR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9F2B0-3D94-4E46-A9DA-E6BBB7A3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Hierarquia ou prioridades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96A2B2-D477-4D15-BC66-093523F84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Os operadores aritméticos são avaliados primeiramente na ordem vista anteriormente</a:t>
            </a:r>
          </a:p>
          <a:p>
            <a:r>
              <a:rPr lang="pt-BR" sz="2800" dirty="0"/>
              <a:t>Os operadores relacionais possuem todos a mesma prioridade e são avaliados da esquerda para a direita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2FC8F3-4CF4-4B8A-84CD-4A2E7CAD1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89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2CFED-B0F3-4E33-BA36-F25B7D8C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245618-B72F-40C2-A3AC-27E0102B9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16832"/>
            <a:ext cx="7772400" cy="4331567"/>
          </a:xfrm>
        </p:spPr>
        <p:txBody>
          <a:bodyPr>
            <a:normAutofit lnSpcReduction="10000"/>
          </a:bodyPr>
          <a:lstStyle/>
          <a:p>
            <a:r>
              <a:rPr lang="pt-BR" sz="2800" dirty="0"/>
              <a:t>Considerando que </a:t>
            </a:r>
            <a:r>
              <a:rPr lang="pt-BR" sz="2800" dirty="0">
                <a:latin typeface="Calibri" panose="020F0502020204030204" pitchFamily="34" charset="0"/>
              </a:rPr>
              <a:t>A=3, B=7 e C=4</a:t>
            </a:r>
            <a:r>
              <a:rPr lang="pt-BR" sz="2800" dirty="0"/>
              <a:t>, calcule:</a:t>
            </a:r>
          </a:p>
          <a:p>
            <a:pPr marL="781200" lvl="1" indent="-457200">
              <a:buFont typeface="+mj-lt"/>
              <a:buAutoNum type="alphaLcParenR"/>
            </a:pPr>
            <a:r>
              <a:rPr lang="pt-BR" sz="2800" dirty="0">
                <a:latin typeface="Consolas" panose="020B0609020204030204" pitchFamily="49" charset="0"/>
                <a:ea typeface="Cambria Math" panose="02040503050406030204" pitchFamily="18" charset="0"/>
              </a:rPr>
              <a:t>A + C &gt; B </a:t>
            </a:r>
          </a:p>
          <a:p>
            <a:pPr marL="781200" lvl="1" indent="-457200">
              <a:buFont typeface="+mj-lt"/>
              <a:buAutoNum type="alphaLcParenR"/>
            </a:pPr>
            <a:r>
              <a:rPr lang="pt-BR" sz="2800" dirty="0">
                <a:latin typeface="Consolas" panose="020B0609020204030204" pitchFamily="49" charset="0"/>
                <a:ea typeface="Cambria Math" panose="02040503050406030204" pitchFamily="18" charset="0"/>
              </a:rPr>
              <a:t>B &gt;= A + 2</a:t>
            </a:r>
          </a:p>
          <a:p>
            <a:pPr marL="781200" lvl="1" indent="-457200">
              <a:buFont typeface="+mj-lt"/>
              <a:buAutoNum type="alphaLcParenR"/>
            </a:pPr>
            <a:r>
              <a:rPr lang="pt-BR" sz="2800" dirty="0">
                <a:latin typeface="Consolas" panose="020B0609020204030204" pitchFamily="49" charset="0"/>
                <a:ea typeface="Cambria Math" panose="02040503050406030204" pitchFamily="18" charset="0"/>
              </a:rPr>
              <a:t>C == B – A </a:t>
            </a:r>
          </a:p>
          <a:p>
            <a:pPr marL="781200" lvl="1" indent="-457200">
              <a:buFont typeface="+mj-lt"/>
              <a:buAutoNum type="alphaLcParenR"/>
            </a:pPr>
            <a:r>
              <a:rPr lang="pt-BR" sz="2800" dirty="0">
                <a:latin typeface="Consolas" panose="020B0609020204030204" pitchFamily="49" charset="0"/>
                <a:ea typeface="Cambria Math" panose="02040503050406030204" pitchFamily="18" charset="0"/>
              </a:rPr>
              <a:t>B + A &lt;= C </a:t>
            </a:r>
          </a:p>
          <a:p>
            <a:pPr marL="781200" lvl="1" indent="-457200">
              <a:buFont typeface="+mj-lt"/>
              <a:buAutoNum type="alphaLcParenR"/>
            </a:pPr>
            <a:r>
              <a:rPr lang="pt-BR" sz="2800" dirty="0">
                <a:latin typeface="Consolas" panose="020B0609020204030204" pitchFamily="49" charset="0"/>
                <a:ea typeface="Cambria Math" panose="02040503050406030204" pitchFamily="18" charset="0"/>
              </a:rPr>
              <a:t>C + A &gt; B </a:t>
            </a:r>
          </a:p>
          <a:p>
            <a:pPr marL="781200" lvl="1" indent="-457200">
              <a:buFont typeface="+mj-lt"/>
              <a:buAutoNum type="alphaLcParenR"/>
            </a:pPr>
            <a:r>
              <a:rPr lang="pt-BR" sz="2800">
                <a:latin typeface="Consolas" panose="020B0609020204030204" pitchFamily="49" charset="0"/>
                <a:ea typeface="Cambria Math" panose="02040503050406030204" pitchFamily="18" charset="0"/>
              </a:rPr>
              <a:t>A*B</a:t>
            </a:r>
            <a:r>
              <a:rPr lang="pt-BR" sz="2800" dirty="0">
                <a:latin typeface="Consolas" panose="020B0609020204030204" pitchFamily="49" charset="0"/>
                <a:ea typeface="Cambria Math" panose="02040503050406030204" pitchFamily="18" charset="0"/>
              </a:rPr>
              <a:t>*C != 84 </a:t>
            </a:r>
          </a:p>
          <a:p>
            <a:pPr marL="781200" lvl="1" indent="-457200">
              <a:buFont typeface="+mj-lt"/>
              <a:buAutoNum type="alphaLcParenR"/>
            </a:pPr>
            <a:r>
              <a:rPr lang="pt-BR" sz="2800" dirty="0">
                <a:latin typeface="Consolas" panose="020B0609020204030204" pitchFamily="49" charset="0"/>
                <a:ea typeface="Cambria Math" panose="02040503050406030204" pitchFamily="18" charset="0"/>
              </a:rPr>
              <a:t>A+B+C &gt;= 3+7+4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E8EBDA-76CE-4BFC-B342-6B8F2176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639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39552" y="3772319"/>
            <a:ext cx="8064896" cy="2322039"/>
          </a:xfrm>
        </p:spPr>
        <p:txBody>
          <a:bodyPr>
            <a:normAutofit/>
          </a:bodyPr>
          <a:lstStyle/>
          <a:p>
            <a:pPr marL="0" indent="36513">
              <a:buNone/>
            </a:pPr>
            <a:r>
              <a:rPr lang="pt-BR" sz="2000" dirty="0"/>
              <a:t>TABELAS VERDADE</a:t>
            </a:r>
          </a:p>
          <a:p>
            <a:pPr marL="0" indent="36513">
              <a:buNone/>
            </a:pPr>
            <a:r>
              <a:rPr lang="pt-BR" sz="2000" dirty="0"/>
              <a:t>Operador NÃO : inverte o conteúdo da variável</a:t>
            </a:r>
          </a:p>
          <a:p>
            <a:pPr marL="0" indent="36513">
              <a:buNone/>
            </a:pPr>
            <a:r>
              <a:rPr lang="pt-BR" sz="2000" dirty="0"/>
              <a:t>Operador E : somente duas proposições V dão V</a:t>
            </a:r>
          </a:p>
          <a:p>
            <a:pPr marL="0" indent="36513">
              <a:buNone/>
            </a:pPr>
            <a:r>
              <a:rPr lang="pt-BR" sz="2000" dirty="0"/>
              <a:t>Operador OU : basta uma proposição V para dar V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7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087816"/>
              </p:ext>
            </p:extLst>
          </p:nvPr>
        </p:nvGraphicFramePr>
        <p:xfrm>
          <a:off x="1673678" y="1844824"/>
          <a:ext cx="5562618" cy="18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4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OPERAÇÃO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PRIORIDADE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Negação (NÃO)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! (NOT)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Conjunção (E)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&amp;&amp; (AND)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Disjunção (OU)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|| (OR)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7772400" cy="1456267"/>
          </a:xfrm>
        </p:spPr>
        <p:txBody>
          <a:bodyPr>
            <a:normAutofit/>
          </a:bodyPr>
          <a:lstStyle/>
          <a:p>
            <a:r>
              <a:rPr lang="pt-BR" sz="3200" dirty="0"/>
              <a:t>HIERARQUIA OU Prioridades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pt-BR" sz="2400" dirty="0"/>
              <a:t>Todos os </a:t>
            </a:r>
            <a:r>
              <a:rPr lang="pt-BR" sz="2400" b="1" dirty="0"/>
              <a:t>operadores aritméticos</a:t>
            </a:r>
            <a:r>
              <a:rPr lang="pt-BR" sz="2400" dirty="0"/>
              <a:t> são avaliados na ordem descrita anteriormente;</a:t>
            </a:r>
          </a:p>
          <a:p>
            <a:pPr marL="550926" indent="-514350">
              <a:buFont typeface="+mj-lt"/>
              <a:buAutoNum type="arabicPeriod"/>
            </a:pPr>
            <a:r>
              <a:rPr lang="pt-BR" sz="2400" dirty="0"/>
              <a:t>Todos os </a:t>
            </a:r>
            <a:r>
              <a:rPr lang="pt-BR" sz="2400" b="1" dirty="0"/>
              <a:t>operadores relacionais</a:t>
            </a:r>
            <a:r>
              <a:rPr lang="pt-BR" sz="2400" dirty="0"/>
              <a:t> são avaliados, da esquerda para a direita;</a:t>
            </a:r>
          </a:p>
          <a:p>
            <a:pPr marL="550926" indent="-514350">
              <a:buFont typeface="+mj-lt"/>
              <a:buAutoNum type="arabicPeriod"/>
            </a:pPr>
            <a:r>
              <a:rPr lang="pt-BR" sz="2400" dirty="0"/>
              <a:t>Todos os operadores </a:t>
            </a:r>
            <a:r>
              <a:rPr lang="pt-BR" sz="2400" b="1" dirty="0"/>
              <a:t>NÃO</a:t>
            </a:r>
            <a:r>
              <a:rPr lang="pt-BR" sz="2400" dirty="0"/>
              <a:t> são avaliados, da esquerda para a direita;</a:t>
            </a:r>
          </a:p>
          <a:p>
            <a:pPr marL="550926" indent="-514350">
              <a:buFont typeface="+mj-lt"/>
              <a:buAutoNum type="arabicPeriod"/>
            </a:pPr>
            <a:r>
              <a:rPr lang="pt-BR" sz="2400" dirty="0"/>
              <a:t>Todos os operadores </a:t>
            </a:r>
            <a:r>
              <a:rPr lang="pt-BR" sz="2400" b="1" dirty="0"/>
              <a:t>E</a:t>
            </a:r>
            <a:r>
              <a:rPr lang="pt-BR" sz="2400" dirty="0"/>
              <a:t> são avaliados, da esquerda para a direita;</a:t>
            </a:r>
          </a:p>
          <a:p>
            <a:pPr marL="550926" indent="-514350">
              <a:buFont typeface="+mj-lt"/>
              <a:buAutoNum type="arabicPeriod"/>
            </a:pPr>
            <a:r>
              <a:rPr lang="pt-BR" sz="2400" dirty="0"/>
              <a:t>Todos os operadores </a:t>
            </a:r>
            <a:r>
              <a:rPr lang="pt-BR" sz="2400" b="1" dirty="0"/>
              <a:t>OU</a:t>
            </a:r>
            <a:r>
              <a:rPr lang="pt-BR" sz="2400" dirty="0"/>
              <a:t> são avaliados, da esquerda para a direita.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8</a:t>
            </a:fld>
            <a:endParaRPr lang="pt-BR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321569"/>
            <a:ext cx="2242592" cy="659159"/>
          </a:xfrm>
        </p:spPr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half" idx="1"/>
          </p:nvPr>
        </p:nvSpPr>
        <p:spPr>
          <a:xfrm>
            <a:off x="457200" y="2778721"/>
            <a:ext cx="1971660" cy="3489251"/>
          </a:xfrm>
        </p:spPr>
        <p:txBody>
          <a:bodyPr>
            <a:normAutofit/>
          </a:bodyPr>
          <a:lstStyle/>
          <a:p>
            <a:r>
              <a:rPr lang="pt-BR" sz="2800" dirty="0"/>
              <a:t>L1 </a:t>
            </a:r>
            <a:r>
              <a:rPr lang="pt-BR" sz="2800" dirty="0">
                <a:sym typeface="Wingdings" pitchFamily="2" charset="2"/>
              </a:rPr>
              <a:t>= </a:t>
            </a:r>
            <a:r>
              <a:rPr lang="pt-BR" sz="2800" dirty="0" err="1">
                <a:sym typeface="Wingdings" pitchFamily="2" charset="2"/>
              </a:rPr>
              <a:t>true</a:t>
            </a:r>
            <a:r>
              <a:rPr lang="pt-BR" sz="2800" dirty="0">
                <a:sym typeface="Wingdings" pitchFamily="2" charset="2"/>
              </a:rPr>
              <a:t>;</a:t>
            </a:r>
          </a:p>
          <a:p>
            <a:r>
              <a:rPr lang="pt-BR" sz="2800" dirty="0">
                <a:sym typeface="Wingdings" pitchFamily="2" charset="2"/>
              </a:rPr>
              <a:t>L2 = false;</a:t>
            </a:r>
          </a:p>
          <a:p>
            <a:r>
              <a:rPr lang="pt-BR" sz="2800" dirty="0">
                <a:sym typeface="Wingdings" pitchFamily="2" charset="2"/>
              </a:rPr>
              <a:t>L3 = false;</a:t>
            </a:r>
          </a:p>
          <a:p>
            <a:r>
              <a:rPr lang="pt-BR" sz="2800" dirty="0">
                <a:sym typeface="Wingdings" pitchFamily="2" charset="2"/>
              </a:rPr>
              <a:t>A = 5;</a:t>
            </a:r>
          </a:p>
          <a:p>
            <a:r>
              <a:rPr lang="pt-BR" sz="2800" dirty="0">
                <a:sym typeface="Wingdings" pitchFamily="2" charset="2"/>
              </a:rPr>
              <a:t>B = -1;</a:t>
            </a:r>
          </a:p>
          <a:p>
            <a:r>
              <a:rPr lang="pt-BR" sz="2800" dirty="0">
                <a:sym typeface="Wingdings" pitchFamily="2" charset="2"/>
              </a:rPr>
              <a:t>X = 2.0;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3059832" y="1628801"/>
            <a:ext cx="5472608" cy="5040560"/>
          </a:xfrm>
        </p:spPr>
        <p:txBody>
          <a:bodyPr>
            <a:normAutofit/>
          </a:bodyPr>
          <a:lstStyle/>
          <a:p>
            <a:pPr marL="550926" indent="-514350">
              <a:buFont typeface="+mj-lt"/>
              <a:buAutoNum type="arabicPeriod"/>
            </a:pPr>
            <a:r>
              <a:rPr lang="pt-BR" sz="2800" dirty="0"/>
              <a:t>L1 || L2 &amp;&amp; (A &gt; X);</a:t>
            </a:r>
          </a:p>
          <a:p>
            <a:pPr marL="550926" indent="-514350">
              <a:buFont typeface="+mj-lt"/>
              <a:buAutoNum type="arabicPeriod"/>
            </a:pPr>
            <a:r>
              <a:rPr lang="pt-BR" sz="2800" dirty="0"/>
              <a:t>L3 &amp;&amp; L2 || L1 &amp;&amp; ! L3;</a:t>
            </a:r>
          </a:p>
          <a:p>
            <a:pPr marL="550926" indent="-514350">
              <a:buFont typeface="+mj-lt"/>
              <a:buAutoNum type="arabicPeriod"/>
            </a:pPr>
            <a:r>
              <a:rPr lang="pt-BR" sz="2800" dirty="0"/>
              <a:t>L3 &amp;&amp; (L2 || L1) &amp;&amp; ! L3;</a:t>
            </a:r>
          </a:p>
          <a:p>
            <a:pPr marL="550926" indent="-514350">
              <a:buFont typeface="+mj-lt"/>
              <a:buAutoNum type="arabicPeriod"/>
            </a:pPr>
            <a:r>
              <a:rPr lang="pt-BR" sz="2800" dirty="0"/>
              <a:t>A / X &lt; B%2 &amp;&amp; L3;</a:t>
            </a:r>
          </a:p>
          <a:p>
            <a:pPr marL="550926" indent="-514350">
              <a:buFont typeface="+mj-lt"/>
              <a:buAutoNum type="arabicPeriod"/>
            </a:pPr>
            <a:r>
              <a:rPr lang="pt-BR" sz="2800" dirty="0"/>
              <a:t>B*X+A == 6 || L2 &amp;&amp; L1;</a:t>
            </a:r>
          </a:p>
          <a:p>
            <a:pPr marL="550926" indent="-514350">
              <a:buFont typeface="+mj-lt"/>
              <a:buAutoNum type="arabicPeriod"/>
            </a:pPr>
            <a:r>
              <a:rPr lang="pt-BR" sz="2800" dirty="0"/>
              <a:t>A / X % X &lt;= B;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FFE4E-14C1-498F-AC41-1D7A3832790A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B078083-447D-4EAB-8BF2-2057719D3E4A}"/>
              </a:ext>
            </a:extLst>
          </p:cNvPr>
          <p:cNvSpPr txBox="1"/>
          <p:nvPr/>
        </p:nvSpPr>
        <p:spPr>
          <a:xfrm>
            <a:off x="323528" y="1124744"/>
            <a:ext cx="83632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Considere a seguinte declaração de variáveis:</a:t>
            </a:r>
          </a:p>
          <a:p>
            <a:r>
              <a:rPr lang="pt-BR" sz="2400" dirty="0" err="1"/>
              <a:t>int</a:t>
            </a:r>
            <a:r>
              <a:rPr lang="pt-BR" sz="2400" dirty="0"/>
              <a:t> A, B;</a:t>
            </a:r>
          </a:p>
          <a:p>
            <a:r>
              <a:rPr lang="pt-BR" sz="2400" dirty="0" err="1"/>
              <a:t>bool</a:t>
            </a:r>
            <a:r>
              <a:rPr lang="pt-BR" sz="2400" dirty="0"/>
              <a:t> L1, L2, L3;</a:t>
            </a:r>
          </a:p>
          <a:p>
            <a:r>
              <a:rPr lang="pt-BR" sz="2400" dirty="0" err="1"/>
              <a:t>float</a:t>
            </a:r>
            <a:r>
              <a:rPr lang="pt-BR" sz="2400" dirty="0"/>
              <a:t> X;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TM03457452[[fn=Celeste]]</Template>
  <TotalTime>2060</TotalTime>
  <Words>542</Words>
  <Application>Microsoft Office PowerPoint</Application>
  <PresentationFormat>Apresentação na tela (4:3)</PresentationFormat>
  <Paragraphs>126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Celestial</vt:lpstr>
      <vt:lpstr>Manipulação de dados</vt:lpstr>
      <vt:lpstr>Expressões Lógicas</vt:lpstr>
      <vt:lpstr>Operadores Relacionais</vt:lpstr>
      <vt:lpstr>Exemplos</vt:lpstr>
      <vt:lpstr>Hierarquia ou prioridades</vt:lpstr>
      <vt:lpstr>Exercícios</vt:lpstr>
      <vt:lpstr>Operadores Lógicos</vt:lpstr>
      <vt:lpstr>HIERARQUIA OU Prioridades</vt:lpstr>
      <vt:lpstr>Exercícios</vt:lpstr>
      <vt:lpstr>Funções intrínsecas</vt:lpstr>
      <vt:lpstr>Exemplos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Manipulação de dados</dc:title>
  <dc:creator>Cristina</dc:creator>
  <cp:lastModifiedBy>Cristina Ono Horita</cp:lastModifiedBy>
  <cp:revision>43</cp:revision>
  <dcterms:created xsi:type="dcterms:W3CDTF">2009-08-04T00:40:02Z</dcterms:created>
  <dcterms:modified xsi:type="dcterms:W3CDTF">2022-03-10T01:59:34Z</dcterms:modified>
</cp:coreProperties>
</file>