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7ED39E-11BD-5BE8-C83F-ECD22F919006}" v="138" dt="2023-04-07T23:11:48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198E9-1697-BC8A-EFC8-CB38C35C8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0E3E2F-A0C4-AD4D-675C-3FD6B6993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418D86-DAC3-0F20-6C84-B6D77B68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E2D0-18AC-4B03-A74A-67CF2F5EA7B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D182CE-3598-D384-44ED-BA1C8D2E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56D65-09BD-578F-861E-2483A2DA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048E-A85B-405C-BF7A-F7AC4B9E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77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3BADE-E5D0-CF3A-9D37-B920D39B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76A4AD-E252-1650-45AE-9C325C512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61B7A5-E52D-A424-EF02-A36CC93D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E2D0-18AC-4B03-A74A-67CF2F5EA7B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F19A7-105C-22D9-4694-260A7B47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E0CC63-4425-A774-44EC-F0C17060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048E-A85B-405C-BF7A-F7AC4B9E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58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96872D-EA18-0FBB-A118-75D293E38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F4DA1D-BD1A-2E9B-AF40-F892B1DBD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96C074-6EA0-09D7-FA9F-A33396ED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E2D0-18AC-4B03-A74A-67CF2F5EA7B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CA75AE-3846-86AA-BA38-F02B3B1F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534E7A-4F04-8494-1090-28CFA293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048E-A85B-405C-BF7A-F7AC4B9E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57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0B213-3F4C-7CAF-C727-81C71390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7D190B-645B-FC96-FA30-EFDBEB5E1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AA1459-8C74-5AEC-65F2-9F98FFA9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E2D0-18AC-4B03-A74A-67CF2F5EA7B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82D643-F80F-33F2-1905-0A6FB372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EDD745-D992-9A92-7C1B-5479FBC8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048E-A85B-405C-BF7A-F7AC4B9E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20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5CE50-BCE2-DBFE-7060-3BE0C117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267A69-1E13-281B-F619-E3329CCCF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38F40D-65CA-33B1-AF18-50C0C6C2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E2D0-18AC-4B03-A74A-67CF2F5EA7B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92E20B-12DE-187A-2360-64A0A929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F5219-884B-63BC-A1CB-A8B12E0A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048E-A85B-405C-BF7A-F7AC4B9E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30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EF16C-7E23-9480-7127-C0CBC93C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F9DBE5-B796-6F3B-7330-A5BFAC67B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1FE9A4-3789-EDB8-769C-C90D31395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020BA1-D492-02D1-6D18-36BD1AB5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E2D0-18AC-4B03-A74A-67CF2F5EA7B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FBE062-B075-F34E-912D-98BEAD4D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7FEF3F-F937-DBE1-BC52-69F293BB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048E-A85B-405C-BF7A-F7AC4B9E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03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0A552-2AE5-1942-38AA-F0F1B65E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8E31E6-97A5-8F92-9EA1-9A82312EA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3715F9-1E9D-2297-5C6F-88DF939FB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8C97CC-13C7-944E-AEFC-02750EB7E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468B09-7D4C-386D-5DD6-AF6C6968F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BDC776-0D68-F83B-95FB-444DAB2B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E2D0-18AC-4B03-A74A-67CF2F5EA7B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35F6F71-EE79-25EF-1A0A-0FBA5F8A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440D2C-4100-2490-DC40-25C3248E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048E-A85B-405C-BF7A-F7AC4B9E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92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9D784-2A86-FFB3-A0D9-F3349E73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7D05F0-044B-D916-3681-5EBE84E4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E2D0-18AC-4B03-A74A-67CF2F5EA7B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60D83B-D18B-4724-D621-3DBF9667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F13AF7-0201-CE42-DE42-1D2CF409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048E-A85B-405C-BF7A-F7AC4B9E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12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25F25B-3B31-44B9-5125-F8767C2B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E2D0-18AC-4B03-A74A-67CF2F5EA7B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7873F7-EF8E-4E1F-A00C-935FE8ED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DD34B7-108C-C24E-5AD6-29C3D2CF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048E-A85B-405C-BF7A-F7AC4B9E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63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4FF69-3061-C819-78DB-F2DD8770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32F4F3-0F29-76BD-997E-92DACB7BF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8BD368-AF92-3578-110C-CC9A5D0EA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1FC51F-7FD6-C0D4-03A0-A93C2746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E2D0-18AC-4B03-A74A-67CF2F5EA7B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2F375D-C8E9-4389-8703-DF53D48C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A4DAE7-B2A3-E723-9275-C64D22B8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048E-A85B-405C-BF7A-F7AC4B9E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6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BA542-1CCF-B02D-743E-1968CCC4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465304-1015-8011-7CEE-C57A976EB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033413-AF71-0EE4-DD37-7176E4C45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84E116-C1FB-5CFD-7F4E-EF06E22A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E2D0-18AC-4B03-A74A-67CF2F5EA7B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761FA4-C1DB-DEDB-438E-487ED5D8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EABE75-91D6-FFF2-02EA-245DD3FF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048E-A85B-405C-BF7A-F7AC4B9E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29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094E56-6724-F350-1D77-B04644A1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3B1869-AB8F-C82B-5A79-19651F95E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34AFBA-F05D-7877-71D9-C1813295F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7E2D0-18AC-4B03-A74A-67CF2F5EA7BB}" type="datetimeFigureOut">
              <a:rPr lang="pt-BR" smtClean="0"/>
              <a:t>07/04/2023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CC465A-37F0-4D9E-63F2-5538E2AA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DF5A3E-671A-DCBD-103B-D8960A1AD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048E-A85B-405C-BF7A-F7AC4B9EB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44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FE257A2-9F50-CD89-DFB5-C1AA25DBB1A1}"/>
              </a:ext>
            </a:extLst>
          </p:cNvPr>
          <p:cNvGrpSpPr/>
          <p:nvPr/>
        </p:nvGrpSpPr>
        <p:grpSpPr>
          <a:xfrm>
            <a:off x="3032463" y="0"/>
            <a:ext cx="12243827" cy="6858000"/>
            <a:chOff x="3021620" y="-1"/>
            <a:chExt cx="12243827" cy="6858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6089ECF-CE23-D40E-4328-4AE1793D1BC6}"/>
                </a:ext>
              </a:extLst>
            </p:cNvPr>
            <p:cNvSpPr/>
            <p:nvPr/>
          </p:nvSpPr>
          <p:spPr>
            <a:xfrm>
              <a:off x="3021620" y="-1"/>
              <a:ext cx="3052293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8202829-C58D-D563-6731-04478C76225F}"/>
                </a:ext>
              </a:extLst>
            </p:cNvPr>
            <p:cNvSpPr/>
            <p:nvPr/>
          </p:nvSpPr>
          <p:spPr>
            <a:xfrm>
              <a:off x="6083432" y="-1"/>
              <a:ext cx="3052293" cy="6858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E4A3A20-412D-1C08-7A85-B57489361ECF}"/>
                </a:ext>
              </a:extLst>
            </p:cNvPr>
            <p:cNvSpPr/>
            <p:nvPr/>
          </p:nvSpPr>
          <p:spPr>
            <a:xfrm>
              <a:off x="9148293" y="0"/>
              <a:ext cx="3052293" cy="6857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FB20EDE-EAA0-A4D6-D3EA-ACA6A5D03849}"/>
                </a:ext>
              </a:extLst>
            </p:cNvPr>
            <p:cNvSpPr/>
            <p:nvPr/>
          </p:nvSpPr>
          <p:spPr>
            <a:xfrm>
              <a:off x="12213154" y="0"/>
              <a:ext cx="3052293" cy="6857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122E3BE-173B-D449-4611-E3113F03FBC7}"/>
                </a:ext>
              </a:extLst>
            </p:cNvPr>
            <p:cNvSpPr txBox="1"/>
            <p:nvPr/>
          </p:nvSpPr>
          <p:spPr>
            <a:xfrm>
              <a:off x="3218901" y="1854498"/>
              <a:ext cx="2590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Quem somos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0AD9317-7B94-931A-247B-845E0FCB9790}"/>
                </a:ext>
              </a:extLst>
            </p:cNvPr>
            <p:cNvSpPr txBox="1"/>
            <p:nvPr/>
          </p:nvSpPr>
          <p:spPr>
            <a:xfrm>
              <a:off x="3454399" y="2351781"/>
              <a:ext cx="2119086" cy="273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Nós somos uma empresa fabricante de processadores para Desktops, Notebooks e dispositivos móveis. Visamos a sustentabilidade, a evolução e a acessibilidade a todos os usuários.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0DA9A62-3A90-04FE-87C6-489A514FE5CF}"/>
                </a:ext>
              </a:extLst>
            </p:cNvPr>
            <p:cNvSpPr txBox="1"/>
            <p:nvPr/>
          </p:nvSpPr>
          <p:spPr>
            <a:xfrm>
              <a:off x="6327105" y="1069665"/>
              <a:ext cx="25900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Nossos objetivos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C9E82CC-D277-85BF-ED4A-243491039BF5}"/>
                </a:ext>
              </a:extLst>
            </p:cNvPr>
            <p:cNvSpPr txBox="1"/>
            <p:nvPr/>
          </p:nvSpPr>
          <p:spPr>
            <a:xfrm>
              <a:off x="9323122" y="1110398"/>
              <a:ext cx="25900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Nossos serviços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DDC2403-96D0-79FE-A88C-B5A88C9F4C27}"/>
                </a:ext>
              </a:extLst>
            </p:cNvPr>
            <p:cNvSpPr txBox="1"/>
            <p:nvPr/>
          </p:nvSpPr>
          <p:spPr>
            <a:xfrm>
              <a:off x="12444258" y="1485163"/>
              <a:ext cx="2590083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400" kern="1400" spc="-50" dirty="0">
                  <a:effectLst/>
                  <a:latin typeface="Arial Black"/>
                  <a:ea typeface="Times New Roman" panose="02020603050405020304" pitchFamily="18" charset="0"/>
                  <a:cs typeface="Times New Roman"/>
                </a:rPr>
                <a:t>Onde estamos presentes?</a:t>
              </a:r>
            </a:p>
            <a:p>
              <a:pPr algn="ctr"/>
              <a:endParaRPr lang="pt-BR" sz="24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29B9992-F0AA-95CC-4561-FD6C87B74F0A}"/>
                </a:ext>
              </a:extLst>
            </p:cNvPr>
            <p:cNvSpPr txBox="1"/>
            <p:nvPr/>
          </p:nvSpPr>
          <p:spPr>
            <a:xfrm>
              <a:off x="6562604" y="1939346"/>
              <a:ext cx="2119086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ós visamos a inovação acima de tudo, a fim de mudar nosso mundo e ajudar a todos com nossos projetos. Também nos preocupamos com a sustentabilidade de nossos meios de produção e com a acessibilidade de nossos produtos, pois trabalhamos em função de um mundo melhor e preservado.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70203E9-8694-9E32-FFCD-B9EC32247D67}"/>
                </a:ext>
              </a:extLst>
            </p:cNvPr>
            <p:cNvSpPr txBox="1"/>
            <p:nvPr/>
          </p:nvSpPr>
          <p:spPr>
            <a:xfrm>
              <a:off x="9558621" y="1977907"/>
              <a:ext cx="2119086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Fabricamos processadores, sendo eles:</a:t>
              </a:r>
            </a:p>
            <a:p>
              <a:pPr algn="ctr"/>
              <a:b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= R$399,90</a:t>
              </a:r>
            </a:p>
            <a:p>
              <a:pPr algn="ctr"/>
              <a:b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= R$599,90</a:t>
              </a:r>
            </a:p>
            <a:p>
              <a:pPr algn="ctr"/>
              <a:b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= R$799,90</a:t>
              </a:r>
            </a:p>
            <a:p>
              <a:pPr algn="ctr"/>
              <a:b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= R$999,90</a:t>
              </a:r>
            </a:p>
            <a:p>
              <a:pPr algn="ctr"/>
              <a:b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Tech 2330 = R$1.399,90</a:t>
              </a:r>
            </a:p>
            <a:p>
              <a:pPr algn="ctr"/>
              <a:endParaRPr lang="pt-BR" sz="14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 5550 = R$1,799,90</a:t>
              </a:r>
              <a:endParaRPr lang="pt-BR" sz="1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1B16470-752B-BB0F-734A-C846BF25BEFB}"/>
                </a:ext>
              </a:extLst>
            </p:cNvPr>
            <p:cNvSpPr txBox="1"/>
            <p:nvPr/>
          </p:nvSpPr>
          <p:spPr>
            <a:xfrm>
              <a:off x="12679756" y="2370233"/>
              <a:ext cx="2119086" cy="310854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400" dirty="0">
                  <a:effectLst/>
                  <a:latin typeface="Arial Black"/>
                  <a:ea typeface="Calibri" panose="020F0502020204030204" pitchFamily="34" charset="0"/>
                  <a:cs typeface="Times New Roman"/>
                </a:rPr>
                <a:t>Nossa sede se situa em Caçapava-SP, Brasil, mas temos escritórios espalhados por todo o mundo, sendo eles em: Nova Iorque, EUA; Vancouver, Canadá; Lisboa, Portugal; Roma, Itália; Londres, Inglaterra; Berlim, Alemanha; e muitos outros.</a:t>
              </a:r>
              <a:endParaRPr lang="pt-BR" sz="1400">
                <a:latin typeface="Arial Black"/>
                <a:cs typeface="Times New Roman"/>
              </a:endParaRP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BD30BF91-5BF0-A36D-83AD-DF513191A172}"/>
              </a:ext>
            </a:extLst>
          </p:cNvPr>
          <p:cNvSpPr>
            <a:spLocks/>
          </p:cNvSpPr>
          <p:nvPr/>
        </p:nvSpPr>
        <p:spPr>
          <a:xfrm>
            <a:off x="-19830" y="0"/>
            <a:ext cx="3052293" cy="68580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brightnessContrast bright="-34000"/>
                      </a14:imgEffect>
                    </a14:imgLayer>
                  </a14:imgProps>
                </a:ext>
              </a:extLst>
            </a:blip>
            <a:stretch>
              <a:fillRect l="-24805" t="-98" r="-16728" b="-98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BD7DCA7-CD43-9843-460B-CDFEC61B43B7}"/>
              </a:ext>
            </a:extLst>
          </p:cNvPr>
          <p:cNvSpPr txBox="1"/>
          <p:nvPr/>
        </p:nvSpPr>
        <p:spPr>
          <a:xfrm>
            <a:off x="379622" y="3136612"/>
            <a:ext cx="2271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Arcangel</a:t>
            </a:r>
            <a:endParaRPr lang="pt-B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15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FE257A2-9F50-CD89-DFB5-C1AA25DBB1A1}"/>
              </a:ext>
            </a:extLst>
          </p:cNvPr>
          <p:cNvGrpSpPr/>
          <p:nvPr/>
        </p:nvGrpSpPr>
        <p:grpSpPr>
          <a:xfrm>
            <a:off x="6534" y="-1"/>
            <a:ext cx="12308327" cy="6858001"/>
            <a:chOff x="3078117" y="-1"/>
            <a:chExt cx="12091655" cy="6858001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6089ECF-CE23-D40E-4328-4AE1793D1BC6}"/>
                </a:ext>
              </a:extLst>
            </p:cNvPr>
            <p:cNvSpPr/>
            <p:nvPr/>
          </p:nvSpPr>
          <p:spPr>
            <a:xfrm>
              <a:off x="3078117" y="-1"/>
              <a:ext cx="3052293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8202829-C58D-D563-6731-04478C76225F}"/>
                </a:ext>
              </a:extLst>
            </p:cNvPr>
            <p:cNvSpPr/>
            <p:nvPr/>
          </p:nvSpPr>
          <p:spPr>
            <a:xfrm>
              <a:off x="6053627" y="0"/>
              <a:ext cx="3052293" cy="6858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E4A3A20-412D-1C08-7A85-B57489361ECF}"/>
                </a:ext>
              </a:extLst>
            </p:cNvPr>
            <p:cNvSpPr/>
            <p:nvPr/>
          </p:nvSpPr>
          <p:spPr>
            <a:xfrm>
              <a:off x="9063547" y="0"/>
              <a:ext cx="3052293" cy="6857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FB20EDE-EAA0-A4D6-D3EA-ACA6A5D03849}"/>
                </a:ext>
              </a:extLst>
            </p:cNvPr>
            <p:cNvSpPr/>
            <p:nvPr/>
          </p:nvSpPr>
          <p:spPr>
            <a:xfrm>
              <a:off x="12117479" y="0"/>
              <a:ext cx="3052293" cy="6857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122E3BE-173B-D449-4611-E3113F03FBC7}"/>
                </a:ext>
              </a:extLst>
            </p:cNvPr>
            <p:cNvSpPr txBox="1"/>
            <p:nvPr/>
          </p:nvSpPr>
          <p:spPr>
            <a:xfrm>
              <a:off x="3218901" y="1854498"/>
              <a:ext cx="2590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Quem somos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0AD9317-7B94-931A-247B-845E0FCB9790}"/>
                </a:ext>
              </a:extLst>
            </p:cNvPr>
            <p:cNvSpPr txBox="1"/>
            <p:nvPr/>
          </p:nvSpPr>
          <p:spPr>
            <a:xfrm>
              <a:off x="3454399" y="2351781"/>
              <a:ext cx="2119086" cy="273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Nós somos uma empresa fabricante de processadores para Desktops, Notebooks e dispositivos móveis. Visamos a sustentabilidade, a evolução e a acessibilidade a todos os usuários.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0DA9A62-3A90-04FE-87C6-489A514FE5CF}"/>
                </a:ext>
              </a:extLst>
            </p:cNvPr>
            <p:cNvSpPr txBox="1"/>
            <p:nvPr/>
          </p:nvSpPr>
          <p:spPr>
            <a:xfrm>
              <a:off x="6327105" y="1069665"/>
              <a:ext cx="25900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Nossos objetivos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C9E82CC-D277-85BF-ED4A-243491039BF5}"/>
                </a:ext>
              </a:extLst>
            </p:cNvPr>
            <p:cNvSpPr txBox="1"/>
            <p:nvPr/>
          </p:nvSpPr>
          <p:spPr>
            <a:xfrm>
              <a:off x="9323122" y="1110398"/>
              <a:ext cx="25900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Nossos serviços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DDC2403-96D0-79FE-A88C-B5A88C9F4C27}"/>
                </a:ext>
              </a:extLst>
            </p:cNvPr>
            <p:cNvSpPr txBox="1"/>
            <p:nvPr/>
          </p:nvSpPr>
          <p:spPr>
            <a:xfrm>
              <a:off x="12390841" y="1513918"/>
              <a:ext cx="2590083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400" kern="1400" spc="-50" dirty="0">
                  <a:effectLst/>
                  <a:latin typeface="Arial Black"/>
                  <a:ea typeface="Times New Roman" panose="02020603050405020304" pitchFamily="18" charset="0"/>
                  <a:cs typeface="Times New Roman"/>
                </a:rPr>
                <a:t>Onde estamos presentes?</a:t>
              </a:r>
            </a:p>
            <a:p>
              <a:pPr algn="ctr"/>
              <a:endParaRPr lang="pt-BR" sz="24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29B9992-F0AA-95CC-4561-FD6C87B74F0A}"/>
                </a:ext>
              </a:extLst>
            </p:cNvPr>
            <p:cNvSpPr txBox="1"/>
            <p:nvPr/>
          </p:nvSpPr>
          <p:spPr>
            <a:xfrm>
              <a:off x="6562604" y="1939346"/>
              <a:ext cx="2119086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ós visamos a inovação acima de tudo, a fim de mudar nosso mundo e ajudar a todos com nossos projetos. Também nos preocupamos com a sustentabilidade de nossos meios de produção e com a acessibilidade de nossos produtos, pois trabalhamos em função de um mundo melhor e preservado.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70203E9-8694-9E32-FFCD-B9EC32247D67}"/>
                </a:ext>
              </a:extLst>
            </p:cNvPr>
            <p:cNvSpPr txBox="1"/>
            <p:nvPr/>
          </p:nvSpPr>
          <p:spPr>
            <a:xfrm>
              <a:off x="9558621" y="1977907"/>
              <a:ext cx="2119086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Fabricamos processadores, sendo eles:</a:t>
              </a:r>
            </a:p>
            <a:p>
              <a:pPr algn="ctr"/>
              <a:b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= R$399,90</a:t>
              </a:r>
            </a:p>
            <a:p>
              <a:pPr algn="ctr"/>
              <a:b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= R$599,90</a:t>
              </a:r>
            </a:p>
            <a:p>
              <a:pPr algn="ctr"/>
              <a:b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= R$799,90</a:t>
              </a:r>
            </a:p>
            <a:p>
              <a:pPr algn="ctr"/>
              <a:b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= R$999,90</a:t>
              </a:r>
            </a:p>
            <a:p>
              <a:pPr algn="ctr"/>
              <a:b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Tech 2330 = R$1.399,90</a:t>
              </a:r>
            </a:p>
            <a:p>
              <a:pPr algn="ctr"/>
              <a:endParaRPr lang="pt-BR" sz="14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 5550 = R$1,799,90</a:t>
              </a:r>
              <a:endParaRPr lang="pt-BR" sz="1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1B16470-752B-BB0F-734A-C846BF25BEFB}"/>
                </a:ext>
              </a:extLst>
            </p:cNvPr>
            <p:cNvSpPr txBox="1"/>
            <p:nvPr/>
          </p:nvSpPr>
          <p:spPr>
            <a:xfrm>
              <a:off x="12632845" y="2358747"/>
              <a:ext cx="2119086" cy="310854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400" dirty="0">
                  <a:effectLst/>
                  <a:latin typeface="Arial Black"/>
                  <a:ea typeface="Calibri" panose="020F0502020204030204" pitchFamily="34" charset="0"/>
                  <a:cs typeface="Times New Roman"/>
                </a:rPr>
                <a:t>Nossa sede se situa em Caçapava-SP, Brasil, mas temos escritórios espalhados por todo o mundo, sendo eles em: Nova Iorque, EUA; Vancouver, Canadá; Lisboa, Portugal; Roma, Itália; Londres, Inglaterra; Berlim, Alemanha; e muitos outros.</a:t>
              </a:r>
              <a:endParaRPr lang="pt-BR" sz="1400">
                <a:latin typeface="Arial Black"/>
                <a:cs typeface="Times New Roman"/>
              </a:endParaRP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BD30BF91-5BF0-A36D-83AD-DF513191A172}"/>
              </a:ext>
            </a:extLst>
          </p:cNvPr>
          <p:cNvSpPr>
            <a:spLocks/>
          </p:cNvSpPr>
          <p:nvPr/>
        </p:nvSpPr>
        <p:spPr>
          <a:xfrm>
            <a:off x="-5453" y="0"/>
            <a:ext cx="3052293" cy="68580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brightnessContrast bright="-34000"/>
                      </a14:imgEffect>
                    </a14:imgLayer>
                  </a14:imgProps>
                </a:ext>
              </a:extLst>
            </a:blip>
            <a:stretch>
              <a:fillRect l="-24805" t="-98" r="-16728" b="-98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BD7DCA7-CD43-9843-460B-CDFEC61B43B7}"/>
              </a:ext>
            </a:extLst>
          </p:cNvPr>
          <p:cNvSpPr txBox="1"/>
          <p:nvPr/>
        </p:nvSpPr>
        <p:spPr>
          <a:xfrm>
            <a:off x="379622" y="3136612"/>
            <a:ext cx="2271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Arcangel</a:t>
            </a:r>
            <a:endParaRPr lang="pt-B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84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FE257A2-9F50-CD89-DFB5-C1AA25DBB1A1}"/>
              </a:ext>
            </a:extLst>
          </p:cNvPr>
          <p:cNvGrpSpPr/>
          <p:nvPr/>
        </p:nvGrpSpPr>
        <p:grpSpPr>
          <a:xfrm>
            <a:off x="-3046579" y="0"/>
            <a:ext cx="12204958" cy="6858000"/>
            <a:chOff x="3021620" y="-1"/>
            <a:chExt cx="12204958" cy="6858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6089ECF-CE23-D40E-4328-4AE1793D1BC6}"/>
                </a:ext>
              </a:extLst>
            </p:cNvPr>
            <p:cNvSpPr/>
            <p:nvPr/>
          </p:nvSpPr>
          <p:spPr>
            <a:xfrm>
              <a:off x="3021620" y="-1"/>
              <a:ext cx="3052293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8202829-C58D-D563-6731-04478C76225F}"/>
                </a:ext>
              </a:extLst>
            </p:cNvPr>
            <p:cNvSpPr/>
            <p:nvPr/>
          </p:nvSpPr>
          <p:spPr>
            <a:xfrm>
              <a:off x="6096000" y="-1"/>
              <a:ext cx="3052293" cy="6858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E4A3A20-412D-1C08-7A85-B57489361ECF}"/>
                </a:ext>
              </a:extLst>
            </p:cNvPr>
            <p:cNvSpPr/>
            <p:nvPr/>
          </p:nvSpPr>
          <p:spPr>
            <a:xfrm>
              <a:off x="9148293" y="0"/>
              <a:ext cx="3052293" cy="6857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FB20EDE-EAA0-A4D6-D3EA-ACA6A5D03849}"/>
                </a:ext>
              </a:extLst>
            </p:cNvPr>
            <p:cNvSpPr/>
            <p:nvPr/>
          </p:nvSpPr>
          <p:spPr>
            <a:xfrm>
              <a:off x="12220144" y="-1"/>
              <a:ext cx="3006434" cy="6857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122E3BE-173B-D449-4611-E3113F03FBC7}"/>
                </a:ext>
              </a:extLst>
            </p:cNvPr>
            <p:cNvSpPr txBox="1"/>
            <p:nvPr/>
          </p:nvSpPr>
          <p:spPr>
            <a:xfrm>
              <a:off x="3218901" y="1854498"/>
              <a:ext cx="2590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Quem somos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0AD9317-7B94-931A-247B-845E0FCB9790}"/>
                </a:ext>
              </a:extLst>
            </p:cNvPr>
            <p:cNvSpPr txBox="1"/>
            <p:nvPr/>
          </p:nvSpPr>
          <p:spPr>
            <a:xfrm>
              <a:off x="3454399" y="2351781"/>
              <a:ext cx="2119086" cy="273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Nós somos uma empresa fabricante de processadores para Desktops, Notebooks e dispositivos móveis. Visamos a sustentabilidade, a evolução e a acessibilidade a todos os usuários.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0DA9A62-3A90-04FE-87C6-489A514FE5CF}"/>
                </a:ext>
              </a:extLst>
            </p:cNvPr>
            <p:cNvSpPr txBox="1"/>
            <p:nvPr/>
          </p:nvSpPr>
          <p:spPr>
            <a:xfrm>
              <a:off x="6327105" y="1069665"/>
              <a:ext cx="25900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Nossos objetivos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C9E82CC-D277-85BF-ED4A-243491039BF5}"/>
                </a:ext>
              </a:extLst>
            </p:cNvPr>
            <p:cNvSpPr txBox="1"/>
            <p:nvPr/>
          </p:nvSpPr>
          <p:spPr>
            <a:xfrm>
              <a:off x="9323122" y="1110398"/>
              <a:ext cx="25900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Nossos serviços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DDC2403-96D0-79FE-A88C-B5A88C9F4C27}"/>
                </a:ext>
              </a:extLst>
            </p:cNvPr>
            <p:cNvSpPr txBox="1"/>
            <p:nvPr/>
          </p:nvSpPr>
          <p:spPr>
            <a:xfrm>
              <a:off x="12461715" y="1470787"/>
              <a:ext cx="2590083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400" kern="1400" spc="-50" dirty="0">
                  <a:effectLst/>
                  <a:latin typeface="Arial Black"/>
                  <a:ea typeface="Times New Roman" panose="02020603050405020304" pitchFamily="18" charset="0"/>
                  <a:cs typeface="Times New Roman"/>
                </a:rPr>
                <a:t>Onde estamos presentes?</a:t>
              </a:r>
            </a:p>
            <a:p>
              <a:pPr algn="ctr"/>
              <a:endParaRPr lang="pt-BR" sz="24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29B9992-F0AA-95CC-4561-FD6C87B74F0A}"/>
                </a:ext>
              </a:extLst>
            </p:cNvPr>
            <p:cNvSpPr txBox="1"/>
            <p:nvPr/>
          </p:nvSpPr>
          <p:spPr>
            <a:xfrm>
              <a:off x="6562604" y="1939346"/>
              <a:ext cx="2119086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ós visamos a inovação acima de tudo, a fim de mudar nosso mundo e ajudar a todos com nossos projetos. Também nos preocupamos com a sustentabilidade de nossos meios de produção e com a acessibilidade de nossos produtos, pois trabalhamos em função de um mundo melhor e preservado.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70203E9-8694-9E32-FFCD-B9EC32247D67}"/>
                </a:ext>
              </a:extLst>
            </p:cNvPr>
            <p:cNvSpPr txBox="1"/>
            <p:nvPr/>
          </p:nvSpPr>
          <p:spPr>
            <a:xfrm>
              <a:off x="9558621" y="1977907"/>
              <a:ext cx="2119086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Fabricamos processadores, sendo eles:</a:t>
              </a:r>
            </a:p>
            <a:p>
              <a:pPr algn="ctr"/>
              <a:b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= R$399,90</a:t>
              </a:r>
            </a:p>
            <a:p>
              <a:pPr algn="ctr"/>
              <a:b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= R$599,90</a:t>
              </a:r>
            </a:p>
            <a:p>
              <a:pPr algn="ctr"/>
              <a:b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= R$799,90</a:t>
              </a:r>
            </a:p>
            <a:p>
              <a:pPr algn="ctr"/>
              <a:b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= R$999,90</a:t>
              </a:r>
            </a:p>
            <a:p>
              <a:pPr algn="ctr"/>
              <a:b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Tech 2330 = R$1.399,90</a:t>
              </a:r>
            </a:p>
            <a:p>
              <a:pPr algn="ctr"/>
              <a:endParaRPr lang="pt-BR" sz="14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 5550 = R$1,799,90</a:t>
              </a:r>
              <a:endParaRPr lang="pt-BR" sz="1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1B16470-752B-BB0F-734A-C846BF25BEFB}"/>
                </a:ext>
              </a:extLst>
            </p:cNvPr>
            <p:cNvSpPr txBox="1"/>
            <p:nvPr/>
          </p:nvSpPr>
          <p:spPr>
            <a:xfrm>
              <a:off x="12604089" y="2315615"/>
              <a:ext cx="2262859" cy="310854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400" dirty="0">
                  <a:effectLst/>
                  <a:latin typeface="Arial Black"/>
                  <a:ea typeface="Calibri" panose="020F0502020204030204" pitchFamily="34" charset="0"/>
                  <a:cs typeface="Times New Roman"/>
                </a:rPr>
                <a:t>Nossa sede se situa em Caçapava-SP, Brasil, mas temos escritórios espalhados por todo o mundo, sendo eles em: Nova Iorque, EUA; Vancouver, Canadá; Lisboa, Portugal; Roma, Itália; Londres, Inglaterra; Berlim, Alemanha; e muitos outros.</a:t>
              </a:r>
              <a:endParaRPr lang="pt-BR" sz="1400">
                <a:latin typeface="Arial Black"/>
                <a:cs typeface="Times New Roman"/>
              </a:endParaRP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BD30BF91-5BF0-A36D-83AD-DF513191A172}"/>
              </a:ext>
            </a:extLst>
          </p:cNvPr>
          <p:cNvSpPr>
            <a:spLocks/>
          </p:cNvSpPr>
          <p:nvPr/>
        </p:nvSpPr>
        <p:spPr>
          <a:xfrm>
            <a:off x="-9780" y="-3263"/>
            <a:ext cx="3052293" cy="68580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brightnessContrast bright="-34000"/>
                      </a14:imgEffect>
                    </a14:imgLayer>
                  </a14:imgProps>
                </a:ext>
              </a:extLst>
            </a:blip>
            <a:stretch>
              <a:fillRect l="-24805" t="-98" r="-16728" b="-98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BD7DCA7-CD43-9843-460B-CDFEC61B43B7}"/>
              </a:ext>
            </a:extLst>
          </p:cNvPr>
          <p:cNvSpPr txBox="1"/>
          <p:nvPr/>
        </p:nvSpPr>
        <p:spPr>
          <a:xfrm>
            <a:off x="379622" y="3136612"/>
            <a:ext cx="2271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Arcangel</a:t>
            </a:r>
            <a:endParaRPr lang="pt-B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49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FE257A2-9F50-CD89-DFB5-C1AA25DBB1A1}"/>
              </a:ext>
            </a:extLst>
          </p:cNvPr>
          <p:cNvGrpSpPr/>
          <p:nvPr/>
        </p:nvGrpSpPr>
        <p:grpSpPr>
          <a:xfrm>
            <a:off x="-5918816" y="0"/>
            <a:ext cx="12240257" cy="6858000"/>
            <a:chOff x="3021620" y="-1"/>
            <a:chExt cx="12240257" cy="6858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6089ECF-CE23-D40E-4328-4AE1793D1BC6}"/>
                </a:ext>
              </a:extLst>
            </p:cNvPr>
            <p:cNvSpPr/>
            <p:nvPr/>
          </p:nvSpPr>
          <p:spPr>
            <a:xfrm>
              <a:off x="3021620" y="-1"/>
              <a:ext cx="3052293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8202829-C58D-D563-6731-04478C76225F}"/>
                </a:ext>
              </a:extLst>
            </p:cNvPr>
            <p:cNvSpPr/>
            <p:nvPr/>
          </p:nvSpPr>
          <p:spPr>
            <a:xfrm>
              <a:off x="6096000" y="-1"/>
              <a:ext cx="3052293" cy="6858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E4A3A20-412D-1C08-7A85-B57489361ECF}"/>
                </a:ext>
              </a:extLst>
            </p:cNvPr>
            <p:cNvSpPr/>
            <p:nvPr/>
          </p:nvSpPr>
          <p:spPr>
            <a:xfrm>
              <a:off x="9148293" y="0"/>
              <a:ext cx="3052293" cy="6857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FB20EDE-EAA0-A4D6-D3EA-ACA6A5D03849}"/>
                </a:ext>
              </a:extLst>
            </p:cNvPr>
            <p:cNvSpPr/>
            <p:nvPr/>
          </p:nvSpPr>
          <p:spPr>
            <a:xfrm>
              <a:off x="11918220" y="0"/>
              <a:ext cx="3343657" cy="6857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122E3BE-173B-D449-4611-E3113F03FBC7}"/>
                </a:ext>
              </a:extLst>
            </p:cNvPr>
            <p:cNvSpPr txBox="1"/>
            <p:nvPr/>
          </p:nvSpPr>
          <p:spPr>
            <a:xfrm>
              <a:off x="3218901" y="1854498"/>
              <a:ext cx="2590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Quem somos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0AD9317-7B94-931A-247B-845E0FCB9790}"/>
                </a:ext>
              </a:extLst>
            </p:cNvPr>
            <p:cNvSpPr txBox="1"/>
            <p:nvPr/>
          </p:nvSpPr>
          <p:spPr>
            <a:xfrm>
              <a:off x="3454399" y="2351781"/>
              <a:ext cx="2119086" cy="273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Nós somos uma empresa fabricante de processadores para Desktops, Notebooks e dispositivos móveis. Visamos a sustentabilidade, a evolução e a acessibilidade a todos os usuários.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0DA9A62-3A90-04FE-87C6-489A514FE5CF}"/>
                </a:ext>
              </a:extLst>
            </p:cNvPr>
            <p:cNvSpPr txBox="1"/>
            <p:nvPr/>
          </p:nvSpPr>
          <p:spPr>
            <a:xfrm>
              <a:off x="6327105" y="1069665"/>
              <a:ext cx="25900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Nossos objetivos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C9E82CC-D277-85BF-ED4A-243491039BF5}"/>
                </a:ext>
              </a:extLst>
            </p:cNvPr>
            <p:cNvSpPr txBox="1"/>
            <p:nvPr/>
          </p:nvSpPr>
          <p:spPr>
            <a:xfrm>
              <a:off x="9323122" y="1110398"/>
              <a:ext cx="25900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Nossos serviços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DDC2403-96D0-79FE-A88C-B5A88C9F4C27}"/>
                </a:ext>
              </a:extLst>
            </p:cNvPr>
            <p:cNvSpPr txBox="1"/>
            <p:nvPr/>
          </p:nvSpPr>
          <p:spPr>
            <a:xfrm>
              <a:off x="12447338" y="1485164"/>
              <a:ext cx="2590083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400" kern="1400" spc="-50" dirty="0">
                  <a:effectLst/>
                  <a:latin typeface="Arial Black"/>
                  <a:ea typeface="Times New Roman" panose="02020603050405020304" pitchFamily="18" charset="0"/>
                  <a:cs typeface="Times New Roman"/>
                </a:rPr>
                <a:t>Onde estamos presentes?</a:t>
              </a:r>
            </a:p>
            <a:p>
              <a:pPr algn="ctr"/>
              <a:endParaRPr lang="pt-BR" sz="24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29B9992-F0AA-95CC-4561-FD6C87B74F0A}"/>
                </a:ext>
              </a:extLst>
            </p:cNvPr>
            <p:cNvSpPr txBox="1"/>
            <p:nvPr/>
          </p:nvSpPr>
          <p:spPr>
            <a:xfrm>
              <a:off x="6562604" y="1939346"/>
              <a:ext cx="2119086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ós visamos a inovação acima de tudo, a fim de mudar nosso mundo e ajudar a todos com nossos projetos. Também nos preocupamos com a sustentabilidade de nossos meios de produção e com a acessibilidade de nossos produtos, pois trabalhamos em função de um mundo melhor e preservado.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70203E9-8694-9E32-FFCD-B9EC32247D67}"/>
                </a:ext>
              </a:extLst>
            </p:cNvPr>
            <p:cNvSpPr txBox="1"/>
            <p:nvPr/>
          </p:nvSpPr>
          <p:spPr>
            <a:xfrm>
              <a:off x="9558621" y="1977907"/>
              <a:ext cx="2119086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Fabricamos processadores, sendo eles:</a:t>
              </a:r>
            </a:p>
            <a:p>
              <a:pPr algn="ctr"/>
              <a:b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= R$399,90</a:t>
              </a:r>
            </a:p>
            <a:p>
              <a:pPr algn="ctr"/>
              <a:b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= R$599,90</a:t>
              </a:r>
            </a:p>
            <a:p>
              <a:pPr algn="ctr"/>
              <a:b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= R$799,90</a:t>
              </a:r>
            </a:p>
            <a:p>
              <a:pPr algn="ctr"/>
              <a:b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= R$999,90</a:t>
              </a:r>
            </a:p>
            <a:p>
              <a:pPr algn="ctr"/>
              <a:b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Tech 2330 = R$1.399,90</a:t>
              </a:r>
            </a:p>
            <a:p>
              <a:pPr algn="ctr"/>
              <a:endParaRPr lang="pt-BR" sz="1400" dirty="0">
                <a:solidFill>
                  <a:schemeClr val="bg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pt-BR" sz="14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pt-BR" sz="1400" dirty="0">
                  <a:solidFill>
                    <a:schemeClr val="bg1"/>
                  </a:solidFill>
                  <a:latin typeface="Arial Black" panose="020B0A040201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 5550 = R$1,799,90</a:t>
              </a:r>
              <a:endParaRPr lang="pt-BR" sz="1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1B16470-752B-BB0F-734A-C846BF25BEFB}"/>
                </a:ext>
              </a:extLst>
            </p:cNvPr>
            <p:cNvSpPr txBox="1"/>
            <p:nvPr/>
          </p:nvSpPr>
          <p:spPr>
            <a:xfrm>
              <a:off x="12632844" y="2373125"/>
              <a:ext cx="2119086" cy="310854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400" dirty="0">
                  <a:effectLst/>
                  <a:latin typeface="Arial Black"/>
                  <a:ea typeface="Calibri" panose="020F0502020204030204" pitchFamily="34" charset="0"/>
                  <a:cs typeface="Times New Roman"/>
                </a:rPr>
                <a:t>Nossa sede se situa em Caçapava-SP, Brasil, mas temos escritórios espalhados por todo o mundo, sendo eles em: Nova Iorque, EUA; Vancouver, Canadá; Lisboa, Portugal; Roma, Itália; Londres, Inglaterra; Berlim, Alemanha; e muitos outros.</a:t>
              </a:r>
              <a:endParaRPr lang="pt-BR" sz="1400">
                <a:latin typeface="Arial Black"/>
                <a:cs typeface="Times New Roman"/>
              </a:endParaRP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BD30BF91-5BF0-A36D-83AD-DF513191A172}"/>
              </a:ext>
            </a:extLst>
          </p:cNvPr>
          <p:cNvSpPr>
            <a:spLocks/>
          </p:cNvSpPr>
          <p:nvPr/>
        </p:nvSpPr>
        <p:spPr>
          <a:xfrm>
            <a:off x="-9780" y="-3263"/>
            <a:ext cx="3052293" cy="68580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brightnessContrast bright="-34000"/>
                      </a14:imgEffect>
                    </a14:imgLayer>
                  </a14:imgProps>
                </a:ext>
              </a:extLst>
            </a:blip>
            <a:stretch>
              <a:fillRect l="-24805" t="-98" r="-16728" b="-98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BD7DCA7-CD43-9843-460B-CDFEC61B43B7}"/>
              </a:ext>
            </a:extLst>
          </p:cNvPr>
          <p:cNvSpPr txBox="1"/>
          <p:nvPr/>
        </p:nvSpPr>
        <p:spPr>
          <a:xfrm>
            <a:off x="379622" y="3136612"/>
            <a:ext cx="2271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Arcangel</a:t>
            </a:r>
            <a:endParaRPr lang="pt-B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854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15BA08478CDFB478EB1B0E8224F0E04" ma:contentTypeVersion="11" ma:contentTypeDescription="Crie um novo documento." ma:contentTypeScope="" ma:versionID="fa74564d0aeee8aa9726fce3b7165641">
  <xsd:schema xmlns:xsd="http://www.w3.org/2001/XMLSchema" xmlns:xs="http://www.w3.org/2001/XMLSchema" xmlns:p="http://schemas.microsoft.com/office/2006/metadata/properties" xmlns:ns3="15780266-207f-4569-9076-db5e068b3439" xmlns:ns4="6a860b87-15d0-4742-9abd-8cbc922eaf94" targetNamespace="http://schemas.microsoft.com/office/2006/metadata/properties" ma:root="true" ma:fieldsID="3fb85d4c3dae96ed514927528083114c" ns3:_="" ns4:_="">
    <xsd:import namespace="15780266-207f-4569-9076-db5e068b3439"/>
    <xsd:import namespace="6a860b87-15d0-4742-9abd-8cbc922eaf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80266-207f-4569-9076-db5e068b34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60b87-15d0-4742-9abd-8cbc922eaf9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5780266-207f-4569-9076-db5e068b3439" xsi:nil="true"/>
  </documentManagement>
</p:properties>
</file>

<file path=customXml/itemProps1.xml><?xml version="1.0" encoding="utf-8"?>
<ds:datastoreItem xmlns:ds="http://schemas.openxmlformats.org/officeDocument/2006/customXml" ds:itemID="{056C0FAD-BCFA-4A6D-A00F-7DCDDE767C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DBE360-6BD9-4721-B1F7-04C319399F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780266-207f-4569-9076-db5e068b3439"/>
    <ds:schemaRef ds:uri="6a860b87-15d0-4742-9abd-8cbc922eaf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1A698C-CED5-4E5A-AB23-B8ABF4C7333E}">
  <ds:schemaRefs>
    <ds:schemaRef ds:uri="http://schemas.microsoft.com/office/2006/documentManagement/types"/>
    <ds:schemaRef ds:uri="6a860b87-15d0-4742-9abd-8cbc922eaf94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5780266-207f-4569-9076-db5e068b3439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744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ARCANGELO PESTANA</dc:creator>
  <cp:lastModifiedBy>MATHEUS ARCANGELO PESTANA</cp:lastModifiedBy>
  <cp:revision>126</cp:revision>
  <dcterms:created xsi:type="dcterms:W3CDTF">2023-04-07T22:52:26Z</dcterms:created>
  <dcterms:modified xsi:type="dcterms:W3CDTF">2023-04-07T23:13:51Z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0x010100B15BA08478CDFB478EB1B0E8224F0E04</vt:lpwstr>
  </property>
</Properties>
</file>