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24384000" cy="13716000"/>
  <p:notesSz cx="6858000" cy="9144000"/>
  <p:defaultTextStyle>
    <a:lvl1pPr algn="ctr" defTabSz="546100">
      <a:defRPr sz="5400">
        <a:latin typeface="Gill Sans"/>
        <a:ea typeface="Gill Sans"/>
        <a:cs typeface="Gill Sans"/>
        <a:sym typeface="Gill Sans"/>
      </a:defRPr>
    </a:lvl1pPr>
    <a:lvl2pPr indent="228600" algn="ctr" defTabSz="546100">
      <a:defRPr sz="5400">
        <a:latin typeface="Gill Sans"/>
        <a:ea typeface="Gill Sans"/>
        <a:cs typeface="Gill Sans"/>
        <a:sym typeface="Gill Sans"/>
      </a:defRPr>
    </a:lvl2pPr>
    <a:lvl3pPr indent="457200" algn="ctr" defTabSz="546100">
      <a:defRPr sz="5400">
        <a:latin typeface="Gill Sans"/>
        <a:ea typeface="Gill Sans"/>
        <a:cs typeface="Gill Sans"/>
        <a:sym typeface="Gill Sans"/>
      </a:defRPr>
    </a:lvl3pPr>
    <a:lvl4pPr indent="685800" algn="ctr" defTabSz="546100">
      <a:defRPr sz="5400">
        <a:latin typeface="Gill Sans"/>
        <a:ea typeface="Gill Sans"/>
        <a:cs typeface="Gill Sans"/>
        <a:sym typeface="Gill Sans"/>
      </a:defRPr>
    </a:lvl4pPr>
    <a:lvl5pPr indent="914400" algn="ctr" defTabSz="546100">
      <a:defRPr sz="5400">
        <a:latin typeface="Gill Sans"/>
        <a:ea typeface="Gill Sans"/>
        <a:cs typeface="Gill Sans"/>
        <a:sym typeface="Gill Sans"/>
      </a:defRPr>
    </a:lvl5pPr>
    <a:lvl6pPr indent="1143000" algn="ctr" defTabSz="546100">
      <a:defRPr sz="5400">
        <a:latin typeface="Gill Sans"/>
        <a:ea typeface="Gill Sans"/>
        <a:cs typeface="Gill Sans"/>
        <a:sym typeface="Gill Sans"/>
      </a:defRPr>
    </a:lvl6pPr>
    <a:lvl7pPr indent="1371600" algn="ctr" defTabSz="546100">
      <a:defRPr sz="5400">
        <a:latin typeface="Gill Sans"/>
        <a:ea typeface="Gill Sans"/>
        <a:cs typeface="Gill Sans"/>
        <a:sym typeface="Gill Sans"/>
      </a:defRPr>
    </a:lvl7pPr>
    <a:lvl8pPr indent="1600200" algn="ctr" defTabSz="546100">
      <a:defRPr sz="5400">
        <a:latin typeface="Gill Sans"/>
        <a:ea typeface="Gill Sans"/>
        <a:cs typeface="Gill Sans"/>
        <a:sym typeface="Gill Sans"/>
      </a:defRPr>
    </a:lvl8pPr>
    <a:lvl9pPr indent="1828800" algn="ctr" defTabSz="546100">
      <a:defRPr sz="5400"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4" d="100"/>
          <a:sy n="34" d="100"/>
        </p:scale>
        <p:origin x="834" y="9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6394117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46100">
      <a:defRPr sz="3000">
        <a:latin typeface="Lucida Grande"/>
        <a:ea typeface="Lucida Grande"/>
        <a:cs typeface="Lucida Grande"/>
        <a:sym typeface="Lucida Grande"/>
      </a:defRPr>
    </a:lvl1pPr>
    <a:lvl2pPr indent="228600" defTabSz="546100">
      <a:defRPr sz="3000">
        <a:latin typeface="Lucida Grande"/>
        <a:ea typeface="Lucida Grande"/>
        <a:cs typeface="Lucida Grande"/>
        <a:sym typeface="Lucida Grande"/>
      </a:defRPr>
    </a:lvl2pPr>
    <a:lvl3pPr indent="457200" defTabSz="546100">
      <a:defRPr sz="3000">
        <a:latin typeface="Lucida Grande"/>
        <a:ea typeface="Lucida Grande"/>
        <a:cs typeface="Lucida Grande"/>
        <a:sym typeface="Lucida Grande"/>
      </a:defRPr>
    </a:lvl3pPr>
    <a:lvl4pPr indent="685800" defTabSz="546100">
      <a:defRPr sz="3000">
        <a:latin typeface="Lucida Grande"/>
        <a:ea typeface="Lucida Grande"/>
        <a:cs typeface="Lucida Grande"/>
        <a:sym typeface="Lucida Grande"/>
      </a:defRPr>
    </a:lvl4pPr>
    <a:lvl5pPr indent="914400" defTabSz="546100">
      <a:defRPr sz="3000">
        <a:latin typeface="Lucida Grande"/>
        <a:ea typeface="Lucida Grande"/>
        <a:cs typeface="Lucida Grande"/>
        <a:sym typeface="Lucida Grande"/>
      </a:defRPr>
    </a:lvl5pPr>
    <a:lvl6pPr indent="1143000" defTabSz="546100">
      <a:defRPr sz="3000">
        <a:latin typeface="Lucida Grande"/>
        <a:ea typeface="Lucida Grande"/>
        <a:cs typeface="Lucida Grande"/>
        <a:sym typeface="Lucida Grande"/>
      </a:defRPr>
    </a:lvl6pPr>
    <a:lvl7pPr indent="1371600" defTabSz="546100">
      <a:defRPr sz="3000">
        <a:latin typeface="Lucida Grande"/>
        <a:ea typeface="Lucida Grande"/>
        <a:cs typeface="Lucida Grande"/>
        <a:sym typeface="Lucida Grande"/>
      </a:defRPr>
    </a:lvl7pPr>
    <a:lvl8pPr indent="1600200" defTabSz="546100">
      <a:defRPr sz="3000">
        <a:latin typeface="Lucida Grande"/>
        <a:ea typeface="Lucida Grande"/>
        <a:cs typeface="Lucida Grande"/>
        <a:sym typeface="Lucida Grande"/>
      </a:defRPr>
    </a:lvl8pPr>
    <a:lvl9pPr indent="1828800" defTabSz="54610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Crab-0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31302" y="3985402"/>
            <a:ext cx="22707601" cy="462915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233658" y="8544280"/>
            <a:ext cx="22707601" cy="11049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480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4800">
                <a:solidFill>
                  <a:srgbClr val="FFF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4800">
                <a:solidFill>
                  <a:srgbClr val="FFF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4800">
                <a:solidFill>
                  <a:srgbClr val="FFF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48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1733550" y="2152650"/>
            <a:ext cx="12553950" cy="4629150"/>
          </a:xfrm>
          <a:prstGeom prst="rect">
            <a:avLst/>
          </a:prstGeom>
        </p:spPr>
        <p:txBody>
          <a:bodyPr anchor="b"/>
          <a:lstStyle>
            <a:lvl1pPr algn="ctr">
              <a:defRPr sz="9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9600"/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1733550" y="6896100"/>
            <a:ext cx="12553950" cy="462915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0" algn="ctr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0" algn="ctr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0" algn="ctr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0" algn="ctr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xfrm>
            <a:off x="11944349" y="13030200"/>
            <a:ext cx="469901" cy="50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1733550" y="2152650"/>
            <a:ext cx="12553950" cy="4629150"/>
          </a:xfrm>
          <a:prstGeom prst="rect">
            <a:avLst/>
          </a:prstGeom>
        </p:spPr>
        <p:txBody>
          <a:bodyPr anchor="b"/>
          <a:lstStyle>
            <a:lvl1pPr algn="ctr">
              <a:defRPr sz="9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9600"/>
              <a:t>Title Text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1733550" y="6896100"/>
            <a:ext cx="12553950" cy="462915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0" algn="ctr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0" algn="ctr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0" algn="ctr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0" algn="ctr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11944349" y="13030200"/>
            <a:ext cx="469901" cy="50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1733550" y="361950"/>
            <a:ext cx="20897850" cy="3448050"/>
          </a:xfrm>
          <a:prstGeom prst="rect">
            <a:avLst/>
          </a:prstGeom>
        </p:spPr>
        <p:txBody>
          <a:bodyPr lIns="76200" tIns="76200" rIns="76200" bIns="76200" anchor="ctr"/>
          <a:lstStyle>
            <a:lvl1pPr algn="ctr"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11400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1733550" y="3905250"/>
            <a:ext cx="10210800" cy="8553450"/>
          </a:xfrm>
          <a:prstGeom prst="rect">
            <a:avLst/>
          </a:prstGeom>
        </p:spPr>
        <p:txBody>
          <a:bodyPr lIns="76200" tIns="76200" rIns="76200" bIns="76200" anchor="ctr"/>
          <a:lstStyle>
            <a:lvl1pPr marL="920750" indent="-704850">
              <a:spcBef>
                <a:spcPts val="4600"/>
              </a:spcBef>
              <a:buSzPct val="171000"/>
              <a:def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212850" indent="-704850">
              <a:spcBef>
                <a:spcPts val="4600"/>
              </a:spcBef>
              <a:buSzPct val="171000"/>
              <a:def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04950" indent="-704850">
              <a:spcBef>
                <a:spcPts val="4600"/>
              </a:spcBef>
              <a:buSzPct val="171000"/>
              <a:def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09750" indent="-704850">
              <a:spcBef>
                <a:spcPts val="4600"/>
              </a:spcBef>
              <a:buSzPct val="171000"/>
              <a:def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101850" indent="-704850">
              <a:spcBef>
                <a:spcPts val="4600"/>
              </a:spcBef>
              <a:buSzPct val="171000"/>
              <a:def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11944349" y="13030200"/>
            <a:ext cx="469901" cy="50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733550" y="361950"/>
            <a:ext cx="20897850" cy="3448050"/>
          </a:xfrm>
          <a:prstGeom prst="rect">
            <a:avLst/>
          </a:prstGeom>
        </p:spPr>
        <p:txBody>
          <a:bodyPr lIns="76200" tIns="76200" rIns="76200" bIns="76200" anchor="ctr"/>
          <a:lstStyle>
            <a:lvl1pPr algn="ctr"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11400"/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1733550" y="3905250"/>
            <a:ext cx="10210800" cy="8553450"/>
          </a:xfrm>
          <a:prstGeom prst="rect">
            <a:avLst/>
          </a:prstGeom>
        </p:spPr>
        <p:txBody>
          <a:bodyPr lIns="76200" tIns="76200" rIns="76200" bIns="76200" anchor="ctr"/>
          <a:lstStyle>
            <a:lvl1pPr marL="920750" indent="-704850">
              <a:spcBef>
                <a:spcPts val="4600"/>
              </a:spcBef>
              <a:buSzPct val="171000"/>
              <a:def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212850" indent="-704850">
              <a:spcBef>
                <a:spcPts val="4600"/>
              </a:spcBef>
              <a:buSzPct val="171000"/>
              <a:def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04950" indent="-704850">
              <a:spcBef>
                <a:spcPts val="4600"/>
              </a:spcBef>
              <a:buSzPct val="171000"/>
              <a:def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09750" indent="-704850">
              <a:spcBef>
                <a:spcPts val="4600"/>
              </a:spcBef>
              <a:buSzPct val="171000"/>
              <a:def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101850" indent="-704850">
              <a:spcBef>
                <a:spcPts val="4600"/>
              </a:spcBef>
              <a:buSzPct val="171000"/>
              <a:def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1944349" y="13030200"/>
            <a:ext cx="469901" cy="50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1733550" y="361950"/>
            <a:ext cx="20897850" cy="3448050"/>
          </a:xfrm>
          <a:prstGeom prst="rect">
            <a:avLst/>
          </a:prstGeom>
        </p:spPr>
        <p:txBody>
          <a:bodyPr lIns="76200" tIns="76200" rIns="76200" bIns="76200" anchor="ctr"/>
          <a:lstStyle>
            <a:lvl1pPr algn="ctr"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11400"/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3277850" y="3905250"/>
            <a:ext cx="9353550" cy="8553450"/>
          </a:xfrm>
          <a:prstGeom prst="rect">
            <a:avLst/>
          </a:prstGeom>
        </p:spPr>
        <p:txBody>
          <a:bodyPr lIns="76200" tIns="76200" rIns="76200" bIns="76200" anchor="ctr"/>
          <a:lstStyle>
            <a:lvl1pPr marL="920750" indent="-704850">
              <a:spcBef>
                <a:spcPts val="4600"/>
              </a:spcBef>
              <a:buSzPct val="171000"/>
              <a:def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212850" indent="-704850">
              <a:spcBef>
                <a:spcPts val="4600"/>
              </a:spcBef>
              <a:buSzPct val="171000"/>
              <a:def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04950" indent="-704850">
              <a:spcBef>
                <a:spcPts val="4600"/>
              </a:spcBef>
              <a:buSzPct val="171000"/>
              <a:def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09750" indent="-704850">
              <a:spcBef>
                <a:spcPts val="4600"/>
              </a:spcBef>
              <a:buSzPct val="171000"/>
              <a:def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101850" indent="-704850">
              <a:spcBef>
                <a:spcPts val="4600"/>
              </a:spcBef>
              <a:buSzPct val="171000"/>
              <a:def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11944349" y="13030200"/>
            <a:ext cx="469901" cy="50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400">
                <a:solidFill>
                  <a:srgbClr val="3379A4"/>
                </a:solidFill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46150" indent="-628650">
              <a:buFont typeface="Lucida Grande"/>
              <a:buChar char="‣"/>
            </a:lvl2pPr>
            <a:lvl3pPr marL="1250950" indent="-628650">
              <a:buChar char="-"/>
            </a:lvl3pPr>
            <a:lvl4pPr marL="1555750" indent="-628650"/>
            <a:lvl5pPr marL="1873250" indent="-628650">
              <a:buFont typeface="Lucida Grande"/>
              <a:buChar char="‣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3379A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3379A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3379A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3379A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3379A4"/>
                </a:solidFill>
              </a:rP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V="1">
            <a:off x="627087" y="3924072"/>
            <a:ext cx="22712228" cy="675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 flipV="1">
            <a:off x="628650" y="12687093"/>
            <a:ext cx="22669161" cy="637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4650" y="12696825"/>
            <a:ext cx="1087755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 anchor="ctr">
            <a:spAutoFit/>
          </a:bodyPr>
          <a:lstStyle/>
          <a:p>
            <a:pPr lvl="0" algn="l">
              <a:defRPr sz="1800"/>
            </a:pPr>
            <a:r>
              <a:rPr sz="2600" i="1" dirty="0">
                <a:latin typeface="Myriad Pro"/>
                <a:ea typeface="Myriad Pro"/>
                <a:cs typeface="Myriad Pro"/>
                <a:sym typeface="Myriad Pro"/>
              </a:rPr>
              <a:t>UFC - Universidade Federal do Ceará</a:t>
            </a:r>
          </a:p>
          <a:p>
            <a:pPr lvl="0" algn="l">
              <a:defRPr sz="1800"/>
            </a:pPr>
            <a:r>
              <a:rPr sz="2600" i="1" dirty="0">
                <a:latin typeface="Myriad Pro"/>
                <a:ea typeface="Myriad Pro"/>
                <a:cs typeface="Myriad Pro"/>
                <a:sym typeface="Myriad Pro"/>
              </a:rPr>
              <a:t>Computação Gráfica II - </a:t>
            </a:r>
            <a:r>
              <a:rPr sz="2600" i="1" dirty="0" err="1">
                <a:latin typeface="Myriad Pro"/>
                <a:ea typeface="Myriad Pro"/>
                <a:cs typeface="Myriad Pro"/>
                <a:sym typeface="Myriad Pro"/>
              </a:rPr>
              <a:t>Professora</a:t>
            </a:r>
            <a:r>
              <a:rPr sz="2600" i="1" dirty="0">
                <a:latin typeface="Myriad Pro"/>
                <a:ea typeface="Myriad Pro"/>
                <a:cs typeface="Myriad Pro"/>
                <a:sym typeface="Myriad Pro"/>
              </a:rPr>
              <a:t> Emanuele Santos - </a:t>
            </a:r>
            <a:r>
              <a:rPr sz="2600" i="1" dirty="0" err="1">
                <a:latin typeface="Myriad Pro"/>
                <a:ea typeface="Myriad Pro"/>
                <a:cs typeface="Myriad Pro"/>
                <a:sym typeface="Myriad Pro"/>
              </a:rPr>
              <a:t>Período</a:t>
            </a:r>
            <a:r>
              <a:rPr sz="2600" i="1" dirty="0">
                <a:latin typeface="Myriad Pro"/>
                <a:ea typeface="Myriad Pro"/>
                <a:cs typeface="Myriad Pro"/>
                <a:sym typeface="Myriad Pro"/>
              </a:rPr>
              <a:t> 2013.1</a:t>
            </a:r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647700" y="361950"/>
            <a:ext cx="22669500" cy="344805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1400"/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647700" y="4000500"/>
            <a:ext cx="22669500" cy="8553450"/>
          </a:xfrm>
          <a:prstGeom prst="rect">
            <a:avLst/>
          </a:prstGeom>
        </p:spPr>
        <p:txBody>
          <a:bodyPr numCol="2" spcCol="1133475"/>
          <a:lstStyle>
            <a:lvl1pPr marL="520700" indent="-495300">
              <a:spcBef>
                <a:spcPts val="800"/>
              </a:spcBef>
              <a:defRPr sz="4800">
                <a:solidFill>
                  <a:srgbClr val="00000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L="812800" indent="-495300">
              <a:spcBef>
                <a:spcPts val="800"/>
              </a:spcBef>
              <a:buSzPct val="100000"/>
              <a:buFont typeface="Lucida Grande"/>
              <a:buChar char="‣"/>
              <a:defRPr sz="4800">
                <a:solidFill>
                  <a:srgbClr val="000000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marL="1117600" indent="-495300">
              <a:spcBef>
                <a:spcPts val="800"/>
              </a:spcBef>
              <a:buChar char="-"/>
              <a:defRPr sz="4800">
                <a:solidFill>
                  <a:srgbClr val="000000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marL="1422400" indent="-495300">
              <a:spcBef>
                <a:spcPts val="800"/>
              </a:spcBef>
              <a:defRPr sz="4800">
                <a:solidFill>
                  <a:srgbClr val="000000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marL="1739900" indent="-495300">
              <a:spcBef>
                <a:spcPts val="800"/>
              </a:spcBef>
              <a:buSzPct val="100000"/>
              <a:buFont typeface="Lucida Grande"/>
              <a:buChar char="‣"/>
              <a:defRPr sz="4800">
                <a:solidFill>
                  <a:srgbClr val="000000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</a:lstStyle>
          <a:p>
            <a:pPr lvl="0">
              <a:defRPr sz="1800"/>
            </a:pPr>
            <a:r>
              <a:rPr sz="4800"/>
              <a:t>Body Level One</a:t>
            </a:r>
          </a:p>
          <a:p>
            <a:pPr lvl="1">
              <a:defRPr sz="1800"/>
            </a:pPr>
            <a:r>
              <a:rPr sz="4800"/>
              <a:t>Body Level Two</a:t>
            </a:r>
          </a:p>
          <a:p>
            <a:pPr lvl="2">
              <a:defRPr sz="1800"/>
            </a:pPr>
            <a:r>
              <a:rPr sz="4800"/>
              <a:t>Body Level Three</a:t>
            </a:r>
          </a:p>
          <a:p>
            <a:pPr lvl="3">
              <a:defRPr sz="1800"/>
            </a:pPr>
            <a:r>
              <a:rPr sz="4800"/>
              <a:t>Body Level Four</a:t>
            </a:r>
          </a:p>
          <a:p>
            <a:pPr lvl="4">
              <a:defRPr sz="1800"/>
            </a:pPr>
            <a:r>
              <a:rPr sz="4800"/>
              <a:t>Body Level Five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xfrm>
            <a:off x="22862055" y="12915900"/>
            <a:ext cx="503887" cy="492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1733550" y="1771650"/>
            <a:ext cx="20897850" cy="10153650"/>
          </a:xfrm>
          <a:prstGeom prst="rect">
            <a:avLst/>
          </a:prstGeom>
        </p:spPr>
        <p:txBody>
          <a:bodyPr lIns="76200" tIns="76200" rIns="76200" bIns="76200" anchor="ctr"/>
          <a:lstStyle>
            <a:lvl1pPr marL="1016000" indent="-800100">
              <a:spcBef>
                <a:spcPts val="4900"/>
              </a:spcBef>
              <a:buSzPct val="171000"/>
              <a:defRPr sz="5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308100" indent="-800100">
              <a:spcBef>
                <a:spcPts val="4900"/>
              </a:spcBef>
              <a:buSzPct val="171000"/>
              <a:defRPr sz="5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600200" indent="-800100">
              <a:spcBef>
                <a:spcPts val="4900"/>
              </a:spcBef>
              <a:buSzPct val="171000"/>
              <a:defRPr sz="5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905000" indent="-800100">
              <a:spcBef>
                <a:spcPts val="4900"/>
              </a:spcBef>
              <a:buSzPct val="171000"/>
              <a:defRPr sz="5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197100" indent="-800100">
              <a:spcBef>
                <a:spcPts val="4900"/>
              </a:spcBef>
              <a:buSzPct val="171000"/>
              <a:defRPr sz="5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/>
            </a:pPr>
            <a:r>
              <a:rPr sz="5400"/>
              <a:t>Body Level One</a:t>
            </a:r>
          </a:p>
          <a:p>
            <a:pPr lvl="1">
              <a:defRPr sz="1800"/>
            </a:pPr>
            <a:r>
              <a:rPr sz="5400"/>
              <a:t>Body Level Two</a:t>
            </a:r>
          </a:p>
          <a:p>
            <a:pPr lvl="2">
              <a:defRPr sz="1800"/>
            </a:pPr>
            <a:r>
              <a:rPr sz="5400"/>
              <a:t>Body Level Three</a:t>
            </a:r>
          </a:p>
          <a:p>
            <a:pPr lvl="3">
              <a:defRPr sz="1800"/>
            </a:pPr>
            <a:r>
              <a:rPr sz="5400"/>
              <a:t>Body Level Four</a:t>
            </a:r>
          </a:p>
          <a:p>
            <a:pPr lvl="4">
              <a:defRPr sz="1800"/>
            </a:pPr>
            <a:r>
              <a:rPr sz="5400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11944349" y="13030200"/>
            <a:ext cx="469901" cy="50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1944349" y="13030200"/>
            <a:ext cx="469901" cy="50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2495550" y="361950"/>
            <a:ext cx="19411950" cy="3448050"/>
          </a:xfrm>
          <a:prstGeom prst="rect">
            <a:avLst/>
          </a:prstGeom>
        </p:spPr>
        <p:txBody>
          <a:bodyPr lIns="76200" tIns="76200" rIns="76200" bIns="76200" anchor="ctr"/>
          <a:lstStyle>
            <a:lvl1pPr algn="ctr"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11400"/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11944349" y="13030200"/>
            <a:ext cx="469901" cy="50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1733550" y="4171950"/>
            <a:ext cx="20897850" cy="5353050"/>
          </a:xfrm>
          <a:prstGeom prst="rect">
            <a:avLst/>
          </a:prstGeom>
        </p:spPr>
        <p:txBody>
          <a:bodyPr lIns="76200" tIns="76200" rIns="76200" bIns="76200" anchor="ctr"/>
          <a:lstStyle>
            <a:lvl1pPr algn="ctr"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114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xfrm>
            <a:off x="11944349" y="13030200"/>
            <a:ext cx="469901" cy="50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1733550" y="10363200"/>
            <a:ext cx="20897850" cy="2381250"/>
          </a:xfrm>
          <a:prstGeom prst="rect">
            <a:avLst/>
          </a:prstGeom>
        </p:spPr>
        <p:txBody>
          <a:bodyPr lIns="76200" tIns="76200" rIns="76200" bIns="76200" anchor="ctr"/>
          <a:lstStyle>
            <a:lvl1pPr algn="ctr"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11400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944349" y="13030200"/>
            <a:ext cx="469901" cy="50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1733550" y="10363200"/>
            <a:ext cx="20897850" cy="2381250"/>
          </a:xfrm>
          <a:prstGeom prst="rect">
            <a:avLst/>
          </a:prstGeom>
        </p:spPr>
        <p:txBody>
          <a:bodyPr lIns="76200" tIns="76200" rIns="76200" bIns="76200" anchor="ctr"/>
          <a:lstStyle>
            <a:lvl1pPr algn="ctr"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11400"/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xfrm>
            <a:off x="11944349" y="13030200"/>
            <a:ext cx="469901" cy="50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Crab-01.png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90550" y="816185"/>
            <a:ext cx="22745700" cy="308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400">
                <a:solidFill>
                  <a:srgbClr val="3379A4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32817" y="3001580"/>
            <a:ext cx="22862728" cy="9628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2pPr marL="946150" indent="-628650">
              <a:buFont typeface="Lucida Grande"/>
              <a:buChar char="‣"/>
            </a:lvl2pPr>
            <a:lvl3pPr marL="1250950" indent="-628650">
              <a:buChar char="-"/>
            </a:lvl3pPr>
            <a:lvl4pPr marL="1555750" indent="-628650"/>
            <a:lvl5pPr marL="1873250" indent="-628650">
              <a:buFont typeface="Lucida Grande"/>
              <a:buChar char="‣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3379A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3379A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3379A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3379A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3379A4"/>
                </a:solid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23560555" y="13103756"/>
            <a:ext cx="503887" cy="49276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600"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"/>
          <p:cNvSpPr/>
          <p:nvPr/>
        </p:nvSpPr>
        <p:spPr>
          <a:xfrm>
            <a:off x="169347" y="13073138"/>
            <a:ext cx="1173480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 anchor="ctr">
            <a:spAutoFit/>
          </a:bodyPr>
          <a:lstStyle>
            <a:lvl1pPr algn="l">
              <a:defRPr sz="2600" i="1"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600" i="1" dirty="0">
                <a:solidFill>
                  <a:srgbClr val="FFFFFF"/>
                </a:solidFill>
              </a:rPr>
              <a:t>C</a:t>
            </a:r>
            <a:r>
              <a:rPr lang="en-US" sz="2600" i="1" dirty="0">
                <a:solidFill>
                  <a:srgbClr val="FFFFFF"/>
                </a:solidFill>
              </a:rPr>
              <a:t>RAb</a:t>
            </a:r>
            <a:r>
              <a:rPr lang="en-US" sz="2600" i="1" baseline="0" dirty="0">
                <a:solidFill>
                  <a:srgbClr val="FFFFFF"/>
                </a:solidFill>
              </a:rPr>
              <a:t> Template - 2015</a:t>
            </a:r>
            <a:endParaRPr sz="2600" i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defTabSz="546100">
        <a:defRPr sz="11400">
          <a:solidFill>
            <a:srgbClr val="3379A4"/>
          </a:solidFill>
          <a:latin typeface="+mn-lt"/>
          <a:ea typeface="+mn-ea"/>
          <a:cs typeface="+mn-cs"/>
          <a:sym typeface="Lato Bold"/>
        </a:defRPr>
      </a:lvl1pPr>
      <a:lvl2pPr indent="228600" defTabSz="546100">
        <a:defRPr sz="11400">
          <a:solidFill>
            <a:srgbClr val="3379A4"/>
          </a:solidFill>
          <a:latin typeface="+mn-lt"/>
          <a:ea typeface="+mn-ea"/>
          <a:cs typeface="+mn-cs"/>
          <a:sym typeface="Lato Bold"/>
        </a:defRPr>
      </a:lvl2pPr>
      <a:lvl3pPr indent="457200" defTabSz="546100">
        <a:defRPr sz="11400">
          <a:solidFill>
            <a:srgbClr val="3379A4"/>
          </a:solidFill>
          <a:latin typeface="+mn-lt"/>
          <a:ea typeface="+mn-ea"/>
          <a:cs typeface="+mn-cs"/>
          <a:sym typeface="Lato Bold"/>
        </a:defRPr>
      </a:lvl3pPr>
      <a:lvl4pPr indent="685800" defTabSz="546100">
        <a:defRPr sz="11400">
          <a:solidFill>
            <a:srgbClr val="3379A4"/>
          </a:solidFill>
          <a:latin typeface="+mn-lt"/>
          <a:ea typeface="+mn-ea"/>
          <a:cs typeface="+mn-cs"/>
          <a:sym typeface="Lato Bold"/>
        </a:defRPr>
      </a:lvl4pPr>
      <a:lvl5pPr indent="914400" defTabSz="546100">
        <a:defRPr sz="11400">
          <a:solidFill>
            <a:srgbClr val="3379A4"/>
          </a:solidFill>
          <a:latin typeface="+mn-lt"/>
          <a:ea typeface="+mn-ea"/>
          <a:cs typeface="+mn-cs"/>
          <a:sym typeface="Lato Bold"/>
        </a:defRPr>
      </a:lvl5pPr>
      <a:lvl6pPr indent="1143000" defTabSz="546100">
        <a:defRPr sz="11400">
          <a:solidFill>
            <a:srgbClr val="3379A4"/>
          </a:solidFill>
          <a:latin typeface="+mn-lt"/>
          <a:ea typeface="+mn-ea"/>
          <a:cs typeface="+mn-cs"/>
          <a:sym typeface="Lato Bold"/>
        </a:defRPr>
      </a:lvl6pPr>
      <a:lvl7pPr indent="1371600" defTabSz="546100">
        <a:defRPr sz="11400">
          <a:solidFill>
            <a:srgbClr val="3379A4"/>
          </a:solidFill>
          <a:latin typeface="+mn-lt"/>
          <a:ea typeface="+mn-ea"/>
          <a:cs typeface="+mn-cs"/>
          <a:sym typeface="Lato Bold"/>
        </a:defRPr>
      </a:lvl7pPr>
      <a:lvl8pPr indent="1600200" defTabSz="546100">
        <a:defRPr sz="11400">
          <a:solidFill>
            <a:srgbClr val="3379A4"/>
          </a:solidFill>
          <a:latin typeface="+mn-lt"/>
          <a:ea typeface="+mn-ea"/>
          <a:cs typeface="+mn-cs"/>
          <a:sym typeface="Lato Bold"/>
        </a:defRPr>
      </a:lvl8pPr>
      <a:lvl9pPr indent="1828800" defTabSz="546100">
        <a:defRPr sz="11400">
          <a:solidFill>
            <a:srgbClr val="3379A4"/>
          </a:solidFill>
          <a:latin typeface="+mn-lt"/>
          <a:ea typeface="+mn-ea"/>
          <a:cs typeface="+mn-cs"/>
          <a:sym typeface="Lato Bold"/>
        </a:defRPr>
      </a:lvl9pPr>
    </p:titleStyle>
    <p:bodyStyle>
      <a:lvl1pPr marL="654050" indent="-628650" defTabSz="546100">
        <a:spcBef>
          <a:spcPts val="1000"/>
        </a:spcBef>
        <a:buSzPct val="120000"/>
        <a:buChar char="•"/>
        <a:defRPr sz="5800">
          <a:solidFill>
            <a:srgbClr val="3379A4"/>
          </a:solidFill>
          <a:latin typeface="Merriweather Sans Regular"/>
          <a:ea typeface="Merriweather Sans Regular"/>
          <a:cs typeface="Merriweather Sans Regular"/>
          <a:sym typeface="Merriweather Sans Regular"/>
        </a:defRPr>
      </a:lvl1pPr>
      <a:lvl2pPr marL="992716" indent="-675216" defTabSz="546100">
        <a:spcBef>
          <a:spcPts val="1000"/>
        </a:spcBef>
        <a:buSzPct val="100000"/>
        <a:buChar char="•"/>
        <a:defRPr sz="5800">
          <a:solidFill>
            <a:srgbClr val="3379A4"/>
          </a:solidFill>
          <a:latin typeface="Merriweather Sans Regular"/>
          <a:ea typeface="Merriweather Sans Regular"/>
          <a:cs typeface="Merriweather Sans Regular"/>
          <a:sym typeface="Merriweather Sans Regular"/>
        </a:defRPr>
      </a:lvl2pPr>
      <a:lvl3pPr marL="1297516" indent="-675216" defTabSz="546100">
        <a:spcBef>
          <a:spcPts val="1000"/>
        </a:spcBef>
        <a:buSzPct val="100000"/>
        <a:buChar char="•"/>
        <a:defRPr sz="5800">
          <a:solidFill>
            <a:srgbClr val="3379A4"/>
          </a:solidFill>
          <a:latin typeface="Merriweather Sans Regular"/>
          <a:ea typeface="Merriweather Sans Regular"/>
          <a:cs typeface="Merriweather Sans Regular"/>
          <a:sym typeface="Merriweather Sans Regular"/>
        </a:defRPr>
      </a:lvl3pPr>
      <a:lvl4pPr marL="1602316" indent="-675216" defTabSz="546100">
        <a:spcBef>
          <a:spcPts val="1000"/>
        </a:spcBef>
        <a:buSzPct val="100000"/>
        <a:buChar char="•"/>
        <a:defRPr sz="5800">
          <a:solidFill>
            <a:srgbClr val="3379A4"/>
          </a:solidFill>
          <a:latin typeface="Merriweather Sans Regular"/>
          <a:ea typeface="Merriweather Sans Regular"/>
          <a:cs typeface="Merriweather Sans Regular"/>
          <a:sym typeface="Merriweather Sans Regular"/>
        </a:defRPr>
      </a:lvl4pPr>
      <a:lvl5pPr marL="1919816" indent="-675216" defTabSz="546100">
        <a:spcBef>
          <a:spcPts val="1000"/>
        </a:spcBef>
        <a:buSzPct val="80000"/>
        <a:buChar char="•"/>
        <a:defRPr sz="5800">
          <a:solidFill>
            <a:srgbClr val="3379A4"/>
          </a:solidFill>
          <a:latin typeface="Merriweather Sans Regular"/>
          <a:ea typeface="Merriweather Sans Regular"/>
          <a:cs typeface="Merriweather Sans Regular"/>
          <a:sym typeface="Merriweather Sans Regular"/>
        </a:defRPr>
      </a:lvl5pPr>
      <a:lvl6pPr marL="2237316" indent="-675216" defTabSz="546100">
        <a:spcBef>
          <a:spcPts val="1000"/>
        </a:spcBef>
        <a:buSzPct val="80000"/>
        <a:buChar char="•"/>
        <a:defRPr sz="5800">
          <a:solidFill>
            <a:srgbClr val="3379A4"/>
          </a:solidFill>
          <a:latin typeface="Merriweather Sans Regular"/>
          <a:ea typeface="Merriweather Sans Regular"/>
          <a:cs typeface="Merriweather Sans Regular"/>
          <a:sym typeface="Merriweather Sans Regular"/>
        </a:defRPr>
      </a:lvl6pPr>
      <a:lvl7pPr marL="2554816" indent="-675216" defTabSz="546100">
        <a:spcBef>
          <a:spcPts val="1000"/>
        </a:spcBef>
        <a:buSzPct val="80000"/>
        <a:buChar char="•"/>
        <a:defRPr sz="5800">
          <a:solidFill>
            <a:srgbClr val="3379A4"/>
          </a:solidFill>
          <a:latin typeface="Merriweather Sans Regular"/>
          <a:ea typeface="Merriweather Sans Regular"/>
          <a:cs typeface="Merriweather Sans Regular"/>
          <a:sym typeface="Merriweather Sans Regular"/>
        </a:defRPr>
      </a:lvl7pPr>
      <a:lvl8pPr marL="2872316" indent="-675216" defTabSz="546100">
        <a:spcBef>
          <a:spcPts val="1000"/>
        </a:spcBef>
        <a:buSzPct val="80000"/>
        <a:buChar char="•"/>
        <a:defRPr sz="5800">
          <a:solidFill>
            <a:srgbClr val="3379A4"/>
          </a:solidFill>
          <a:latin typeface="Merriweather Sans Regular"/>
          <a:ea typeface="Merriweather Sans Regular"/>
          <a:cs typeface="Merriweather Sans Regular"/>
          <a:sym typeface="Merriweather Sans Regular"/>
        </a:defRPr>
      </a:lvl8pPr>
      <a:lvl9pPr marL="3189816" indent="-675216" defTabSz="546100">
        <a:spcBef>
          <a:spcPts val="1000"/>
        </a:spcBef>
        <a:buSzPct val="80000"/>
        <a:buChar char="•"/>
        <a:defRPr sz="5800">
          <a:solidFill>
            <a:srgbClr val="3379A4"/>
          </a:solidFill>
          <a:latin typeface="Merriweather Sans Regular"/>
          <a:ea typeface="Merriweather Sans Regular"/>
          <a:cs typeface="Merriweather Sans Regular"/>
          <a:sym typeface="Merriweather Sans Regular"/>
        </a:defRPr>
      </a:lvl9pPr>
    </p:bodyStyle>
    <p:otherStyle>
      <a:lvl1pPr algn="ctr" defTabSz="546100">
        <a:defRPr sz="2600">
          <a:solidFill>
            <a:schemeClr val="tx1"/>
          </a:solidFill>
          <a:latin typeface="+mn-lt"/>
          <a:ea typeface="+mn-ea"/>
          <a:cs typeface="+mn-cs"/>
          <a:sym typeface="Myriad Pro"/>
        </a:defRPr>
      </a:lvl1pPr>
      <a:lvl2pPr indent="228600" algn="ctr" defTabSz="546100">
        <a:defRPr sz="2600">
          <a:solidFill>
            <a:schemeClr val="tx1"/>
          </a:solidFill>
          <a:latin typeface="+mn-lt"/>
          <a:ea typeface="+mn-ea"/>
          <a:cs typeface="+mn-cs"/>
          <a:sym typeface="Myriad Pro"/>
        </a:defRPr>
      </a:lvl2pPr>
      <a:lvl3pPr indent="457200" algn="ctr" defTabSz="546100">
        <a:defRPr sz="2600">
          <a:solidFill>
            <a:schemeClr val="tx1"/>
          </a:solidFill>
          <a:latin typeface="+mn-lt"/>
          <a:ea typeface="+mn-ea"/>
          <a:cs typeface="+mn-cs"/>
          <a:sym typeface="Myriad Pro"/>
        </a:defRPr>
      </a:lvl3pPr>
      <a:lvl4pPr indent="685800" algn="ctr" defTabSz="546100">
        <a:defRPr sz="2600">
          <a:solidFill>
            <a:schemeClr val="tx1"/>
          </a:solidFill>
          <a:latin typeface="+mn-lt"/>
          <a:ea typeface="+mn-ea"/>
          <a:cs typeface="+mn-cs"/>
          <a:sym typeface="Myriad Pro"/>
        </a:defRPr>
      </a:lvl4pPr>
      <a:lvl5pPr indent="914400" algn="ctr" defTabSz="546100">
        <a:defRPr sz="2600">
          <a:solidFill>
            <a:schemeClr val="tx1"/>
          </a:solidFill>
          <a:latin typeface="+mn-lt"/>
          <a:ea typeface="+mn-ea"/>
          <a:cs typeface="+mn-cs"/>
          <a:sym typeface="Myriad Pro"/>
        </a:defRPr>
      </a:lvl5pPr>
      <a:lvl6pPr indent="1143000" algn="ctr" defTabSz="546100">
        <a:defRPr sz="2600">
          <a:solidFill>
            <a:schemeClr val="tx1"/>
          </a:solidFill>
          <a:latin typeface="+mn-lt"/>
          <a:ea typeface="+mn-ea"/>
          <a:cs typeface="+mn-cs"/>
          <a:sym typeface="Myriad Pro"/>
        </a:defRPr>
      </a:lvl6pPr>
      <a:lvl7pPr indent="1371600" algn="ctr" defTabSz="546100">
        <a:defRPr sz="2600">
          <a:solidFill>
            <a:schemeClr val="tx1"/>
          </a:solidFill>
          <a:latin typeface="+mn-lt"/>
          <a:ea typeface="+mn-ea"/>
          <a:cs typeface="+mn-cs"/>
          <a:sym typeface="Myriad Pro"/>
        </a:defRPr>
      </a:lvl7pPr>
      <a:lvl8pPr indent="1600200" algn="ctr" defTabSz="546100">
        <a:defRPr sz="2600">
          <a:solidFill>
            <a:schemeClr val="tx1"/>
          </a:solidFill>
          <a:latin typeface="+mn-lt"/>
          <a:ea typeface="+mn-ea"/>
          <a:cs typeface="+mn-cs"/>
          <a:sym typeface="Myriad Pro"/>
        </a:defRPr>
      </a:lvl8pPr>
      <a:lvl9pPr indent="1828800" algn="ctr" defTabSz="546100">
        <a:defRPr sz="2600">
          <a:solidFill>
            <a:schemeClr val="tx1"/>
          </a:solidFill>
          <a:latin typeface="+mn-lt"/>
          <a:ea typeface="+mn-ea"/>
          <a:cs typeface="+mn-cs"/>
          <a:sym typeface="Myriad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1671267" y="581891"/>
            <a:ext cx="21041463" cy="2327563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pt-BR" sz="8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Parecer de Estudos </a:t>
            </a:r>
            <a:br>
              <a:rPr lang="pt-BR" sz="8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BR" sz="7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Iniciação Científica</a:t>
            </a:r>
            <a:endParaRPr sz="7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-2" y="4010890"/>
            <a:ext cx="24384000" cy="7356764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alatino Linotype" panose="02040502050505030304" pitchFamily="18" charset="0"/>
              </a:rPr>
              <a:t>Matheus Gomes Cordeiro</a:t>
            </a:r>
          </a:p>
          <a:p>
            <a:pPr algn="ctr"/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Fortaleza, Pici, Brasil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5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r>
              <a:rPr lang="en-US" sz="5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Agosto de 2018</a:t>
            </a:r>
          </a:p>
          <a:p>
            <a:pPr lvl="0" algn="ctr"/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6DB7-519F-45C0-A424-A2A51081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816185"/>
            <a:ext cx="22745700" cy="1802324"/>
          </a:xfrm>
        </p:spPr>
        <p:txBody>
          <a:bodyPr/>
          <a:lstStyle/>
          <a:p>
            <a:r>
              <a:rPr lang="pt-BR" dirty="0"/>
              <a:t>Iniciativa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E7197-1B97-461B-A5E9-30FC883D1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0" y="3472973"/>
            <a:ext cx="23183849" cy="9426842"/>
          </a:xfrm>
        </p:spPr>
        <p:txBody>
          <a:bodyPr/>
          <a:lstStyle/>
          <a:p>
            <a:r>
              <a:rPr lang="pt-BR" sz="4800" dirty="0"/>
              <a:t>1) Averiguar todos os hiperparâmetros de otmização presentes no algoritmo, entendendo como se estabelece as dependências entre hiperparêmetro e aprendizagem (para isso um data-set mais simples, já conhecido, foi utilizado).</a:t>
            </a:r>
          </a:p>
          <a:p>
            <a:endParaRPr lang="pt-BR" sz="4800" dirty="0"/>
          </a:p>
          <a:p>
            <a:r>
              <a:rPr lang="pt-BR" sz="4800" dirty="0"/>
              <a:t>2) Tentar fazer o agente aprender um mapa fixo.</a:t>
            </a:r>
          </a:p>
          <a:p>
            <a:endParaRPr lang="pt-BR" sz="4800" dirty="0"/>
          </a:p>
          <a:p>
            <a:r>
              <a:rPr lang="pt-BR" sz="4800" dirty="0"/>
              <a:t>3) Tentar fazer o agente aprender a jogar o jogo através de um conjunto de fazes que varia a cada geração.</a:t>
            </a:r>
          </a:p>
          <a:p>
            <a:pPr marL="25400" indent="0">
              <a:buNone/>
            </a:pP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139628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B3DE2A-00D2-40EA-86FE-8D5D5FC09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950" y="1028699"/>
            <a:ext cx="12192000" cy="11372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17FFA-895A-4D5A-B9E0-7868C72C0FEE}"/>
              </a:ext>
            </a:extLst>
          </p:cNvPr>
          <p:cNvSpPr txBox="1"/>
          <p:nvPr/>
        </p:nvSpPr>
        <p:spPr>
          <a:xfrm>
            <a:off x="0" y="387430"/>
            <a:ext cx="8715375" cy="19082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dirty="0">
              <a:solidFill>
                <a:srgbClr val="000000"/>
              </a:solidFill>
            </a:endParaRPr>
          </a:p>
          <a:p>
            <a:pPr rtl="0" latinLnBrk="1" hangingPunct="0"/>
            <a:r>
              <a:rPr lang="pt-BR" sz="6000" dirty="0">
                <a:solidFill>
                  <a:srgbClr val="3379A4"/>
                </a:solidFill>
                <a:latin typeface="Lato Bold"/>
                <a:sym typeface="Lato Bold"/>
              </a:rPr>
              <a:t>Resultado do Tópico 3)</a:t>
            </a:r>
            <a:endParaRPr kumimoji="0" lang="pt-BR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EE97D-332D-4D1D-B083-2C20DD25A586}"/>
              </a:ext>
            </a:extLst>
          </p:cNvPr>
          <p:cNvSpPr txBox="1"/>
          <p:nvPr/>
        </p:nvSpPr>
        <p:spPr>
          <a:xfrm>
            <a:off x="400050" y="2444830"/>
            <a:ext cx="12192000" cy="126496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algn="l" rtl="0" latinLnBrk="1" hangingPunct="0"/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Vermelho : </a:t>
            </a: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pt-BR" sz="3600" dirty="0">
                <a:solidFill>
                  <a:srgbClr val="3379A4"/>
                </a:solidFill>
                <a:latin typeface="Merriweather Sans Regular"/>
                <a:sym typeface="Merriweather Sans Regular"/>
              </a:rPr>
              <a:t> O melhor da Geração</a:t>
            </a:r>
            <a:endParaRPr kumimoji="0" lang="pt-BR" sz="3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rtl="0" latinLnBrk="1" hangingPunct="0"/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Azul</a:t>
            </a:r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BR" sz="3600" dirty="0">
                <a:solidFill>
                  <a:srgbClr val="3379A4"/>
                </a:solidFill>
                <a:latin typeface="Merriweather Sans Regular"/>
                <a:sym typeface="Merriweather Sans Regular"/>
              </a:rPr>
              <a:t>A média da Geração</a:t>
            </a:r>
            <a:endParaRPr lang="pt-BR" sz="3600" dirty="0">
              <a:solidFill>
                <a:schemeClr val="tx1"/>
              </a:solidFill>
            </a:endParaRPr>
          </a:p>
          <a:p>
            <a:pPr algn="l" rtl="0" latinLnBrk="1" hangingPunct="0"/>
            <a:endParaRPr kumimoji="0" lang="pt-BR" sz="3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rtl="0" latinLnBrk="1" hangingPunct="0"/>
            <a:r>
              <a:rPr lang="pt-BR" sz="3600" dirty="0">
                <a:solidFill>
                  <a:srgbClr val="3379A4"/>
                </a:solidFill>
                <a:latin typeface="Merriweather Sans Regular"/>
                <a:sym typeface="Merriweather Sans Regular"/>
              </a:rPr>
              <a:t>Configuração:  5 fases com 5 tubos =&gt; Max : 25</a:t>
            </a:r>
          </a:p>
          <a:p>
            <a:pPr algn="l" rtl="0" latinLnBrk="1" hangingPunct="0"/>
            <a:r>
              <a:rPr lang="pt-BR" sz="3600" dirty="0">
                <a:solidFill>
                  <a:srgbClr val="3379A4"/>
                </a:solidFill>
                <a:latin typeface="Merriweather Sans Regular"/>
                <a:sym typeface="Merriweather Sans Regular"/>
              </a:rPr>
              <a:t>Fitness: Soma dos Scores de cada fase</a:t>
            </a:r>
          </a:p>
          <a:p>
            <a:pPr algn="l" rtl="0" latinLnBrk="1" hangingPunct="0"/>
            <a:r>
              <a:rPr lang="pt-BR" sz="3600" dirty="0">
                <a:solidFill>
                  <a:srgbClr val="3379A4"/>
                </a:solidFill>
                <a:latin typeface="Merriweather Sans Regular"/>
                <a:sym typeface="Merriweather Sans Regular"/>
              </a:rPr>
              <a:t>População: 10 Cromossomos</a:t>
            </a:r>
          </a:p>
          <a:p>
            <a:pPr algn="l" rtl="0" latinLnBrk="1" hangingPunct="0"/>
            <a:r>
              <a:rPr lang="pt-BR" sz="3600" dirty="0">
                <a:solidFill>
                  <a:srgbClr val="3379A4"/>
                </a:solidFill>
                <a:latin typeface="Merriweather Sans Regular"/>
                <a:sym typeface="Merriweather Sans Regular"/>
              </a:rPr>
              <a:t>Ativação: tanh</a:t>
            </a:r>
          </a:p>
          <a:p>
            <a:pPr algn="l" rtl="0" latinLnBrk="1" hangingPunct="0"/>
            <a:r>
              <a:rPr lang="pt-BR" sz="3600" dirty="0">
                <a:solidFill>
                  <a:srgbClr val="3379A4"/>
                </a:solidFill>
                <a:latin typeface="Merriweather Sans Regular"/>
                <a:sym typeface="Merriweather Sans Regular"/>
              </a:rPr>
              <a:t>Mut: 20%</a:t>
            </a:r>
          </a:p>
          <a:p>
            <a:pPr algn="l" rtl="0" latinLnBrk="1" hangingPunct="0"/>
            <a:r>
              <a:rPr lang="pt-BR" sz="3600" dirty="0">
                <a:solidFill>
                  <a:srgbClr val="3379A4"/>
                </a:solidFill>
                <a:latin typeface="Merriweather Sans Regular"/>
                <a:sym typeface="Merriweather Sans Regular"/>
              </a:rPr>
              <a:t>Adc_Node: 70%</a:t>
            </a:r>
          </a:p>
          <a:p>
            <a:pPr algn="l" rtl="0" latinLnBrk="1" hangingPunct="0"/>
            <a:r>
              <a:rPr lang="pt-BR" sz="3600" dirty="0">
                <a:solidFill>
                  <a:srgbClr val="3379A4"/>
                </a:solidFill>
                <a:latin typeface="Merriweather Sans Regular"/>
                <a:sym typeface="Merriweather Sans Regular"/>
              </a:rPr>
              <a:t>Remov_Node: 20%</a:t>
            </a:r>
          </a:p>
          <a:p>
            <a:pPr algn="l" rtl="0" latinLnBrk="1" hangingPunct="0"/>
            <a:r>
              <a:rPr lang="pt-BR" sz="3600" dirty="0">
                <a:solidFill>
                  <a:srgbClr val="3379A4"/>
                </a:solidFill>
                <a:latin typeface="Merriweather Sans Regular"/>
                <a:sym typeface="Merriweather Sans Regular"/>
              </a:rPr>
              <a:t>Adc_Conec: 70%</a:t>
            </a:r>
          </a:p>
          <a:p>
            <a:pPr algn="l" rtl="0" latinLnBrk="1" hangingPunct="0"/>
            <a:r>
              <a:rPr lang="pt-BR" sz="3600" dirty="0">
                <a:solidFill>
                  <a:srgbClr val="3379A4"/>
                </a:solidFill>
                <a:latin typeface="Merriweather Sans Regular"/>
                <a:sym typeface="Merriweather Sans Regular"/>
              </a:rPr>
              <a:t>Remov_Conec: 20%</a:t>
            </a:r>
          </a:p>
          <a:p>
            <a:pPr algn="l" rtl="0" latinLnBrk="1" hangingPunct="0"/>
            <a:r>
              <a:rPr lang="pt-BR" sz="3600" dirty="0">
                <a:solidFill>
                  <a:srgbClr val="3379A4"/>
                </a:solidFill>
                <a:latin typeface="Merriweather Sans Regular"/>
                <a:sym typeface="Merriweather Sans Regular"/>
              </a:rPr>
              <a:t>Coeficiente_Com_Disjuint: 1.0</a:t>
            </a:r>
          </a:p>
          <a:p>
            <a:pPr algn="l" rtl="0" latinLnBrk="1" hangingPunct="0"/>
            <a:r>
              <a:rPr lang="pt-BR" sz="3600" dirty="0">
                <a:solidFill>
                  <a:srgbClr val="3379A4"/>
                </a:solidFill>
                <a:latin typeface="Merriweather Sans Regular"/>
                <a:sym typeface="Merriweather Sans Regular"/>
              </a:rPr>
              <a:t>Coeficiente_Peso_Comp: 0.5</a:t>
            </a:r>
          </a:p>
          <a:p>
            <a:pPr algn="l" rtl="0" latinLnBrk="1" hangingPunct="0"/>
            <a:r>
              <a:rPr lang="pt-BR" sz="3600" dirty="0">
                <a:solidFill>
                  <a:srgbClr val="3379A4"/>
                </a:solidFill>
                <a:latin typeface="Merriweather Sans Regular"/>
                <a:sym typeface="Merriweather Sans Regular"/>
              </a:rPr>
              <a:t>Limite_Compatibilidade: 3.0</a:t>
            </a:r>
          </a:p>
          <a:p>
            <a:pPr algn="l" rtl="0" latinLnBrk="1" hangingPunct="0"/>
            <a:r>
              <a:rPr lang="pt-BR" sz="3600" dirty="0">
                <a:solidFill>
                  <a:srgbClr val="3379A4"/>
                </a:solidFill>
                <a:latin typeface="Merriweather Sans Regular"/>
                <a:sym typeface="Merriweather Sans Regular"/>
              </a:rPr>
              <a:t>Elitismo_Espécie: 1</a:t>
            </a:r>
          </a:p>
          <a:p>
            <a:pPr algn="l" rtl="0" latinLnBrk="1" hangingPunct="0"/>
            <a:r>
              <a:rPr lang="pt-BR" sz="3600" dirty="0">
                <a:solidFill>
                  <a:srgbClr val="3379A4"/>
                </a:solidFill>
                <a:latin typeface="Merriweather Sans Regular"/>
                <a:sym typeface="Merriweather Sans Regular"/>
              </a:rPr>
              <a:t>Max_Stagnation: 10</a:t>
            </a:r>
          </a:p>
          <a:p>
            <a:pPr algn="l" rtl="0" latinLnBrk="1" hangingPunct="0"/>
            <a:r>
              <a:rPr lang="pt-BR" sz="3600" dirty="0">
                <a:solidFill>
                  <a:srgbClr val="3379A4"/>
                </a:solidFill>
                <a:latin typeface="Merriweather Sans Regular"/>
                <a:sym typeface="Merriweather Sans Regular"/>
              </a:rPr>
              <a:t>Elitismo_Cromossomo: 5</a:t>
            </a:r>
          </a:p>
          <a:p>
            <a:pPr algn="l" rtl="0" latinLnBrk="1" hangingPunct="0"/>
            <a:endParaRPr lang="pt-BR" sz="4000" dirty="0">
              <a:solidFill>
                <a:srgbClr val="3379A4"/>
              </a:solidFill>
              <a:latin typeface="Merriweather Sans Regular"/>
              <a:sym typeface="Merriweather Sans Regular"/>
            </a:endParaRPr>
          </a:p>
          <a:p>
            <a:pPr algn="l" rtl="0" latinLnBrk="1" hangingPunct="0"/>
            <a:br>
              <a:rPr lang="pt-BR" sz="4000" dirty="0"/>
            </a:br>
            <a:br>
              <a:rPr lang="pt-BR" sz="4000" dirty="0"/>
            </a:br>
            <a:endParaRPr lang="pt-BR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8995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78EA-02F3-4A51-98F0-0CC82881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816185"/>
            <a:ext cx="22745700" cy="1526965"/>
          </a:xfrm>
        </p:spPr>
        <p:txBody>
          <a:bodyPr/>
          <a:lstStyle/>
          <a:p>
            <a:r>
              <a:rPr lang="pt-BR" dirty="0"/>
              <a:t>Consequências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043D5-9AF1-41ED-859E-1B80D62D9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0" y="2828925"/>
            <a:ext cx="23204995" cy="10070890"/>
          </a:xfrm>
        </p:spPr>
        <p:txBody>
          <a:bodyPr/>
          <a:lstStyle/>
          <a:p>
            <a:r>
              <a:rPr lang="pt-BR" dirty="0"/>
              <a:t>No ato de pegar a melhor rede treinada e verificar o seu funcionamento após o treinamento a mesma não funcionou. </a:t>
            </a:r>
          </a:p>
          <a:p>
            <a:pPr marL="25400" indent="0">
              <a:buNone/>
            </a:pPr>
            <a:endParaRPr lang="pt-BR" dirty="0"/>
          </a:p>
          <a:p>
            <a:pPr algn="l"/>
            <a:r>
              <a:rPr lang="pt-BR" dirty="0"/>
              <a:t>1º Hipótese: É provável que a api de variável aleatória do python não inicialize com o relógio do sistema operacional  e seja necessário modificar as seeds durante a execução.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2º Hipótese: O conjunto de fases é modificado a cada geração, desse modo é possível que os melhores da geração não sejam os mesmos e alguns se tornam os melhores apenas por sorte já que as fases não são as mesmas.</a:t>
            </a:r>
          </a:p>
          <a:p>
            <a:pPr algn="l"/>
            <a:endParaRPr lang="pt-BR" dirty="0"/>
          </a:p>
          <a:p>
            <a:pPr marL="25400" indent="0" algn="l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19965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ato Bold"/>
        <a:ea typeface="Lato Bold"/>
        <a:cs typeface="Lato Bold"/>
      </a:majorFont>
      <a:minorFont>
        <a:latin typeface="Lato Bold"/>
        <a:ea typeface="Lato Bold"/>
        <a:cs typeface="Lato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ato Bold"/>
        <a:ea typeface="Lato Bold"/>
        <a:cs typeface="Lato Bold"/>
      </a:majorFont>
      <a:minorFont>
        <a:latin typeface="Lato Bold"/>
        <a:ea typeface="Lato Bold"/>
        <a:cs typeface="Lato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</TotalTime>
  <Words>289</Words>
  <Application>Microsoft Office PowerPoint</Application>
  <PresentationFormat>Custom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Arial</vt:lpstr>
      <vt:lpstr>Bookman Old Style</vt:lpstr>
      <vt:lpstr>Gill Sans</vt:lpstr>
      <vt:lpstr>Helvetica</vt:lpstr>
      <vt:lpstr>Lato Bold</vt:lpstr>
      <vt:lpstr>Lucida Grande</vt:lpstr>
      <vt:lpstr>Lucida Sans</vt:lpstr>
      <vt:lpstr>Marcellus</vt:lpstr>
      <vt:lpstr>Merriweather Sans Regular</vt:lpstr>
      <vt:lpstr>Myriad Pro</vt:lpstr>
      <vt:lpstr>Palatino Linotype</vt:lpstr>
      <vt:lpstr>Tahoma</vt:lpstr>
      <vt:lpstr>White</vt:lpstr>
      <vt:lpstr>Parecer de Estudos  Iniciação Científica</vt:lpstr>
      <vt:lpstr>Iniciativa</vt:lpstr>
      <vt:lpstr>PowerPoint Presentation</vt:lpstr>
      <vt:lpstr>Consequências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Emsnuelly</dc:creator>
  <cp:lastModifiedBy>Arauto_das_Ondinas</cp:lastModifiedBy>
  <cp:revision>105</cp:revision>
  <dcterms:modified xsi:type="dcterms:W3CDTF">2018-08-09T10:19:04Z</dcterms:modified>
</cp:coreProperties>
</file>