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1" d="100"/>
          <a:sy n="101" d="100"/>
        </p:scale>
        <p:origin x="138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Worksheet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pt-BR"/>
  <c:roundedCorners val="1"/>
  <c:style val="2"/>
  <c:chart>
    <c:title>
      <c:tx>
        <c:rich>
          <a:bodyPr/>
          <a:lstStyle/>
          <a:p>
            <a:r>
              <a:rPr lang="pt-BR"/>
              <a:t>Comparativo Técnico entre ORMs</a:t>
            </a:r>
          </a:p>
        </c:rich>
      </c:tx>
      <c:overlay val="0"/>
    </c:title>
    <c:autoTitleDeleted val="0"/>
    <c:plotArea>
      <c:layout/>
      <c:barChart>
        <c:barDir val="bar"/>
        <c:grouping val="clustered"/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Django ORM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Flexibilidade</c:v>
                </c:pt>
                <c:pt idx="2">
                  <c:v>Performance</c:v>
                </c:pt>
                <c:pt idx="3">
                  <c:v>Integração com Framework</c:v>
                </c:pt>
                <c:pt idx="4">
                  <c:v>Documentação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9</c:v>
                </c:pt>
                <c:pt idx="1">
                  <c:v>7</c:v>
                </c:pt>
                <c:pt idx="2">
                  <c:v>8</c:v>
                </c:pt>
                <c:pt idx="3">
                  <c:v>10</c:v>
                </c:pt>
                <c:pt idx="4">
                  <c:v>9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9335-4DA7-A6C8-A23A40AAB86F}"/>
            </c:ext>
          </c:extLst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SQLAlchemy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Flexibilidade</c:v>
                </c:pt>
                <c:pt idx="2">
                  <c:v>Performance</c:v>
                </c:pt>
                <c:pt idx="3">
                  <c:v>Integração com Framework</c:v>
                </c:pt>
                <c:pt idx="4">
                  <c:v>Documentação</c:v>
                </c:pt>
              </c:strCache>
            </c:strRef>
          </c:cat>
          <c:val>
            <c:numRef>
              <c:f>Sheet1!$C$2:$C$6</c:f>
              <c:numCache>
                <c:formatCode>General</c:formatCode>
                <c:ptCount val="5"/>
                <c:pt idx="0">
                  <c:v>6</c:v>
                </c:pt>
                <c:pt idx="1">
                  <c:v>10</c:v>
                </c:pt>
                <c:pt idx="2">
                  <c:v>9</c:v>
                </c:pt>
                <c:pt idx="3">
                  <c:v>6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1-9335-4DA7-A6C8-A23A40AAB86F}"/>
            </c:ext>
          </c:extLst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Eloquent (Laravel)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Flexibilidade</c:v>
                </c:pt>
                <c:pt idx="2">
                  <c:v>Performance</c:v>
                </c:pt>
                <c:pt idx="3">
                  <c:v>Integração com Framework</c:v>
                </c:pt>
                <c:pt idx="4">
                  <c:v>Documentação</c:v>
                </c:pt>
              </c:strCache>
            </c:strRef>
          </c:cat>
          <c:val>
            <c:numRef>
              <c:f>Sheet1!$D$2:$D$6</c:f>
              <c:numCache>
                <c:formatCode>General</c:formatCode>
                <c:ptCount val="5"/>
                <c:pt idx="0">
                  <c:v>9</c:v>
                </c:pt>
                <c:pt idx="1">
                  <c:v>8</c:v>
                </c:pt>
                <c:pt idx="2">
                  <c:v>8</c:v>
                </c:pt>
                <c:pt idx="3">
                  <c:v>10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9335-4DA7-A6C8-A23A40AAB86F}"/>
            </c:ext>
          </c:extLst>
        </c:ser>
        <c:ser>
          <c:idx val="3"/>
          <c:order val="3"/>
          <c:tx>
            <c:strRef>
              <c:f>Sheet1!$E$1</c:f>
              <c:strCache>
                <c:ptCount val="1"/>
                <c:pt idx="0">
                  <c:v>Hibernate (Java)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Flexibilidade</c:v>
                </c:pt>
                <c:pt idx="2">
                  <c:v>Performance</c:v>
                </c:pt>
                <c:pt idx="3">
                  <c:v>Integração com Framework</c:v>
                </c:pt>
                <c:pt idx="4">
                  <c:v>Documentação</c:v>
                </c:pt>
              </c:strCache>
            </c:strRef>
          </c:cat>
          <c:val>
            <c:numRef>
              <c:f>Sheet1!$E$2:$E$6</c:f>
              <c:numCache>
                <c:formatCode>General</c:formatCode>
                <c:ptCount val="5"/>
                <c:pt idx="0">
                  <c:v>7</c:v>
                </c:pt>
                <c:pt idx="1">
                  <c:v>9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3-9335-4DA7-A6C8-A23A40AAB86F}"/>
            </c:ext>
          </c:extLst>
        </c:ser>
        <c:ser>
          <c:idx val="4"/>
          <c:order val="4"/>
          <c:tx>
            <c:strRef>
              <c:f>Sheet1!$F$1</c:f>
              <c:strCache>
                <c:ptCount val="1"/>
                <c:pt idx="0">
                  <c:v>Entity Framework (.NET)</c:v>
                </c:pt>
              </c:strCache>
            </c:strRef>
          </c:tx>
          <c:invertIfNegative val="1"/>
          <c:cat>
            <c:strRef>
              <c:f>Sheet1!$A$2:$A$6</c:f>
              <c:strCache>
                <c:ptCount val="5"/>
                <c:pt idx="0">
                  <c:v>Facilidade de Uso</c:v>
                </c:pt>
                <c:pt idx="1">
                  <c:v>Flexibilidade</c:v>
                </c:pt>
                <c:pt idx="2">
                  <c:v>Performance</c:v>
                </c:pt>
                <c:pt idx="3">
                  <c:v>Integração com Framework</c:v>
                </c:pt>
                <c:pt idx="4">
                  <c:v>Documentação</c:v>
                </c:pt>
              </c:strCache>
            </c:strRef>
          </c:cat>
          <c:val>
            <c:numRef>
              <c:f>Sheet1!$F$2:$F$6</c:f>
              <c:numCache>
                <c:formatCode>General</c:formatCode>
                <c:ptCount val="5"/>
                <c:pt idx="0">
                  <c:v>8</c:v>
                </c:pt>
                <c:pt idx="1">
                  <c:v>8</c:v>
                </c:pt>
                <c:pt idx="2">
                  <c:v>8</c:v>
                </c:pt>
                <c:pt idx="3">
                  <c:v>9</c:v>
                </c:pt>
                <c:pt idx="4">
                  <c:v>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9335-4DA7-A6C8-A23A40AAB8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150"/>
        <c:axId val="-2068027336"/>
        <c:axId val="-2113994440"/>
      </c:barChart>
      <c:catAx>
        <c:axId val="-2068027336"/>
        <c:scaling>
          <c:orientation val="minMax"/>
        </c:scaling>
        <c:delete val="0"/>
        <c:axPos val="l"/>
        <c:numFmt formatCode="General" sourceLinked="0"/>
        <c:majorTickMark val="out"/>
        <c:minorTickMark val="none"/>
        <c:tickLblPos val="nextTo"/>
        <c:crossAx val="-2113994440"/>
        <c:crosses val="autoZero"/>
        <c:auto val="1"/>
        <c:lblAlgn val="ctr"/>
        <c:lblOffset val="100"/>
        <c:noMultiLvlLbl val="0"/>
      </c:catAx>
      <c:valAx>
        <c:axId val="-2113994440"/>
        <c:scaling>
          <c:orientation val="minMax"/>
        </c:scaling>
        <c:delete val="0"/>
        <c:axPos val="b"/>
        <c:majorGridlines/>
        <c:numFmt formatCode="General" sourceLinked="1"/>
        <c:majorTickMark val="out"/>
        <c:minorTickMark val="none"/>
        <c:tickLblPos val="nextTo"/>
        <c:crossAx val="-2068027336"/>
        <c:crosses val="autoZero"/>
        <c:crossBetween val="between"/>
      </c:valAx>
    </c:plotArea>
    <c:legend>
      <c:legendPos val="r"/>
      <c:overlay val="0"/>
    </c:legend>
    <c:plotVisOnly val="1"/>
    <c:dispBlanksAs val="gap"/>
    <c:showDLblsOverMax val="1"/>
  </c:chart>
  <c:txPr>
    <a:bodyPr/>
    <a:lstStyle/>
    <a:p>
      <a:pPr>
        <a:defRPr sz="1800"/>
      </a:pPr>
      <a:endParaRPr lang="en-US"/>
    </a:p>
  </c:txPr>
  <c:externalData r:id="rId1">
    <c:autoUpdate val="0"/>
  </c:externalData>
</c:chartSpace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396319" y="802299"/>
            <a:ext cx="5618515" cy="2541431"/>
          </a:xfrm>
        </p:spPr>
        <p:txBody>
          <a:bodyPr bIns="0" anchor="b">
            <a:normAutofit/>
          </a:bodyPr>
          <a:lstStyle>
            <a:lvl1pPr algn="l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396319" y="3531205"/>
            <a:ext cx="5618515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600" b="0" cap="all" baseline="0">
                <a:solidFill>
                  <a:schemeClr val="tx1"/>
                </a:solidFill>
              </a:defRPr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396319" y="329308"/>
            <a:ext cx="3086292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4703" y="798973"/>
            <a:ext cx="802005" cy="503578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396319" y="3528542"/>
            <a:ext cx="5618515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42662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48562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918028" y="798974"/>
            <a:ext cx="1103027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3491" y="798974"/>
            <a:ext cx="5301095" cy="4659889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6918028" y="798974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93428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539958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1756130"/>
            <a:ext cx="5617002" cy="1887950"/>
          </a:xfrm>
        </p:spPr>
        <p:txBody>
          <a:bodyPr anchor="b">
            <a:normAutofit/>
          </a:bodyPr>
          <a:lstStyle>
            <a:lvl1pPr algn="l"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2" y="3806196"/>
            <a:ext cx="5617002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43491" y="3804985"/>
            <a:ext cx="561700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1830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890"/>
            <a:ext cx="6571343" cy="1059305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3490" y="2013936"/>
            <a:ext cx="3125871" cy="3437560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89182" y="2013936"/>
            <a:ext cx="3125652" cy="3437559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07851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6" name="Straight Connector 35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3491" y="804164"/>
            <a:ext cx="6571344" cy="1056319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9550"/>
            <a:ext cx="3125766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3491" y="2824270"/>
            <a:ext cx="3125766" cy="2644457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89182" y="2023004"/>
            <a:ext cx="31256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89182" y="2821491"/>
            <a:ext cx="3125652" cy="2637371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20089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2" name="Straight Connector 31"/>
          <p:cNvCxnSpPr/>
          <p:nvPr/>
        </p:nvCxnSpPr>
        <p:spPr>
          <a:xfrm>
            <a:off x="1443491" y="1847088"/>
            <a:ext cx="657134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42480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4325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39042" y="798973"/>
            <a:ext cx="2425950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86656" y="798974"/>
            <a:ext cx="3828178" cy="4658826"/>
          </a:xfrm>
        </p:spPr>
        <p:txBody>
          <a:bodyPr anchor="ctr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39042" y="3205492"/>
            <a:ext cx="2427369" cy="2248181"/>
          </a:xfrm>
        </p:spPr>
        <p:txBody>
          <a:bodyPr>
            <a:normAutofit/>
          </a:bodyPr>
          <a:lstStyle>
            <a:lvl1pPr marL="0" indent="0" algn="l">
              <a:buNone/>
              <a:defRPr sz="16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1748" y="3205491"/>
            <a:ext cx="242327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12349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" name="Group 12"/>
          <p:cNvGrpSpPr/>
          <p:nvPr/>
        </p:nvGrpSpPr>
        <p:grpSpPr>
          <a:xfrm>
            <a:off x="4996501" y="482171"/>
            <a:ext cx="3511387" cy="5149101"/>
            <a:chOff x="6852919" y="583365"/>
            <a:chExt cx="4681849" cy="5181928"/>
          </a:xfrm>
        </p:grpSpPr>
        <p:sp>
          <p:nvSpPr>
            <p:cNvPr id="14" name="Rectangle 13"/>
            <p:cNvSpPr/>
            <p:nvPr/>
          </p:nvSpPr>
          <p:spPr>
            <a:xfrm>
              <a:off x="6852919" y="583365"/>
              <a:ext cx="4681849" cy="5181928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Rectangle 14"/>
            <p:cNvSpPr/>
            <p:nvPr/>
          </p:nvSpPr>
          <p:spPr>
            <a:xfrm>
              <a:off x="7273787" y="915806"/>
              <a:ext cx="3844017" cy="4507918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148" y="1129513"/>
            <a:ext cx="3244935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40128" y="1122543"/>
            <a:ext cx="2234998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3492" y="3145992"/>
            <a:ext cx="3240286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36664" y="5469857"/>
            <a:ext cx="3252420" cy="320123"/>
          </a:xfrm>
        </p:spPr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37530" y="318641"/>
            <a:ext cx="3251553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1281" y="3143605"/>
            <a:ext cx="3242014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841921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/>
          <p:cNvSpPr/>
          <p:nvPr/>
        </p:nvSpPr>
        <p:spPr>
          <a:xfrm>
            <a:off x="0" y="2015734"/>
            <a:ext cx="9144000" cy="4079520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12" name="Picture 11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00" t="1538" r="12500" b="-1538"/>
          <a:stretch/>
        </p:blipFill>
        <p:spPr>
          <a:xfrm>
            <a:off x="-1" y="6095253"/>
            <a:ext cx="9144001" cy="774727"/>
          </a:xfrm>
          <a:prstGeom prst="rect">
            <a:avLst/>
          </a:prstGeom>
        </p:spPr>
      </p:pic>
      <p:cxnSp>
        <p:nvCxnSpPr>
          <p:cNvPr id="13" name="Straight Connector 12"/>
          <p:cNvCxnSpPr/>
          <p:nvPr/>
        </p:nvCxnSpPr>
        <p:spPr>
          <a:xfrm>
            <a:off x="0" y="6101127"/>
            <a:ext cx="9144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43491" y="804520"/>
            <a:ext cx="6571343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3491" y="2015733"/>
            <a:ext cx="6571343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646542" y="330370"/>
            <a:ext cx="2368292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6/8/2025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43491" y="329308"/>
            <a:ext cx="4034004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7725" y="798973"/>
            <a:ext cx="795746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1386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6858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6858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lfinetes coloridos conectados por uma linha">
            <a:extLst>
              <a:ext uri="{FF2B5EF4-FFF2-40B4-BE49-F238E27FC236}">
                <a16:creationId xmlns:a16="http://schemas.microsoft.com/office/drawing/2014/main" id="{9AB83690-0DE4-07F7-A2E8-081D158ECD8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002" r="-1" b="-1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6A0FFA78-985C-4F50-B21A-77045C7DF6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22589" y="3064931"/>
            <a:ext cx="6221411" cy="2488568"/>
          </a:xfrm>
          <a:prstGeom prst="rect">
            <a:avLst/>
          </a:prstGeom>
          <a:solidFill>
            <a:srgbClr val="000001">
              <a:alpha val="75000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9133" y="3236470"/>
            <a:ext cx="5124375" cy="1252601"/>
          </a:xfrm>
        </p:spPr>
        <p:txBody>
          <a:bodyPr>
            <a:normAutofit/>
          </a:bodyPr>
          <a:lstStyle/>
          <a:p>
            <a:r>
              <a:rPr lang="pt-BR" sz="3800" dirty="0" err="1">
                <a:solidFill>
                  <a:srgbClr val="FFFFFE"/>
                </a:solidFill>
              </a:rPr>
              <a:t>ORMs</a:t>
            </a:r>
            <a:r>
              <a:rPr lang="pt-BR" sz="3800" dirty="0">
                <a:solidFill>
                  <a:srgbClr val="FFFFFE"/>
                </a:solidFill>
              </a:rPr>
              <a:t>: Mapeamento Objeto-Relacional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49133" y="4669144"/>
            <a:ext cx="5124374" cy="716529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200" dirty="0" err="1">
                <a:solidFill>
                  <a:srgbClr val="FFFFFE"/>
                </a:solidFill>
              </a:rPr>
              <a:t>Laravel</a:t>
            </a:r>
            <a:r>
              <a:rPr lang="pt-BR" sz="1200" dirty="0">
                <a:solidFill>
                  <a:srgbClr val="FFFFFE"/>
                </a:solidFill>
              </a:rPr>
              <a:t>, Django, </a:t>
            </a:r>
            <a:r>
              <a:rPr lang="pt-BR" sz="1200" dirty="0" err="1">
                <a:solidFill>
                  <a:srgbClr val="FFFFFE"/>
                </a:solidFill>
              </a:rPr>
              <a:t>SQLAlchemy</a:t>
            </a:r>
            <a:r>
              <a:rPr lang="pt-BR" sz="1200" dirty="0">
                <a:solidFill>
                  <a:srgbClr val="FFFFFE"/>
                </a:solidFill>
              </a:rPr>
              <a:t> e outros exemplos</a:t>
            </a:r>
          </a:p>
          <a:p>
            <a:pPr>
              <a:lnSpc>
                <a:spcPct val="110000"/>
              </a:lnSpc>
            </a:pPr>
            <a:r>
              <a:rPr lang="pt-BR" sz="1200" dirty="0">
                <a:solidFill>
                  <a:srgbClr val="FFFFFE"/>
                </a:solidFill>
              </a:rPr>
              <a:t>Matheus Fortunato Lopes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5409EC7-69B1-45CC-8FB7-1964C1AB67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131" y="4666480"/>
            <a:ext cx="5124375" cy="0"/>
          </a:xfrm>
          <a:prstGeom prst="line">
            <a:avLst/>
          </a:prstGeom>
          <a:ln w="31750">
            <a:solidFill>
              <a:srgbClr val="FCDB13"/>
            </a:solidFill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4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4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grpId="0" nodeType="clickEffect">
                                  <p:stCondLst>
                                    <p:cond delay="200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4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build="p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Visão superior de cubos conectados com linhas pretas">
            <a:extLst>
              <a:ext uri="{FF2B5EF4-FFF2-40B4-BE49-F238E27FC236}">
                <a16:creationId xmlns:a16="http://schemas.microsoft.com/office/drawing/2014/main" id="{1B40B9D6-74BE-C20D-BD19-A244E97CC2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9093" t="9091"/>
          <a:stretch>
            <a:fillRect/>
          </a:stretch>
        </p:blipFill>
        <p:spPr>
          <a:xfrm>
            <a:off x="1" y="10"/>
            <a:ext cx="9143771" cy="6857990"/>
          </a:xfrm>
          <a:prstGeom prst="rect">
            <a:avLst/>
          </a:prstGeom>
        </p:spPr>
      </p:pic>
      <p:sp>
        <p:nvSpPr>
          <p:cNvPr id="28" name="Rectangle 23">
            <a:extLst>
              <a:ext uri="{FF2B5EF4-FFF2-40B4-BE49-F238E27FC236}">
                <a16:creationId xmlns:a16="http://schemas.microsoft.com/office/drawing/2014/main" id="{368B8211-0B9F-4516-8771-3316E00DB9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918732" y="636753"/>
            <a:ext cx="6224576" cy="5572811"/>
          </a:xfrm>
          <a:prstGeom prst="rect">
            <a:avLst/>
          </a:prstGeom>
          <a:solidFill>
            <a:srgbClr val="000001">
              <a:alpha val="74902"/>
            </a:srgb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7565" y="804520"/>
            <a:ext cx="5111799" cy="1049235"/>
          </a:xfrm>
        </p:spPr>
        <p:txBody>
          <a:bodyPr>
            <a:normAutofit/>
          </a:bodyPr>
          <a:lstStyle/>
          <a:p>
            <a:r>
              <a:rPr lang="pt-BR">
                <a:solidFill>
                  <a:srgbClr val="FFFFFE"/>
                </a:solidFill>
              </a:rPr>
              <a:t>O que é um ORM?</a:t>
            </a:r>
          </a:p>
        </p:txBody>
      </p:sp>
      <p:cxnSp>
        <p:nvCxnSpPr>
          <p:cNvPr id="29" name="Straight Connector 25">
            <a:extLst>
              <a:ext uri="{FF2B5EF4-FFF2-40B4-BE49-F238E27FC236}">
                <a16:creationId xmlns:a16="http://schemas.microsoft.com/office/drawing/2014/main" id="{B7582E73-8B46-4A0E-944E-58357C8088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049341" y="1847088"/>
            <a:ext cx="5110023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7565" y="2015733"/>
            <a:ext cx="5111799" cy="4021267"/>
          </a:xfrm>
        </p:spPr>
        <p:txBody>
          <a:bodyPr>
            <a:normAutofit/>
          </a:bodyPr>
          <a:lstStyle/>
          <a:p>
            <a:r>
              <a:rPr lang="pt-BR" dirty="0">
                <a:solidFill>
                  <a:srgbClr val="FFFFFE"/>
                </a:solidFill>
              </a:rPr>
              <a:t>ORM significa </a:t>
            </a:r>
            <a:r>
              <a:rPr lang="pt-BR" dirty="0" err="1">
                <a:solidFill>
                  <a:srgbClr val="FFFFFE"/>
                </a:solidFill>
              </a:rPr>
              <a:t>Object-Relational</a:t>
            </a:r>
            <a:r>
              <a:rPr lang="pt-BR" dirty="0">
                <a:solidFill>
                  <a:srgbClr val="FFFFFE"/>
                </a:solidFill>
              </a:rPr>
              <a:t> Mapping (Mapeamento Objeto-Relacional).</a:t>
            </a:r>
          </a:p>
          <a:p>
            <a:r>
              <a:rPr lang="pt-BR" dirty="0">
                <a:solidFill>
                  <a:srgbClr val="FFFFFE"/>
                </a:solidFill>
              </a:rPr>
              <a:t>Permite interagir com bancos de dados usando objetos ao invés de SQL puro.</a:t>
            </a:r>
          </a:p>
          <a:p>
            <a:r>
              <a:rPr lang="pt-BR" dirty="0">
                <a:solidFill>
                  <a:srgbClr val="FFFFFE"/>
                </a:solidFill>
              </a:rPr>
              <a:t>Traduz operações de objetos em comandos SQL automaticamente.</a:t>
            </a:r>
          </a:p>
          <a:p>
            <a:r>
              <a:rPr lang="pt-BR" dirty="0">
                <a:solidFill>
                  <a:srgbClr val="FFFFFE"/>
                </a:solidFill>
              </a:rPr>
              <a:t>Promove abstração e produtividade no desenvolvimento.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Como funciona um ORM?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1. Mapeamento de classes para tabelas.</a:t>
            </a:r>
          </a:p>
          <a:p>
            <a:r>
              <a:t>2. Cada instância da classe representa um registro.</a:t>
            </a:r>
          </a:p>
          <a:p>
            <a:r>
              <a:t>3. Operações como INSERT, SELECT, UPDATE, DELETE são feitas via métodos.</a:t>
            </a:r>
          </a:p>
          <a:p>
            <a:r>
              <a:t>4. Evita SQL manual, mantendo o foco na lógica de negócios.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5B0BB24-CF19-4E6C-AFC4-A0F18438D8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0"/>
            <a:ext cx="9143772" cy="557106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3438CEF5-63E3-4928-9F1C-395224D24D7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-2383" y="0"/>
            <a:ext cx="9146155" cy="6122584"/>
          </a:xfrm>
          <a:prstGeom prst="rect">
            <a:avLst/>
          </a:prstGeom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1040302"/>
            <a:ext cx="7202456" cy="1020229"/>
          </a:xfrm>
        </p:spPr>
        <p:txBody>
          <a:bodyPr>
            <a:normAutofit/>
          </a:bodyPr>
          <a:lstStyle/>
          <a:p>
            <a:r>
              <a:rPr lang="pt-BR"/>
              <a:t>Exemplo: ORM do Laravel (Eloquent)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328CB6C-F677-4C0B-9EE8-4D1C44DDF8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92742" y="2081620"/>
            <a:ext cx="718649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5" y="2355536"/>
            <a:ext cx="7077303" cy="3215530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pt-BR" sz="1600"/>
              <a:t>Modelo em Laravel (PHP):</a:t>
            </a:r>
          </a:p>
          <a:p>
            <a:pPr>
              <a:lnSpc>
                <a:spcPct val="110000"/>
              </a:lnSpc>
            </a:pPr>
            <a:r>
              <a:rPr lang="pt-BR" sz="1600"/>
              <a:t>```php</a:t>
            </a:r>
          </a:p>
          <a:p>
            <a:pPr>
              <a:lnSpc>
                <a:spcPct val="110000"/>
              </a:lnSpc>
            </a:pPr>
            <a:r>
              <a:rPr lang="pt-BR" sz="1600"/>
              <a:t>class User extends Model {</a:t>
            </a:r>
          </a:p>
          <a:p>
            <a:pPr>
              <a:lnSpc>
                <a:spcPct val="110000"/>
              </a:lnSpc>
            </a:pPr>
            <a:r>
              <a:rPr lang="pt-BR" sz="1600"/>
              <a:t>    protected $table = 'users';</a:t>
            </a:r>
          </a:p>
          <a:p>
            <a:pPr>
              <a:lnSpc>
                <a:spcPct val="110000"/>
              </a:lnSpc>
            </a:pPr>
            <a:r>
              <a:rPr lang="pt-BR" sz="1600"/>
              <a:t>}</a:t>
            </a:r>
          </a:p>
          <a:p>
            <a:pPr>
              <a:lnSpc>
                <a:spcPct val="110000"/>
              </a:lnSpc>
            </a:pPr>
            <a:r>
              <a:rPr lang="pt-BR" sz="1600"/>
              <a:t>$users = User::where('active', 1)-&gt;get();</a:t>
            </a:r>
          </a:p>
          <a:p>
            <a:pPr>
              <a:lnSpc>
                <a:spcPct val="110000"/>
              </a:lnSpc>
            </a:pPr>
            <a:r>
              <a:rPr lang="pt-BR" sz="1600"/>
              <a:t>```</a:t>
            </a:r>
          </a:p>
          <a:p>
            <a:pPr>
              <a:lnSpc>
                <a:spcPct val="110000"/>
              </a:lnSpc>
            </a:pPr>
            <a:r>
              <a:rPr lang="pt-BR" sz="1600"/>
              <a:t>Abstração clara e poderosa para consultas.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A72CA9B9-8D14-4AF2-934E-21FE4A339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8" y="6122584"/>
            <a:ext cx="9143772" cy="735415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adeiras em círculo">
            <a:extLst>
              <a:ext uri="{FF2B5EF4-FFF2-40B4-BE49-F238E27FC236}">
                <a16:creationId xmlns:a16="http://schemas.microsoft.com/office/drawing/2014/main" id="{1F28FBF8-7AEB-5D19-4AF1-07F0F80F7C04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t="7253" r="-2" b="5280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pt-BR" sz="2700"/>
              <a:t>Django ORM vs SQLAlchemy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pPr>
              <a:lnSpc>
                <a:spcPct val="110000"/>
              </a:lnSpc>
            </a:pPr>
            <a:r>
              <a:rPr lang="pt-BR"/>
              <a:t>• Django ORM: Integrado, opinionado, simples de usar.</a:t>
            </a:r>
          </a:p>
          <a:p>
            <a:pPr>
              <a:lnSpc>
                <a:spcPct val="110000"/>
              </a:lnSpc>
            </a:pPr>
            <a:r>
              <a:rPr lang="pt-BR"/>
              <a:t>• SQLAlchemy: Flexível, exige mais configuração, estilo 'SQL Expressivo'.</a:t>
            </a:r>
          </a:p>
          <a:p>
            <a:pPr>
              <a:lnSpc>
                <a:spcPct val="110000"/>
              </a:lnSpc>
            </a:pPr>
            <a:endParaRPr lang="pt-BR"/>
          </a:p>
          <a:p>
            <a:pPr>
              <a:lnSpc>
                <a:spcPct val="110000"/>
              </a:lnSpc>
            </a:pPr>
            <a:r>
              <a:rPr lang="pt-BR"/>
              <a:t>Django:</a:t>
            </a:r>
          </a:p>
          <a:p>
            <a:pPr>
              <a:lnSpc>
                <a:spcPct val="110000"/>
              </a:lnSpc>
            </a:pPr>
            <a:r>
              <a:rPr lang="pt-BR"/>
              <a:t>`User.objects.filter(active=True)`</a:t>
            </a:r>
          </a:p>
          <a:p>
            <a:pPr>
              <a:lnSpc>
                <a:spcPct val="110000"/>
              </a:lnSpc>
            </a:pPr>
            <a:endParaRPr lang="pt-BR"/>
          </a:p>
          <a:p>
            <a:pPr>
              <a:lnSpc>
                <a:spcPct val="110000"/>
              </a:lnSpc>
            </a:pPr>
            <a:r>
              <a:rPr lang="pt-BR"/>
              <a:t>SQLAlchemy:</a:t>
            </a:r>
          </a:p>
          <a:p>
            <a:pPr>
              <a:lnSpc>
                <a:spcPct val="110000"/>
              </a:lnSpc>
            </a:pPr>
            <a:r>
              <a:rPr lang="pt-BR"/>
              <a:t>`session.query(User).filter(User.active == True).all()`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1">
                <a:tint val="94000"/>
                <a:satMod val="80000"/>
                <a:lumMod val="106000"/>
              </a:schemeClr>
            </a:gs>
            <a:gs pos="100000">
              <a:schemeClr val="bg1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t>ORMs em Outras Linguagens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88684" y="2015732"/>
            <a:ext cx="7202456" cy="3450613"/>
          </a:xfrm>
        </p:spPr>
        <p:txBody>
          <a:bodyPr>
            <a:normAutofit/>
          </a:bodyPr>
          <a:lstStyle/>
          <a:p>
            <a:r>
              <a:t>• Java: Hibernate</a:t>
            </a:r>
          </a:p>
          <a:p>
            <a:r>
              <a:t>• .NET: Entity Framework</a:t>
            </a:r>
          </a:p>
          <a:p>
            <a:r>
              <a:t>• Python: Django ORM, SQLAlchemy, Tortoise ORM</a:t>
            </a:r>
          </a:p>
          <a:p>
            <a:r>
              <a:t>• PHP: Eloquent (Laravel), Doctrine</a:t>
            </a:r>
          </a:p>
          <a:p>
            <a:r>
              <a:t>• JavaScript/TypeScript: TypeORM, Prisma</a:t>
            </a:r>
          </a:p>
          <a:p>
            <a:r>
              <a:t>• Ruby: ActiveRecord (Rails)</a:t>
            </a: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Script de computador em uma tela">
            <a:extLst>
              <a:ext uri="{FF2B5EF4-FFF2-40B4-BE49-F238E27FC236}">
                <a16:creationId xmlns:a16="http://schemas.microsoft.com/office/drawing/2014/main" id="{3D6AC874-E4A4-F0D3-7D92-DEB0CDB70579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pt-BR" sz="2200"/>
              <a:t>Vantagens e Desvantagens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✅ Vantagens:</a:t>
            </a:r>
          </a:p>
          <a:p>
            <a:r>
              <a:t>• Reduz código SQL repetitivo</a:t>
            </a:r>
          </a:p>
          <a:p>
            <a:r>
              <a:t>• Aumenta produtividade</a:t>
            </a:r>
          </a:p>
          <a:p>
            <a:r>
              <a:t>• Ajuda na manutenção e abstração</a:t>
            </a:r>
          </a:p>
          <a:p>
            <a:endParaRPr/>
          </a:p>
          <a:p>
            <a:r>
              <a:t>⚠️ Desvantagens:</a:t>
            </a:r>
          </a:p>
          <a:p>
            <a:r>
              <a:t>• Pode esconder complexidade</a:t>
            </a:r>
          </a:p>
          <a:p>
            <a:r>
              <a:t>• Nem sempre otimiza bem o SQL</a:t>
            </a:r>
          </a:p>
          <a:p>
            <a:r>
              <a:t>• Pode dificultar tuning e debug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C6870151-9189-4C3A-8379-EF3D95827A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4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Modo de exibição de Lay-in-plano de fones de ouvido, xícara de café e teclado branco">
            <a:extLst>
              <a:ext uri="{FF2B5EF4-FFF2-40B4-BE49-F238E27FC236}">
                <a16:creationId xmlns:a16="http://schemas.microsoft.com/office/drawing/2014/main" id="{90080BBB-C88F-F6E0-7978-D6E5D63DEBD7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50000"/>
          </a:blip>
          <a:srcRect r="11001" b="-1"/>
          <a:stretch>
            <a:fillRect/>
          </a:stretch>
        </p:blipFill>
        <p:spPr>
          <a:xfrm>
            <a:off x="228" y="10"/>
            <a:ext cx="9143772" cy="6857990"/>
          </a:xfrm>
          <a:prstGeom prst="rect">
            <a:avLst/>
          </a:prstGeom>
        </p:spPr>
      </p:pic>
      <p:sp>
        <p:nvSpPr>
          <p:cNvPr id="11" name="Slide Number Placeholder 7">
            <a:extLst>
              <a:ext uri="{FF2B5EF4-FFF2-40B4-BE49-F238E27FC236}">
                <a16:creationId xmlns:a16="http://schemas.microsoft.com/office/drawing/2014/main" id="{123EA69C-102A-4DD0-9547-05DCD271D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634225" y="443732"/>
            <a:ext cx="608265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defPPr>
              <a:defRPr lang="en-US"/>
            </a:defPPr>
            <a:lvl1pPr marL="0" algn="r" defTabSz="457200" rtl="0" eaLnBrk="1" latinLnBrk="0" hangingPunct="1">
              <a:defRPr sz="28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/>
          </a:p>
        </p:txBody>
      </p:sp>
      <p:sp>
        <p:nvSpPr>
          <p:cNvPr id="13" name="Footer Placeholder 6">
            <a:extLst>
              <a:ext uri="{FF2B5EF4-FFF2-40B4-BE49-F238E27FC236}">
                <a16:creationId xmlns:a16="http://schemas.microsoft.com/office/drawing/2014/main" id="{6A862265-5CA3-4C40-8582-7534C3B03C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732477" y="540921"/>
            <a:ext cx="37304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600EF80B-0391-4082-9AF5-F15B091B4C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193800"/>
            <a:ext cx="9144000" cy="5664199"/>
          </a:xfrm>
          <a:prstGeom prst="rect">
            <a:avLst/>
          </a:prstGeom>
          <a:gradFill flip="none" rotWithShape="1">
            <a:gsLst>
              <a:gs pos="0">
                <a:schemeClr val="bg2">
                  <a:lumMod val="87000"/>
                  <a:alpha val="4000"/>
                </a:schemeClr>
              </a:gs>
              <a:gs pos="100000">
                <a:schemeClr val="bg2">
                  <a:lumMod val="95000"/>
                  <a:lumOff val="5000"/>
                </a:schemeClr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7703" y="1193800"/>
            <a:ext cx="2394787" cy="4699000"/>
          </a:xfrm>
        </p:spPr>
        <p:txBody>
          <a:bodyPr anchor="ctr">
            <a:normAutofit/>
          </a:bodyPr>
          <a:lstStyle/>
          <a:p>
            <a:r>
              <a:rPr lang="pt-BR" sz="2700"/>
              <a:t>Conclusão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33AC32D-5F44-45F7-A0BD-7C11A86BED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3490722" y="1600200"/>
            <a:ext cx="0" cy="3657600"/>
          </a:xfrm>
          <a:prstGeom prst="line">
            <a:avLst/>
          </a:prstGeom>
          <a:ln w="31750">
            <a:solidFill>
              <a:schemeClr val="tx1">
                <a:alpha val="8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732477" y="1193800"/>
            <a:ext cx="4563818" cy="4699000"/>
          </a:xfrm>
        </p:spPr>
        <p:txBody>
          <a:bodyPr anchor="ctr">
            <a:normAutofit/>
          </a:bodyPr>
          <a:lstStyle/>
          <a:p>
            <a:r>
              <a:t>• ORMs são ferramentas poderosas para abstrair o acesso a bancos de dados.</a:t>
            </a:r>
          </a:p>
          <a:p>
            <a:r>
              <a:t>• Existem muitas opções, cada uma com seu estilo e vantagens.</a:t>
            </a:r>
          </a:p>
          <a:p>
            <a:r>
              <a:t>• Escolher o ORM adequado depende da linguagem, projeto e experiência da equipe.</a:t>
            </a:r>
          </a:p>
          <a:p>
            <a:r>
              <a:t>• Entender como eles funcionam ajuda a usar melhor seu potencial.</a:t>
            </a:r>
          </a:p>
        </p:txBody>
      </p:sp>
      <p:sp>
        <p:nvSpPr>
          <p:cNvPr id="19" name="Date Placeholder 1">
            <a:extLst>
              <a:ext uri="{FF2B5EF4-FFF2-40B4-BE49-F238E27FC236}">
                <a16:creationId xmlns:a16="http://schemas.microsoft.com/office/drawing/2014/main" id="{3FBF03E8-C602-4192-9C52-F84B29FDCC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792421" y="6007878"/>
            <a:ext cx="2625537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lang="en-US" dirty="0">
              <a:solidFill>
                <a:schemeClr val="tx1"/>
              </a:solidFill>
            </a:endParaRPr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8684" y="804519"/>
            <a:ext cx="7202456" cy="1049235"/>
          </a:xfrm>
        </p:spPr>
        <p:txBody>
          <a:bodyPr>
            <a:normAutofit/>
          </a:bodyPr>
          <a:lstStyle/>
          <a:p>
            <a:r>
              <a:rPr lang="pt-BR"/>
              <a:t>Gráfico Comparativo de ORMs</a:t>
            </a:r>
          </a:p>
        </p:txBody>
      </p:sp>
      <p:graphicFrame>
        <p:nvGraphicFramePr>
          <p:cNvPr id="3" name="Chart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3983714"/>
              </p:ext>
            </p:extLst>
          </p:nvPr>
        </p:nvGraphicFramePr>
        <p:xfrm>
          <a:off x="1088684" y="2015732"/>
          <a:ext cx="7202455" cy="345061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Galeria">
  <a:themeElements>
    <a:clrScheme name="Galeria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eria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eria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4</TotalTime>
  <Words>373</Words>
  <Application>Microsoft Office PowerPoint</Application>
  <PresentationFormat>Apresentação na tela (4:3)</PresentationFormat>
  <Paragraphs>55</Paragraphs>
  <Slides>9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9</vt:i4>
      </vt:variant>
    </vt:vector>
  </HeadingPairs>
  <TitlesOfParts>
    <vt:vector size="12" baseType="lpstr">
      <vt:lpstr>Arial</vt:lpstr>
      <vt:lpstr>Gill Sans MT</vt:lpstr>
      <vt:lpstr>Galeria</vt:lpstr>
      <vt:lpstr>ORMs: Mapeamento Objeto-Relacional</vt:lpstr>
      <vt:lpstr>O que é um ORM?</vt:lpstr>
      <vt:lpstr>Como funciona um ORM?</vt:lpstr>
      <vt:lpstr>Exemplo: ORM do Laravel (Eloquent)</vt:lpstr>
      <vt:lpstr>Django ORM vs SQLAlchemy</vt:lpstr>
      <vt:lpstr>ORMs em Outras Linguagens</vt:lpstr>
      <vt:lpstr>Vantagens e Desvantagens</vt:lpstr>
      <vt:lpstr>Conclusão</vt:lpstr>
      <vt:lpstr>Gráfico Comparativo de ORMs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Matheus Fortunato</cp:lastModifiedBy>
  <cp:revision>2</cp:revision>
  <dcterms:created xsi:type="dcterms:W3CDTF">2013-01-27T09:14:16Z</dcterms:created>
  <dcterms:modified xsi:type="dcterms:W3CDTF">2025-06-08T21:55:10Z</dcterms:modified>
  <cp:category/>
</cp:coreProperties>
</file>