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3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1"/>
  <c:style val="2"/>
  <c:chart>
    <c:title>
      <c:tx>
        <c:rich>
          <a:bodyPr/>
          <a:lstStyle/>
          <a:p>
            <a:r>
              <a:rPr lang="pt-BR"/>
              <a:t>Comparação Técnica dos Frameworks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Laravel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Facilidade de Uso</c:v>
                </c:pt>
                <c:pt idx="1">
                  <c:v>Performance</c:v>
                </c:pt>
                <c:pt idx="2">
                  <c:v>Escalabilidade</c:v>
                </c:pt>
                <c:pt idx="3">
                  <c:v>Popularidade</c:v>
                </c:pt>
                <c:pt idx="4">
                  <c:v>Comunidade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7</c:v>
                </c:pt>
                <c:pt idx="2">
                  <c:v>7</c:v>
                </c:pt>
                <c:pt idx="3">
                  <c:v>9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8A-4177-A64D-D77E37EEBD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Django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Facilidade de Uso</c:v>
                </c:pt>
                <c:pt idx="1">
                  <c:v>Performance</c:v>
                </c:pt>
                <c:pt idx="2">
                  <c:v>Escalabilidade</c:v>
                </c:pt>
                <c:pt idx="3">
                  <c:v>Popularidade</c:v>
                </c:pt>
                <c:pt idx="4">
                  <c:v>Comunidade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8A-4177-A64D-D77E37EEBD5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ASP.NET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Facilidade de Uso</c:v>
                </c:pt>
                <c:pt idx="1">
                  <c:v>Performance</c:v>
                </c:pt>
                <c:pt idx="2">
                  <c:v>Escalabilidade</c:v>
                </c:pt>
                <c:pt idx="3">
                  <c:v>Popularidade</c:v>
                </c:pt>
                <c:pt idx="4">
                  <c:v>Comunidade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</c:v>
                </c:pt>
                <c:pt idx="1">
                  <c:v>8</c:v>
                </c:pt>
                <c:pt idx="2">
                  <c:v>9</c:v>
                </c:pt>
                <c:pt idx="3">
                  <c:v>7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8A-4177-A64D-D77E37EEBD5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FastAPI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Facilidade de Uso</c:v>
                </c:pt>
                <c:pt idx="1">
                  <c:v>Performance</c:v>
                </c:pt>
                <c:pt idx="2">
                  <c:v>Escalabilidade</c:v>
                </c:pt>
                <c:pt idx="3">
                  <c:v>Popularidade</c:v>
                </c:pt>
                <c:pt idx="4">
                  <c:v>Comunidade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8</c:v>
                </c:pt>
                <c:pt idx="1">
                  <c:v>9</c:v>
                </c:pt>
                <c:pt idx="2">
                  <c:v>7</c:v>
                </c:pt>
                <c:pt idx="3">
                  <c:v>7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A8A-4177-A64D-D77E37EEBD5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Next.js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Facilidade de Uso</c:v>
                </c:pt>
                <c:pt idx="1">
                  <c:v>Performance</c:v>
                </c:pt>
                <c:pt idx="2">
                  <c:v>Escalabilidade</c:v>
                </c:pt>
                <c:pt idx="3">
                  <c:v>Popularidade</c:v>
                </c:pt>
                <c:pt idx="4">
                  <c:v>Comunidade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9</c:v>
                </c:pt>
                <c:pt idx="1">
                  <c:v>8</c:v>
                </c:pt>
                <c:pt idx="2">
                  <c:v>8</c:v>
                </c:pt>
                <c:pt idx="3">
                  <c:v>9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A8A-4177-A64D-D77E37EEBD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E88A68-8924-4F98-B6E3-F23275331B7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6C2091B-E93F-4B32-AD28-BA2AF302C60B}">
      <dgm:prSet/>
      <dgm:spPr/>
      <dgm:t>
        <a:bodyPr/>
        <a:lstStyle/>
        <a:p>
          <a:r>
            <a:rPr lang="en-US"/>
            <a:t>Objetivo da apresentação:</a:t>
          </a:r>
        </a:p>
      </dgm:t>
    </dgm:pt>
    <dgm:pt modelId="{A612B405-E602-4294-8355-9F2C49DF344C}" type="parTrans" cxnId="{8CECA32F-DBE8-4E9E-A903-D3FE5B5D249A}">
      <dgm:prSet/>
      <dgm:spPr/>
      <dgm:t>
        <a:bodyPr/>
        <a:lstStyle/>
        <a:p>
          <a:endParaRPr lang="en-US"/>
        </a:p>
      </dgm:t>
    </dgm:pt>
    <dgm:pt modelId="{3A991018-70B5-4B54-9C04-D0C916D01214}" type="sibTrans" cxnId="{8CECA32F-DBE8-4E9E-A903-D3FE5B5D249A}">
      <dgm:prSet/>
      <dgm:spPr/>
      <dgm:t>
        <a:bodyPr/>
        <a:lstStyle/>
        <a:p>
          <a:endParaRPr lang="en-US"/>
        </a:p>
      </dgm:t>
    </dgm:pt>
    <dgm:pt modelId="{F3DC559F-D50F-44EE-81D5-21BF29B6589D}">
      <dgm:prSet/>
      <dgm:spPr/>
      <dgm:t>
        <a:bodyPr/>
        <a:lstStyle/>
        <a:p>
          <a:r>
            <a:rPr lang="en-US"/>
            <a:t>• Apresentar frameworks populares para desenvolvimento web</a:t>
          </a:r>
        </a:p>
      </dgm:t>
    </dgm:pt>
    <dgm:pt modelId="{9DFAD860-512A-462D-86F1-BB8A196BD6CD}" type="parTrans" cxnId="{75708EDE-B656-4892-9F39-35DEADBA425D}">
      <dgm:prSet/>
      <dgm:spPr/>
      <dgm:t>
        <a:bodyPr/>
        <a:lstStyle/>
        <a:p>
          <a:endParaRPr lang="en-US"/>
        </a:p>
      </dgm:t>
    </dgm:pt>
    <dgm:pt modelId="{7A69D41F-A807-4185-95A2-6E0EBB36F28E}" type="sibTrans" cxnId="{75708EDE-B656-4892-9F39-35DEADBA425D}">
      <dgm:prSet/>
      <dgm:spPr/>
      <dgm:t>
        <a:bodyPr/>
        <a:lstStyle/>
        <a:p>
          <a:endParaRPr lang="en-US"/>
        </a:p>
      </dgm:t>
    </dgm:pt>
    <dgm:pt modelId="{4E95B53E-61BD-4EED-9A98-D44122156764}">
      <dgm:prSet/>
      <dgm:spPr/>
      <dgm:t>
        <a:bodyPr/>
        <a:lstStyle/>
        <a:p>
          <a:r>
            <a:rPr lang="en-US"/>
            <a:t>• Comparar padrões de desenvolvimento entre PHP e outras tecnologias</a:t>
          </a:r>
        </a:p>
      </dgm:t>
    </dgm:pt>
    <dgm:pt modelId="{8692F876-9683-44EC-A936-4E6159953A38}" type="parTrans" cxnId="{99F03216-A6D4-4820-8291-315B88A0A198}">
      <dgm:prSet/>
      <dgm:spPr/>
      <dgm:t>
        <a:bodyPr/>
        <a:lstStyle/>
        <a:p>
          <a:endParaRPr lang="en-US"/>
        </a:p>
      </dgm:t>
    </dgm:pt>
    <dgm:pt modelId="{01B18EC3-592E-437A-BDF1-03EFDAE7830C}" type="sibTrans" cxnId="{99F03216-A6D4-4820-8291-315B88A0A198}">
      <dgm:prSet/>
      <dgm:spPr/>
      <dgm:t>
        <a:bodyPr/>
        <a:lstStyle/>
        <a:p>
          <a:endParaRPr lang="en-US"/>
        </a:p>
      </dgm:t>
    </dgm:pt>
    <dgm:pt modelId="{2583E0CD-79CC-4CCF-AEF9-CDF15FB094EF}">
      <dgm:prSet/>
      <dgm:spPr/>
      <dgm:t>
        <a:bodyPr/>
        <a:lstStyle/>
        <a:p>
          <a:r>
            <a:rPr lang="en-US"/>
            <a:t>• Discutir vantagens e desvantagens</a:t>
          </a:r>
        </a:p>
      </dgm:t>
    </dgm:pt>
    <dgm:pt modelId="{223AA513-FD64-4473-84E8-87B2EB244520}" type="parTrans" cxnId="{E53D9632-9995-4810-ACDB-7BBEF5790395}">
      <dgm:prSet/>
      <dgm:spPr/>
      <dgm:t>
        <a:bodyPr/>
        <a:lstStyle/>
        <a:p>
          <a:endParaRPr lang="en-US"/>
        </a:p>
      </dgm:t>
    </dgm:pt>
    <dgm:pt modelId="{BBB0B419-82D7-4BE0-8005-10D17FC723C1}" type="sibTrans" cxnId="{E53D9632-9995-4810-ACDB-7BBEF5790395}">
      <dgm:prSet/>
      <dgm:spPr/>
      <dgm:t>
        <a:bodyPr/>
        <a:lstStyle/>
        <a:p>
          <a:endParaRPr lang="en-US"/>
        </a:p>
      </dgm:t>
    </dgm:pt>
    <dgm:pt modelId="{36434380-83D6-4C1B-8C53-AAED16B4BFCE}" type="pres">
      <dgm:prSet presAssocID="{C2E88A68-8924-4F98-B6E3-F23275331B7B}" presName="root" presStyleCnt="0">
        <dgm:presLayoutVars>
          <dgm:dir/>
          <dgm:resizeHandles val="exact"/>
        </dgm:presLayoutVars>
      </dgm:prSet>
      <dgm:spPr/>
    </dgm:pt>
    <dgm:pt modelId="{78C72576-FB3D-4402-9F63-F174A2D3F51A}" type="pres">
      <dgm:prSet presAssocID="{96C2091B-E93F-4B32-AD28-BA2AF302C60B}" presName="compNode" presStyleCnt="0"/>
      <dgm:spPr/>
    </dgm:pt>
    <dgm:pt modelId="{BB4EB0FE-5F17-47BB-82A4-386E624FD2B4}" type="pres">
      <dgm:prSet presAssocID="{96C2091B-E93F-4B32-AD28-BA2AF302C6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13B497A1-89AC-4F15-A860-E69F5560C1C4}" type="pres">
      <dgm:prSet presAssocID="{96C2091B-E93F-4B32-AD28-BA2AF302C60B}" presName="spaceRect" presStyleCnt="0"/>
      <dgm:spPr/>
    </dgm:pt>
    <dgm:pt modelId="{450672F9-6D92-4D7A-8F07-02427AD10ACD}" type="pres">
      <dgm:prSet presAssocID="{96C2091B-E93F-4B32-AD28-BA2AF302C60B}" presName="textRect" presStyleLbl="revTx" presStyleIdx="0" presStyleCnt="4">
        <dgm:presLayoutVars>
          <dgm:chMax val="1"/>
          <dgm:chPref val="1"/>
        </dgm:presLayoutVars>
      </dgm:prSet>
      <dgm:spPr/>
    </dgm:pt>
    <dgm:pt modelId="{57B54F24-FC37-4853-BFAB-BB6F0AC713C6}" type="pres">
      <dgm:prSet presAssocID="{3A991018-70B5-4B54-9C04-D0C916D01214}" presName="sibTrans" presStyleCnt="0"/>
      <dgm:spPr/>
    </dgm:pt>
    <dgm:pt modelId="{36F91E03-A0E9-4F2D-872E-C566271BA7AA}" type="pres">
      <dgm:prSet presAssocID="{F3DC559F-D50F-44EE-81D5-21BF29B6589D}" presName="compNode" presStyleCnt="0"/>
      <dgm:spPr/>
    </dgm:pt>
    <dgm:pt modelId="{4D01CBAC-47CE-47CC-89F6-1BE4990C0121}" type="pres">
      <dgm:prSet presAssocID="{F3DC559F-D50F-44EE-81D5-21BF29B6589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B08ADBD-E351-4BAF-8476-9E9D01419812}" type="pres">
      <dgm:prSet presAssocID="{F3DC559F-D50F-44EE-81D5-21BF29B6589D}" presName="spaceRect" presStyleCnt="0"/>
      <dgm:spPr/>
    </dgm:pt>
    <dgm:pt modelId="{06E080FF-C996-4881-B328-4497096C1F50}" type="pres">
      <dgm:prSet presAssocID="{F3DC559F-D50F-44EE-81D5-21BF29B6589D}" presName="textRect" presStyleLbl="revTx" presStyleIdx="1" presStyleCnt="4">
        <dgm:presLayoutVars>
          <dgm:chMax val="1"/>
          <dgm:chPref val="1"/>
        </dgm:presLayoutVars>
      </dgm:prSet>
      <dgm:spPr/>
    </dgm:pt>
    <dgm:pt modelId="{C73A1401-E88E-4156-806F-5187CCFED52E}" type="pres">
      <dgm:prSet presAssocID="{7A69D41F-A807-4185-95A2-6E0EBB36F28E}" presName="sibTrans" presStyleCnt="0"/>
      <dgm:spPr/>
    </dgm:pt>
    <dgm:pt modelId="{6CC09676-80E2-4C05-97AB-A550352AFBD8}" type="pres">
      <dgm:prSet presAssocID="{4E95B53E-61BD-4EED-9A98-D44122156764}" presName="compNode" presStyleCnt="0"/>
      <dgm:spPr/>
    </dgm:pt>
    <dgm:pt modelId="{1225E880-34DD-476E-9D73-057BD5396BB3}" type="pres">
      <dgm:prSet presAssocID="{4E95B53E-61BD-4EED-9A98-D441221567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8D92A7F2-096F-4621-8026-60C28F3EC3CB}" type="pres">
      <dgm:prSet presAssocID="{4E95B53E-61BD-4EED-9A98-D44122156764}" presName="spaceRect" presStyleCnt="0"/>
      <dgm:spPr/>
    </dgm:pt>
    <dgm:pt modelId="{8FB22518-6BC7-4A4F-8912-EB5010826B9A}" type="pres">
      <dgm:prSet presAssocID="{4E95B53E-61BD-4EED-9A98-D44122156764}" presName="textRect" presStyleLbl="revTx" presStyleIdx="2" presStyleCnt="4">
        <dgm:presLayoutVars>
          <dgm:chMax val="1"/>
          <dgm:chPref val="1"/>
        </dgm:presLayoutVars>
      </dgm:prSet>
      <dgm:spPr/>
    </dgm:pt>
    <dgm:pt modelId="{5C11DD27-6702-4A2A-B0C1-11A2192100FF}" type="pres">
      <dgm:prSet presAssocID="{01B18EC3-592E-437A-BDF1-03EFDAE7830C}" presName="sibTrans" presStyleCnt="0"/>
      <dgm:spPr/>
    </dgm:pt>
    <dgm:pt modelId="{D2C3CD7F-75B6-4D9D-87BE-DAD2C22F327C}" type="pres">
      <dgm:prSet presAssocID="{2583E0CD-79CC-4CCF-AEF9-CDF15FB094EF}" presName="compNode" presStyleCnt="0"/>
      <dgm:spPr/>
    </dgm:pt>
    <dgm:pt modelId="{D953CFFA-29C5-480B-9539-FB25E64718E6}" type="pres">
      <dgm:prSet presAssocID="{2583E0CD-79CC-4CCF-AEF9-CDF15FB094E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39A71CFD-17B4-42F1-B3E6-E166D2B90CA2}" type="pres">
      <dgm:prSet presAssocID="{2583E0CD-79CC-4CCF-AEF9-CDF15FB094EF}" presName="spaceRect" presStyleCnt="0"/>
      <dgm:spPr/>
    </dgm:pt>
    <dgm:pt modelId="{7853E7E8-A619-4B97-88DC-E5836E020122}" type="pres">
      <dgm:prSet presAssocID="{2583E0CD-79CC-4CCF-AEF9-CDF15FB094E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9F03216-A6D4-4820-8291-315B88A0A198}" srcId="{C2E88A68-8924-4F98-B6E3-F23275331B7B}" destId="{4E95B53E-61BD-4EED-9A98-D44122156764}" srcOrd="2" destOrd="0" parTransId="{8692F876-9683-44EC-A936-4E6159953A38}" sibTransId="{01B18EC3-592E-437A-BDF1-03EFDAE7830C}"/>
    <dgm:cxn modelId="{A2DC0E1F-FC02-45A1-9B2C-320C3005DBCB}" type="presOf" srcId="{96C2091B-E93F-4B32-AD28-BA2AF302C60B}" destId="{450672F9-6D92-4D7A-8F07-02427AD10ACD}" srcOrd="0" destOrd="0" presId="urn:microsoft.com/office/officeart/2018/2/layout/IconLabelList"/>
    <dgm:cxn modelId="{7B68411F-D5CA-41A8-AD09-B1FEE27D348A}" type="presOf" srcId="{F3DC559F-D50F-44EE-81D5-21BF29B6589D}" destId="{06E080FF-C996-4881-B328-4497096C1F50}" srcOrd="0" destOrd="0" presId="urn:microsoft.com/office/officeart/2018/2/layout/IconLabelList"/>
    <dgm:cxn modelId="{8CECA32F-DBE8-4E9E-A903-D3FE5B5D249A}" srcId="{C2E88A68-8924-4F98-B6E3-F23275331B7B}" destId="{96C2091B-E93F-4B32-AD28-BA2AF302C60B}" srcOrd="0" destOrd="0" parTransId="{A612B405-E602-4294-8355-9F2C49DF344C}" sibTransId="{3A991018-70B5-4B54-9C04-D0C916D01214}"/>
    <dgm:cxn modelId="{E53D9632-9995-4810-ACDB-7BBEF5790395}" srcId="{C2E88A68-8924-4F98-B6E3-F23275331B7B}" destId="{2583E0CD-79CC-4CCF-AEF9-CDF15FB094EF}" srcOrd="3" destOrd="0" parTransId="{223AA513-FD64-4473-84E8-87B2EB244520}" sibTransId="{BBB0B419-82D7-4BE0-8005-10D17FC723C1}"/>
    <dgm:cxn modelId="{602CF24F-50B1-485A-A990-0E18995B5DE3}" type="presOf" srcId="{2583E0CD-79CC-4CCF-AEF9-CDF15FB094EF}" destId="{7853E7E8-A619-4B97-88DC-E5836E020122}" srcOrd="0" destOrd="0" presId="urn:microsoft.com/office/officeart/2018/2/layout/IconLabelList"/>
    <dgm:cxn modelId="{8C5DB259-ACA4-408B-A8D6-DE08CE3DF7C2}" type="presOf" srcId="{C2E88A68-8924-4F98-B6E3-F23275331B7B}" destId="{36434380-83D6-4C1B-8C53-AAED16B4BFCE}" srcOrd="0" destOrd="0" presId="urn:microsoft.com/office/officeart/2018/2/layout/IconLabelList"/>
    <dgm:cxn modelId="{038628CD-5945-42B5-9E9D-222498EB99C4}" type="presOf" srcId="{4E95B53E-61BD-4EED-9A98-D44122156764}" destId="{8FB22518-6BC7-4A4F-8912-EB5010826B9A}" srcOrd="0" destOrd="0" presId="urn:microsoft.com/office/officeart/2018/2/layout/IconLabelList"/>
    <dgm:cxn modelId="{75708EDE-B656-4892-9F39-35DEADBA425D}" srcId="{C2E88A68-8924-4F98-B6E3-F23275331B7B}" destId="{F3DC559F-D50F-44EE-81D5-21BF29B6589D}" srcOrd="1" destOrd="0" parTransId="{9DFAD860-512A-462D-86F1-BB8A196BD6CD}" sibTransId="{7A69D41F-A807-4185-95A2-6E0EBB36F28E}"/>
    <dgm:cxn modelId="{6E31734F-B215-4052-988C-CF26547D79B4}" type="presParOf" srcId="{36434380-83D6-4C1B-8C53-AAED16B4BFCE}" destId="{78C72576-FB3D-4402-9F63-F174A2D3F51A}" srcOrd="0" destOrd="0" presId="urn:microsoft.com/office/officeart/2018/2/layout/IconLabelList"/>
    <dgm:cxn modelId="{6D437006-C4FF-4955-9957-08F8627930ED}" type="presParOf" srcId="{78C72576-FB3D-4402-9F63-F174A2D3F51A}" destId="{BB4EB0FE-5F17-47BB-82A4-386E624FD2B4}" srcOrd="0" destOrd="0" presId="urn:microsoft.com/office/officeart/2018/2/layout/IconLabelList"/>
    <dgm:cxn modelId="{E51A20FB-0B29-4E69-82DC-2BED98916EB3}" type="presParOf" srcId="{78C72576-FB3D-4402-9F63-F174A2D3F51A}" destId="{13B497A1-89AC-4F15-A860-E69F5560C1C4}" srcOrd="1" destOrd="0" presId="urn:microsoft.com/office/officeart/2018/2/layout/IconLabelList"/>
    <dgm:cxn modelId="{E82D56D6-B9C1-481E-9CED-CEA664EDB700}" type="presParOf" srcId="{78C72576-FB3D-4402-9F63-F174A2D3F51A}" destId="{450672F9-6D92-4D7A-8F07-02427AD10ACD}" srcOrd="2" destOrd="0" presId="urn:microsoft.com/office/officeart/2018/2/layout/IconLabelList"/>
    <dgm:cxn modelId="{28B41C8B-CA5F-41AF-813B-6E8292BB4C7D}" type="presParOf" srcId="{36434380-83D6-4C1B-8C53-AAED16B4BFCE}" destId="{57B54F24-FC37-4853-BFAB-BB6F0AC713C6}" srcOrd="1" destOrd="0" presId="urn:microsoft.com/office/officeart/2018/2/layout/IconLabelList"/>
    <dgm:cxn modelId="{75313C62-84D4-4E3F-BAE4-CB0B24B3C6D1}" type="presParOf" srcId="{36434380-83D6-4C1B-8C53-AAED16B4BFCE}" destId="{36F91E03-A0E9-4F2D-872E-C566271BA7AA}" srcOrd="2" destOrd="0" presId="urn:microsoft.com/office/officeart/2018/2/layout/IconLabelList"/>
    <dgm:cxn modelId="{96CDD864-58D2-4A93-B6E8-E55DB22D3774}" type="presParOf" srcId="{36F91E03-A0E9-4F2D-872E-C566271BA7AA}" destId="{4D01CBAC-47CE-47CC-89F6-1BE4990C0121}" srcOrd="0" destOrd="0" presId="urn:microsoft.com/office/officeart/2018/2/layout/IconLabelList"/>
    <dgm:cxn modelId="{2731225F-F4A0-46F5-812C-4696824366A0}" type="presParOf" srcId="{36F91E03-A0E9-4F2D-872E-C566271BA7AA}" destId="{7B08ADBD-E351-4BAF-8476-9E9D01419812}" srcOrd="1" destOrd="0" presId="urn:microsoft.com/office/officeart/2018/2/layout/IconLabelList"/>
    <dgm:cxn modelId="{FFD95940-D2F8-4C06-AC80-27CDB51CDF2D}" type="presParOf" srcId="{36F91E03-A0E9-4F2D-872E-C566271BA7AA}" destId="{06E080FF-C996-4881-B328-4497096C1F50}" srcOrd="2" destOrd="0" presId="urn:microsoft.com/office/officeart/2018/2/layout/IconLabelList"/>
    <dgm:cxn modelId="{09FCDF01-4ABD-47A7-9485-CAA2EE18DD09}" type="presParOf" srcId="{36434380-83D6-4C1B-8C53-AAED16B4BFCE}" destId="{C73A1401-E88E-4156-806F-5187CCFED52E}" srcOrd="3" destOrd="0" presId="urn:microsoft.com/office/officeart/2018/2/layout/IconLabelList"/>
    <dgm:cxn modelId="{F8C51CBF-85B2-4BC2-858D-A8BC4E2CF874}" type="presParOf" srcId="{36434380-83D6-4C1B-8C53-AAED16B4BFCE}" destId="{6CC09676-80E2-4C05-97AB-A550352AFBD8}" srcOrd="4" destOrd="0" presId="urn:microsoft.com/office/officeart/2018/2/layout/IconLabelList"/>
    <dgm:cxn modelId="{88596F1C-1501-43C5-9BA0-AA77B897B1E1}" type="presParOf" srcId="{6CC09676-80E2-4C05-97AB-A550352AFBD8}" destId="{1225E880-34DD-476E-9D73-057BD5396BB3}" srcOrd="0" destOrd="0" presId="urn:microsoft.com/office/officeart/2018/2/layout/IconLabelList"/>
    <dgm:cxn modelId="{9F5928B0-6B8B-447C-9262-4163466203B6}" type="presParOf" srcId="{6CC09676-80E2-4C05-97AB-A550352AFBD8}" destId="{8D92A7F2-096F-4621-8026-60C28F3EC3CB}" srcOrd="1" destOrd="0" presId="urn:microsoft.com/office/officeart/2018/2/layout/IconLabelList"/>
    <dgm:cxn modelId="{B71EABFB-E636-43DF-B003-7300CE5C9572}" type="presParOf" srcId="{6CC09676-80E2-4C05-97AB-A550352AFBD8}" destId="{8FB22518-6BC7-4A4F-8912-EB5010826B9A}" srcOrd="2" destOrd="0" presId="urn:microsoft.com/office/officeart/2018/2/layout/IconLabelList"/>
    <dgm:cxn modelId="{16A9CEC2-41D4-4CEA-9C84-2BA8B9202A66}" type="presParOf" srcId="{36434380-83D6-4C1B-8C53-AAED16B4BFCE}" destId="{5C11DD27-6702-4A2A-B0C1-11A2192100FF}" srcOrd="5" destOrd="0" presId="urn:microsoft.com/office/officeart/2018/2/layout/IconLabelList"/>
    <dgm:cxn modelId="{E401E3EA-B1D6-4E30-91BA-7CC37A60D96A}" type="presParOf" srcId="{36434380-83D6-4C1B-8C53-AAED16B4BFCE}" destId="{D2C3CD7F-75B6-4D9D-87BE-DAD2C22F327C}" srcOrd="6" destOrd="0" presId="urn:microsoft.com/office/officeart/2018/2/layout/IconLabelList"/>
    <dgm:cxn modelId="{DBEF7D5A-CD13-47FA-9C70-E8700D759029}" type="presParOf" srcId="{D2C3CD7F-75B6-4D9D-87BE-DAD2C22F327C}" destId="{D953CFFA-29C5-480B-9539-FB25E64718E6}" srcOrd="0" destOrd="0" presId="urn:microsoft.com/office/officeart/2018/2/layout/IconLabelList"/>
    <dgm:cxn modelId="{F043F7CE-7E3C-4209-8704-B53B6EF6AEE9}" type="presParOf" srcId="{D2C3CD7F-75B6-4D9D-87BE-DAD2C22F327C}" destId="{39A71CFD-17B4-42F1-B3E6-E166D2B90CA2}" srcOrd="1" destOrd="0" presId="urn:microsoft.com/office/officeart/2018/2/layout/IconLabelList"/>
    <dgm:cxn modelId="{0FE3C8A4-68B4-4FD7-8575-3E3ECFF46D73}" type="presParOf" srcId="{D2C3CD7F-75B6-4D9D-87BE-DAD2C22F327C}" destId="{7853E7E8-A619-4B97-88DC-E5836E02012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25B36C-E72D-460D-8F39-819C3C78B94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FD717241-134D-4EB9-88F2-671CB386B0E1}">
      <dgm:prSet/>
      <dgm:spPr/>
      <dgm:t>
        <a:bodyPr/>
        <a:lstStyle/>
        <a:p>
          <a:r>
            <a:rPr lang="en-US"/>
            <a:t>• Python: Django, FastAPI, Flask</a:t>
          </a:r>
        </a:p>
      </dgm:t>
    </dgm:pt>
    <dgm:pt modelId="{0556FBCA-7A2C-404D-B344-8CA1E13ED76C}" type="parTrans" cxnId="{BD6F9EAC-FB13-4E41-81C6-C3718D0EAC93}">
      <dgm:prSet/>
      <dgm:spPr/>
      <dgm:t>
        <a:bodyPr/>
        <a:lstStyle/>
        <a:p>
          <a:endParaRPr lang="en-US"/>
        </a:p>
      </dgm:t>
    </dgm:pt>
    <dgm:pt modelId="{5E5F3585-AD6D-45EB-9754-0C4623BF3517}" type="sibTrans" cxnId="{BD6F9EAC-FB13-4E41-81C6-C3718D0EAC93}">
      <dgm:prSet/>
      <dgm:spPr/>
      <dgm:t>
        <a:bodyPr/>
        <a:lstStyle/>
        <a:p>
          <a:endParaRPr lang="en-US"/>
        </a:p>
      </dgm:t>
    </dgm:pt>
    <dgm:pt modelId="{DC6C89C7-03C5-4B17-A366-B63A18BB4417}">
      <dgm:prSet/>
      <dgm:spPr/>
      <dgm:t>
        <a:bodyPr/>
        <a:lstStyle/>
        <a:p>
          <a:r>
            <a:rPr lang="en-US"/>
            <a:t>• JavaScript/TypeScript: Next.js, Express</a:t>
          </a:r>
        </a:p>
      </dgm:t>
    </dgm:pt>
    <dgm:pt modelId="{B8E037EE-4696-497B-8A8D-A86327F87A39}" type="parTrans" cxnId="{22B128C2-EFCA-45E8-813D-9AEE6D1144D7}">
      <dgm:prSet/>
      <dgm:spPr/>
      <dgm:t>
        <a:bodyPr/>
        <a:lstStyle/>
        <a:p>
          <a:endParaRPr lang="en-US"/>
        </a:p>
      </dgm:t>
    </dgm:pt>
    <dgm:pt modelId="{176C7A85-E50F-433F-BDA7-57FEC50C5465}" type="sibTrans" cxnId="{22B128C2-EFCA-45E8-813D-9AEE6D1144D7}">
      <dgm:prSet/>
      <dgm:spPr/>
      <dgm:t>
        <a:bodyPr/>
        <a:lstStyle/>
        <a:p>
          <a:endParaRPr lang="en-US"/>
        </a:p>
      </dgm:t>
    </dgm:pt>
    <dgm:pt modelId="{F21797FB-2D67-4C77-BE5C-5219B06199D4}">
      <dgm:prSet/>
      <dgm:spPr/>
      <dgm:t>
        <a:bodyPr/>
        <a:lstStyle/>
        <a:p>
          <a:r>
            <a:rPr lang="en-US"/>
            <a:t>• .NET: ASP.NET Core (Microsoft)</a:t>
          </a:r>
        </a:p>
      </dgm:t>
    </dgm:pt>
    <dgm:pt modelId="{8E2610F2-BFDA-45D7-BFAF-60701A289846}" type="parTrans" cxnId="{AF2D0725-A256-4763-9CAB-7144398F9BAA}">
      <dgm:prSet/>
      <dgm:spPr/>
      <dgm:t>
        <a:bodyPr/>
        <a:lstStyle/>
        <a:p>
          <a:endParaRPr lang="en-US"/>
        </a:p>
      </dgm:t>
    </dgm:pt>
    <dgm:pt modelId="{81B708B6-C649-4069-B1A4-B5E2F59B8902}" type="sibTrans" cxnId="{AF2D0725-A256-4763-9CAB-7144398F9BAA}">
      <dgm:prSet/>
      <dgm:spPr/>
      <dgm:t>
        <a:bodyPr/>
        <a:lstStyle/>
        <a:p>
          <a:endParaRPr lang="en-US"/>
        </a:p>
      </dgm:t>
    </dgm:pt>
    <dgm:pt modelId="{68FF9FAA-D544-4A52-AAB0-0E2094A99236}">
      <dgm:prSet/>
      <dgm:spPr/>
      <dgm:t>
        <a:bodyPr/>
        <a:lstStyle/>
        <a:p>
          <a:r>
            <a:rPr lang="en-US"/>
            <a:t>Visão geral das linguagens utilizadas nos frameworks.</a:t>
          </a:r>
        </a:p>
      </dgm:t>
    </dgm:pt>
    <dgm:pt modelId="{20D41908-70AA-4C36-A143-516C2F6FE543}" type="parTrans" cxnId="{4A4D416B-A551-4F42-A99F-C4217DE92C3C}">
      <dgm:prSet/>
      <dgm:spPr/>
      <dgm:t>
        <a:bodyPr/>
        <a:lstStyle/>
        <a:p>
          <a:endParaRPr lang="en-US"/>
        </a:p>
      </dgm:t>
    </dgm:pt>
    <dgm:pt modelId="{149B218A-EA90-4361-B8A9-FCEF81206A99}" type="sibTrans" cxnId="{4A4D416B-A551-4F42-A99F-C4217DE92C3C}">
      <dgm:prSet/>
      <dgm:spPr/>
      <dgm:t>
        <a:bodyPr/>
        <a:lstStyle/>
        <a:p>
          <a:endParaRPr lang="en-US"/>
        </a:p>
      </dgm:t>
    </dgm:pt>
    <dgm:pt modelId="{E33B6916-1578-44FE-B6F4-DF5EAEC5E9E7}" type="pres">
      <dgm:prSet presAssocID="{9925B36C-E72D-460D-8F39-819C3C78B94E}" presName="root" presStyleCnt="0">
        <dgm:presLayoutVars>
          <dgm:dir/>
          <dgm:resizeHandles val="exact"/>
        </dgm:presLayoutVars>
      </dgm:prSet>
      <dgm:spPr/>
    </dgm:pt>
    <dgm:pt modelId="{29C8B7F2-C03A-4194-98E3-B82031BA9ABE}" type="pres">
      <dgm:prSet presAssocID="{FD717241-134D-4EB9-88F2-671CB386B0E1}" presName="compNode" presStyleCnt="0"/>
      <dgm:spPr/>
    </dgm:pt>
    <dgm:pt modelId="{170D5CB9-B7D3-43C9-B52E-484567CB4DAE}" type="pres">
      <dgm:prSet presAssocID="{FD717241-134D-4EB9-88F2-671CB386B0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xofone"/>
        </a:ext>
      </dgm:extLst>
    </dgm:pt>
    <dgm:pt modelId="{EEA17323-C2B2-4257-9A52-B6A4F3B1FC27}" type="pres">
      <dgm:prSet presAssocID="{FD717241-134D-4EB9-88F2-671CB386B0E1}" presName="spaceRect" presStyleCnt="0"/>
      <dgm:spPr/>
    </dgm:pt>
    <dgm:pt modelId="{D2823678-1F59-4B92-B90E-19A60FFEC72D}" type="pres">
      <dgm:prSet presAssocID="{FD717241-134D-4EB9-88F2-671CB386B0E1}" presName="textRect" presStyleLbl="revTx" presStyleIdx="0" presStyleCnt="4">
        <dgm:presLayoutVars>
          <dgm:chMax val="1"/>
          <dgm:chPref val="1"/>
        </dgm:presLayoutVars>
      </dgm:prSet>
      <dgm:spPr/>
    </dgm:pt>
    <dgm:pt modelId="{8B5E98CA-F4C1-4D90-9BF4-8D4BC454DD93}" type="pres">
      <dgm:prSet presAssocID="{5E5F3585-AD6D-45EB-9754-0C4623BF3517}" presName="sibTrans" presStyleCnt="0"/>
      <dgm:spPr/>
    </dgm:pt>
    <dgm:pt modelId="{4EFFFBD0-B72C-4128-ACCC-53C39510F919}" type="pres">
      <dgm:prSet presAssocID="{DC6C89C7-03C5-4B17-A366-B63A18BB4417}" presName="compNode" presStyleCnt="0"/>
      <dgm:spPr/>
    </dgm:pt>
    <dgm:pt modelId="{12BF0665-022B-4A0A-A2D5-FE500A915C70}" type="pres">
      <dgm:prSet presAssocID="{DC6C89C7-03C5-4B17-A366-B63A18BB44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91433E3-92A8-414F-AC26-E8E948781D94}" type="pres">
      <dgm:prSet presAssocID="{DC6C89C7-03C5-4B17-A366-B63A18BB4417}" presName="spaceRect" presStyleCnt="0"/>
      <dgm:spPr/>
    </dgm:pt>
    <dgm:pt modelId="{5953EFF6-A362-4B02-B4CA-9BF4D5627F0C}" type="pres">
      <dgm:prSet presAssocID="{DC6C89C7-03C5-4B17-A366-B63A18BB4417}" presName="textRect" presStyleLbl="revTx" presStyleIdx="1" presStyleCnt="4">
        <dgm:presLayoutVars>
          <dgm:chMax val="1"/>
          <dgm:chPref val="1"/>
        </dgm:presLayoutVars>
      </dgm:prSet>
      <dgm:spPr/>
    </dgm:pt>
    <dgm:pt modelId="{765D3D8F-8C49-40A4-A65F-AD0F56DD95AD}" type="pres">
      <dgm:prSet presAssocID="{176C7A85-E50F-433F-BDA7-57FEC50C5465}" presName="sibTrans" presStyleCnt="0"/>
      <dgm:spPr/>
    </dgm:pt>
    <dgm:pt modelId="{8A8DED5D-F52D-47F8-B79C-8373298CD1A1}" type="pres">
      <dgm:prSet presAssocID="{F21797FB-2D67-4C77-BE5C-5219B06199D4}" presName="compNode" presStyleCnt="0"/>
      <dgm:spPr/>
    </dgm:pt>
    <dgm:pt modelId="{CD80956A-A2E5-4228-895A-849E90B83BEB}" type="pres">
      <dgm:prSet presAssocID="{F21797FB-2D67-4C77-BE5C-5219B06199D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ador"/>
        </a:ext>
      </dgm:extLst>
    </dgm:pt>
    <dgm:pt modelId="{C0BCBA9A-7CF1-401E-9306-F1B99F598D96}" type="pres">
      <dgm:prSet presAssocID="{F21797FB-2D67-4C77-BE5C-5219B06199D4}" presName="spaceRect" presStyleCnt="0"/>
      <dgm:spPr/>
    </dgm:pt>
    <dgm:pt modelId="{C37683E6-60AB-46B6-B573-92A052ED5E3A}" type="pres">
      <dgm:prSet presAssocID="{F21797FB-2D67-4C77-BE5C-5219B06199D4}" presName="textRect" presStyleLbl="revTx" presStyleIdx="2" presStyleCnt="4">
        <dgm:presLayoutVars>
          <dgm:chMax val="1"/>
          <dgm:chPref val="1"/>
        </dgm:presLayoutVars>
      </dgm:prSet>
      <dgm:spPr/>
    </dgm:pt>
    <dgm:pt modelId="{A1116435-3825-4100-AA5A-E71692045A46}" type="pres">
      <dgm:prSet presAssocID="{81B708B6-C649-4069-B1A4-B5E2F59B8902}" presName="sibTrans" presStyleCnt="0"/>
      <dgm:spPr/>
    </dgm:pt>
    <dgm:pt modelId="{32C38C81-3010-43EA-B794-38C6428BFC64}" type="pres">
      <dgm:prSet presAssocID="{68FF9FAA-D544-4A52-AAB0-0E2094A99236}" presName="compNode" presStyleCnt="0"/>
      <dgm:spPr/>
    </dgm:pt>
    <dgm:pt modelId="{15659B9A-DD47-4781-9C1E-9DF1E4DCB665}" type="pres">
      <dgm:prSet presAssocID="{68FF9FAA-D544-4A52-AAB0-0E2094A9923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lho"/>
        </a:ext>
      </dgm:extLst>
    </dgm:pt>
    <dgm:pt modelId="{7081E4A3-B858-4878-9C55-90EF6E5CEFEB}" type="pres">
      <dgm:prSet presAssocID="{68FF9FAA-D544-4A52-AAB0-0E2094A99236}" presName="spaceRect" presStyleCnt="0"/>
      <dgm:spPr/>
    </dgm:pt>
    <dgm:pt modelId="{613B07F3-4F9C-48A9-8844-39EB2FAC0118}" type="pres">
      <dgm:prSet presAssocID="{68FF9FAA-D544-4A52-AAB0-0E2094A9923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8F1C203-466C-4F8D-8E14-E60611899074}" type="presOf" srcId="{DC6C89C7-03C5-4B17-A366-B63A18BB4417}" destId="{5953EFF6-A362-4B02-B4CA-9BF4D5627F0C}" srcOrd="0" destOrd="0" presId="urn:microsoft.com/office/officeart/2018/2/layout/IconLabelList"/>
    <dgm:cxn modelId="{AF2D0725-A256-4763-9CAB-7144398F9BAA}" srcId="{9925B36C-E72D-460D-8F39-819C3C78B94E}" destId="{F21797FB-2D67-4C77-BE5C-5219B06199D4}" srcOrd="2" destOrd="0" parTransId="{8E2610F2-BFDA-45D7-BFAF-60701A289846}" sibTransId="{81B708B6-C649-4069-B1A4-B5E2F59B8902}"/>
    <dgm:cxn modelId="{4C856628-99D4-4872-A046-2FE6760FF0FE}" type="presOf" srcId="{F21797FB-2D67-4C77-BE5C-5219B06199D4}" destId="{C37683E6-60AB-46B6-B573-92A052ED5E3A}" srcOrd="0" destOrd="0" presId="urn:microsoft.com/office/officeart/2018/2/layout/IconLabelList"/>
    <dgm:cxn modelId="{DB189960-4719-4A46-8DA5-C3F78DF81255}" type="presOf" srcId="{68FF9FAA-D544-4A52-AAB0-0E2094A99236}" destId="{613B07F3-4F9C-48A9-8844-39EB2FAC0118}" srcOrd="0" destOrd="0" presId="urn:microsoft.com/office/officeart/2018/2/layout/IconLabelList"/>
    <dgm:cxn modelId="{4A4D416B-A551-4F42-A99F-C4217DE92C3C}" srcId="{9925B36C-E72D-460D-8F39-819C3C78B94E}" destId="{68FF9FAA-D544-4A52-AAB0-0E2094A99236}" srcOrd="3" destOrd="0" parTransId="{20D41908-70AA-4C36-A143-516C2F6FE543}" sibTransId="{149B218A-EA90-4361-B8A9-FCEF81206A99}"/>
    <dgm:cxn modelId="{98165E56-CABD-43CB-BACA-F945CE86C378}" type="presOf" srcId="{FD717241-134D-4EB9-88F2-671CB386B0E1}" destId="{D2823678-1F59-4B92-B90E-19A60FFEC72D}" srcOrd="0" destOrd="0" presId="urn:microsoft.com/office/officeart/2018/2/layout/IconLabelList"/>
    <dgm:cxn modelId="{BD6F9EAC-FB13-4E41-81C6-C3718D0EAC93}" srcId="{9925B36C-E72D-460D-8F39-819C3C78B94E}" destId="{FD717241-134D-4EB9-88F2-671CB386B0E1}" srcOrd="0" destOrd="0" parTransId="{0556FBCA-7A2C-404D-B344-8CA1E13ED76C}" sibTransId="{5E5F3585-AD6D-45EB-9754-0C4623BF3517}"/>
    <dgm:cxn modelId="{22B128C2-EFCA-45E8-813D-9AEE6D1144D7}" srcId="{9925B36C-E72D-460D-8F39-819C3C78B94E}" destId="{DC6C89C7-03C5-4B17-A366-B63A18BB4417}" srcOrd="1" destOrd="0" parTransId="{B8E037EE-4696-497B-8A8D-A86327F87A39}" sibTransId="{176C7A85-E50F-433F-BDA7-57FEC50C5465}"/>
    <dgm:cxn modelId="{50978CE8-D56F-4289-849D-D4C2314A805B}" type="presOf" srcId="{9925B36C-E72D-460D-8F39-819C3C78B94E}" destId="{E33B6916-1578-44FE-B6F4-DF5EAEC5E9E7}" srcOrd="0" destOrd="0" presId="urn:microsoft.com/office/officeart/2018/2/layout/IconLabelList"/>
    <dgm:cxn modelId="{28E3C367-E863-4354-8909-AFBD34C26D07}" type="presParOf" srcId="{E33B6916-1578-44FE-B6F4-DF5EAEC5E9E7}" destId="{29C8B7F2-C03A-4194-98E3-B82031BA9ABE}" srcOrd="0" destOrd="0" presId="urn:microsoft.com/office/officeart/2018/2/layout/IconLabelList"/>
    <dgm:cxn modelId="{AEA79717-E205-4DFF-A740-95BE9C1D8962}" type="presParOf" srcId="{29C8B7F2-C03A-4194-98E3-B82031BA9ABE}" destId="{170D5CB9-B7D3-43C9-B52E-484567CB4DAE}" srcOrd="0" destOrd="0" presId="urn:microsoft.com/office/officeart/2018/2/layout/IconLabelList"/>
    <dgm:cxn modelId="{25249331-6363-40FF-9A2C-987A7EB18C1A}" type="presParOf" srcId="{29C8B7F2-C03A-4194-98E3-B82031BA9ABE}" destId="{EEA17323-C2B2-4257-9A52-B6A4F3B1FC27}" srcOrd="1" destOrd="0" presId="urn:microsoft.com/office/officeart/2018/2/layout/IconLabelList"/>
    <dgm:cxn modelId="{28D32A49-34E1-4D28-8E73-0AAB4535255E}" type="presParOf" srcId="{29C8B7F2-C03A-4194-98E3-B82031BA9ABE}" destId="{D2823678-1F59-4B92-B90E-19A60FFEC72D}" srcOrd="2" destOrd="0" presId="urn:microsoft.com/office/officeart/2018/2/layout/IconLabelList"/>
    <dgm:cxn modelId="{9F222A6E-9F4A-446C-8129-4AC6D801641D}" type="presParOf" srcId="{E33B6916-1578-44FE-B6F4-DF5EAEC5E9E7}" destId="{8B5E98CA-F4C1-4D90-9BF4-8D4BC454DD93}" srcOrd="1" destOrd="0" presId="urn:microsoft.com/office/officeart/2018/2/layout/IconLabelList"/>
    <dgm:cxn modelId="{5AE90774-F303-48FF-9458-E9056C141113}" type="presParOf" srcId="{E33B6916-1578-44FE-B6F4-DF5EAEC5E9E7}" destId="{4EFFFBD0-B72C-4128-ACCC-53C39510F919}" srcOrd="2" destOrd="0" presId="urn:microsoft.com/office/officeart/2018/2/layout/IconLabelList"/>
    <dgm:cxn modelId="{69F1526D-A18A-44AE-BE92-44D7081D71BB}" type="presParOf" srcId="{4EFFFBD0-B72C-4128-ACCC-53C39510F919}" destId="{12BF0665-022B-4A0A-A2D5-FE500A915C70}" srcOrd="0" destOrd="0" presId="urn:microsoft.com/office/officeart/2018/2/layout/IconLabelList"/>
    <dgm:cxn modelId="{864AC4B3-14FD-4061-A6E9-66617ECEBCB9}" type="presParOf" srcId="{4EFFFBD0-B72C-4128-ACCC-53C39510F919}" destId="{F91433E3-92A8-414F-AC26-E8E948781D94}" srcOrd="1" destOrd="0" presId="urn:microsoft.com/office/officeart/2018/2/layout/IconLabelList"/>
    <dgm:cxn modelId="{F2853904-4A6C-48E2-A02E-DB9B870618E8}" type="presParOf" srcId="{4EFFFBD0-B72C-4128-ACCC-53C39510F919}" destId="{5953EFF6-A362-4B02-B4CA-9BF4D5627F0C}" srcOrd="2" destOrd="0" presId="urn:microsoft.com/office/officeart/2018/2/layout/IconLabelList"/>
    <dgm:cxn modelId="{689E6AC8-F6C0-42C1-8D6F-A31EAFF80273}" type="presParOf" srcId="{E33B6916-1578-44FE-B6F4-DF5EAEC5E9E7}" destId="{765D3D8F-8C49-40A4-A65F-AD0F56DD95AD}" srcOrd="3" destOrd="0" presId="urn:microsoft.com/office/officeart/2018/2/layout/IconLabelList"/>
    <dgm:cxn modelId="{C3AF3609-A8F8-43D1-85D3-2B887197F0C7}" type="presParOf" srcId="{E33B6916-1578-44FE-B6F4-DF5EAEC5E9E7}" destId="{8A8DED5D-F52D-47F8-B79C-8373298CD1A1}" srcOrd="4" destOrd="0" presId="urn:microsoft.com/office/officeart/2018/2/layout/IconLabelList"/>
    <dgm:cxn modelId="{A108AA3A-E5BA-4558-A65E-D44620287A5C}" type="presParOf" srcId="{8A8DED5D-F52D-47F8-B79C-8373298CD1A1}" destId="{CD80956A-A2E5-4228-895A-849E90B83BEB}" srcOrd="0" destOrd="0" presId="urn:microsoft.com/office/officeart/2018/2/layout/IconLabelList"/>
    <dgm:cxn modelId="{8C9112C7-6926-429B-AB07-D7234C02673F}" type="presParOf" srcId="{8A8DED5D-F52D-47F8-B79C-8373298CD1A1}" destId="{C0BCBA9A-7CF1-401E-9306-F1B99F598D96}" srcOrd="1" destOrd="0" presId="urn:microsoft.com/office/officeart/2018/2/layout/IconLabelList"/>
    <dgm:cxn modelId="{D4196EDD-13F4-4D27-940E-C5B25E824301}" type="presParOf" srcId="{8A8DED5D-F52D-47F8-B79C-8373298CD1A1}" destId="{C37683E6-60AB-46B6-B573-92A052ED5E3A}" srcOrd="2" destOrd="0" presId="urn:microsoft.com/office/officeart/2018/2/layout/IconLabelList"/>
    <dgm:cxn modelId="{8833A3EE-3F17-4D22-828F-2E64A605547F}" type="presParOf" srcId="{E33B6916-1578-44FE-B6F4-DF5EAEC5E9E7}" destId="{A1116435-3825-4100-AA5A-E71692045A46}" srcOrd="5" destOrd="0" presId="urn:microsoft.com/office/officeart/2018/2/layout/IconLabelList"/>
    <dgm:cxn modelId="{EB0AC066-1886-4A4F-B793-20DBA4FC9730}" type="presParOf" srcId="{E33B6916-1578-44FE-B6F4-DF5EAEC5E9E7}" destId="{32C38C81-3010-43EA-B794-38C6428BFC64}" srcOrd="6" destOrd="0" presId="urn:microsoft.com/office/officeart/2018/2/layout/IconLabelList"/>
    <dgm:cxn modelId="{E071F420-D9EA-41BF-9E22-553C2DE41B1A}" type="presParOf" srcId="{32C38C81-3010-43EA-B794-38C6428BFC64}" destId="{15659B9A-DD47-4781-9C1E-9DF1E4DCB665}" srcOrd="0" destOrd="0" presId="urn:microsoft.com/office/officeart/2018/2/layout/IconLabelList"/>
    <dgm:cxn modelId="{F277BA24-8885-4EB9-A1D0-B267020E60DE}" type="presParOf" srcId="{32C38C81-3010-43EA-B794-38C6428BFC64}" destId="{7081E4A3-B858-4878-9C55-90EF6E5CEFEB}" srcOrd="1" destOrd="0" presId="urn:microsoft.com/office/officeart/2018/2/layout/IconLabelList"/>
    <dgm:cxn modelId="{57241809-F764-42AF-87A8-95F29BDC2409}" type="presParOf" srcId="{32C38C81-3010-43EA-B794-38C6428BFC64}" destId="{613B07F3-4F9C-48A9-8844-39EB2FAC011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EB0FE-5F17-47BB-82A4-386E624FD2B4}">
      <dsp:nvSpPr>
        <dsp:cNvPr id="0" name=""/>
        <dsp:cNvSpPr/>
      </dsp:nvSpPr>
      <dsp:spPr>
        <a:xfrm>
          <a:off x="439885" y="1066182"/>
          <a:ext cx="715869" cy="715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672F9-6D92-4D7A-8F07-02427AD10ACD}">
      <dsp:nvSpPr>
        <dsp:cNvPr id="0" name=""/>
        <dsp:cNvSpPr/>
      </dsp:nvSpPr>
      <dsp:spPr>
        <a:xfrm>
          <a:off x="2409" y="2020716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Objetivo da apresentação:</a:t>
          </a:r>
        </a:p>
      </dsp:txBody>
      <dsp:txXfrm>
        <a:off x="2409" y="2020716"/>
        <a:ext cx="1590820" cy="636328"/>
      </dsp:txXfrm>
    </dsp:sp>
    <dsp:sp modelId="{4D01CBAC-47CE-47CC-89F6-1BE4990C0121}">
      <dsp:nvSpPr>
        <dsp:cNvPr id="0" name=""/>
        <dsp:cNvSpPr/>
      </dsp:nvSpPr>
      <dsp:spPr>
        <a:xfrm>
          <a:off x="2309098" y="1066182"/>
          <a:ext cx="715869" cy="715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080FF-C996-4881-B328-4497096C1F50}">
      <dsp:nvSpPr>
        <dsp:cNvPr id="0" name=""/>
        <dsp:cNvSpPr/>
      </dsp:nvSpPr>
      <dsp:spPr>
        <a:xfrm>
          <a:off x="1871623" y="2020716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Apresentar frameworks populares para desenvolvimento web</a:t>
          </a:r>
        </a:p>
      </dsp:txBody>
      <dsp:txXfrm>
        <a:off x="1871623" y="2020716"/>
        <a:ext cx="1590820" cy="636328"/>
      </dsp:txXfrm>
    </dsp:sp>
    <dsp:sp modelId="{1225E880-34DD-476E-9D73-057BD5396BB3}">
      <dsp:nvSpPr>
        <dsp:cNvPr id="0" name=""/>
        <dsp:cNvSpPr/>
      </dsp:nvSpPr>
      <dsp:spPr>
        <a:xfrm>
          <a:off x="4178312" y="1066182"/>
          <a:ext cx="715869" cy="715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22518-6BC7-4A4F-8912-EB5010826B9A}">
      <dsp:nvSpPr>
        <dsp:cNvPr id="0" name=""/>
        <dsp:cNvSpPr/>
      </dsp:nvSpPr>
      <dsp:spPr>
        <a:xfrm>
          <a:off x="3740837" y="2020716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Comparar padrões de desenvolvimento entre PHP e outras tecnologias</a:t>
          </a:r>
        </a:p>
      </dsp:txBody>
      <dsp:txXfrm>
        <a:off x="3740837" y="2020716"/>
        <a:ext cx="1590820" cy="636328"/>
      </dsp:txXfrm>
    </dsp:sp>
    <dsp:sp modelId="{D953CFFA-29C5-480B-9539-FB25E64718E6}">
      <dsp:nvSpPr>
        <dsp:cNvPr id="0" name=""/>
        <dsp:cNvSpPr/>
      </dsp:nvSpPr>
      <dsp:spPr>
        <a:xfrm>
          <a:off x="6047526" y="1066182"/>
          <a:ext cx="715869" cy="715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3E7E8-A619-4B97-88DC-E5836E020122}">
      <dsp:nvSpPr>
        <dsp:cNvPr id="0" name=""/>
        <dsp:cNvSpPr/>
      </dsp:nvSpPr>
      <dsp:spPr>
        <a:xfrm>
          <a:off x="5610051" y="2020716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Discutir vantagens e desvantagens</a:t>
          </a:r>
        </a:p>
      </dsp:txBody>
      <dsp:txXfrm>
        <a:off x="5610051" y="2020716"/>
        <a:ext cx="1590820" cy="6363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D5CB9-B7D3-43C9-B52E-484567CB4DAE}">
      <dsp:nvSpPr>
        <dsp:cNvPr id="0" name=""/>
        <dsp:cNvSpPr/>
      </dsp:nvSpPr>
      <dsp:spPr>
        <a:xfrm>
          <a:off x="439885" y="1066182"/>
          <a:ext cx="715869" cy="715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23678-1F59-4B92-B90E-19A60FFEC72D}">
      <dsp:nvSpPr>
        <dsp:cNvPr id="0" name=""/>
        <dsp:cNvSpPr/>
      </dsp:nvSpPr>
      <dsp:spPr>
        <a:xfrm>
          <a:off x="2409" y="2020716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Python: Django, FastAPI, Flask</a:t>
          </a:r>
        </a:p>
      </dsp:txBody>
      <dsp:txXfrm>
        <a:off x="2409" y="2020716"/>
        <a:ext cx="1590820" cy="636328"/>
      </dsp:txXfrm>
    </dsp:sp>
    <dsp:sp modelId="{12BF0665-022B-4A0A-A2D5-FE500A915C70}">
      <dsp:nvSpPr>
        <dsp:cNvPr id="0" name=""/>
        <dsp:cNvSpPr/>
      </dsp:nvSpPr>
      <dsp:spPr>
        <a:xfrm>
          <a:off x="2309098" y="1066182"/>
          <a:ext cx="715869" cy="715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3EFF6-A362-4B02-B4CA-9BF4D5627F0C}">
      <dsp:nvSpPr>
        <dsp:cNvPr id="0" name=""/>
        <dsp:cNvSpPr/>
      </dsp:nvSpPr>
      <dsp:spPr>
        <a:xfrm>
          <a:off x="1871623" y="2020716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JavaScript/TypeScript: Next.js, Express</a:t>
          </a:r>
        </a:p>
      </dsp:txBody>
      <dsp:txXfrm>
        <a:off x="1871623" y="2020716"/>
        <a:ext cx="1590820" cy="636328"/>
      </dsp:txXfrm>
    </dsp:sp>
    <dsp:sp modelId="{CD80956A-A2E5-4228-895A-849E90B83BEB}">
      <dsp:nvSpPr>
        <dsp:cNvPr id="0" name=""/>
        <dsp:cNvSpPr/>
      </dsp:nvSpPr>
      <dsp:spPr>
        <a:xfrm>
          <a:off x="4178312" y="1066182"/>
          <a:ext cx="715869" cy="715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683E6-60AB-46B6-B573-92A052ED5E3A}">
      <dsp:nvSpPr>
        <dsp:cNvPr id="0" name=""/>
        <dsp:cNvSpPr/>
      </dsp:nvSpPr>
      <dsp:spPr>
        <a:xfrm>
          <a:off x="3740837" y="2020716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.NET: ASP.NET Core (Microsoft)</a:t>
          </a:r>
        </a:p>
      </dsp:txBody>
      <dsp:txXfrm>
        <a:off x="3740837" y="2020716"/>
        <a:ext cx="1590820" cy="636328"/>
      </dsp:txXfrm>
    </dsp:sp>
    <dsp:sp modelId="{15659B9A-DD47-4781-9C1E-9DF1E4DCB665}">
      <dsp:nvSpPr>
        <dsp:cNvPr id="0" name=""/>
        <dsp:cNvSpPr/>
      </dsp:nvSpPr>
      <dsp:spPr>
        <a:xfrm>
          <a:off x="6047526" y="1066182"/>
          <a:ext cx="715869" cy="715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B07F3-4F9C-48A9-8844-39EB2FAC0118}">
      <dsp:nvSpPr>
        <dsp:cNvPr id="0" name=""/>
        <dsp:cNvSpPr/>
      </dsp:nvSpPr>
      <dsp:spPr>
        <a:xfrm>
          <a:off x="5610051" y="2020716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Visão geral das linguagens utilizadas nos frameworks.</a:t>
          </a:r>
        </a:p>
      </dsp:txBody>
      <dsp:txXfrm>
        <a:off x="5610051" y="2020716"/>
        <a:ext cx="1590820" cy="636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71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69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32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68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9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3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1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8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34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9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3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ssoa escrevendo em um bloco de notas">
            <a:extLst>
              <a:ext uri="{FF2B5EF4-FFF2-40B4-BE49-F238E27FC236}">
                <a16:creationId xmlns:a16="http://schemas.microsoft.com/office/drawing/2014/main" id="{431A427C-D401-095C-3FB6-D78A6865F9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21" r="-2" b="3038"/>
          <a:stretch>
            <a:fillRect/>
          </a:stretch>
        </p:blipFill>
        <p:spPr>
          <a:xfrm>
            <a:off x="1" y="10"/>
            <a:ext cx="914377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2589" y="3064931"/>
            <a:ext cx="6221411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9133" y="3236470"/>
            <a:ext cx="5124375" cy="1252601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FFFE"/>
                </a:solidFill>
              </a:rPr>
              <a:t>Frameworks para Desenvolvimento 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9133" y="4669144"/>
            <a:ext cx="5124374" cy="71652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200">
                <a:solidFill>
                  <a:srgbClr val="FFFFFE"/>
                </a:solidFill>
              </a:rPr>
              <a:t>Comparando padrões entre PHP e outras tecnologias</a:t>
            </a:r>
          </a:p>
          <a:p>
            <a:pPr>
              <a:lnSpc>
                <a:spcPct val="110000"/>
              </a:lnSpc>
            </a:pPr>
            <a:r>
              <a:rPr lang="pt-BR" sz="1200">
                <a:solidFill>
                  <a:srgbClr val="FFFFFE"/>
                </a:solidFill>
              </a:rPr>
              <a:t>Matheus Fortunato Lopes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9131" y="4666480"/>
            <a:ext cx="5124375" cy="0"/>
          </a:xfrm>
          <a:prstGeom prst="line">
            <a:avLst/>
          </a:prstGeom>
          <a:ln w="31750">
            <a:solidFill>
              <a:srgbClr val="37BAC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928" y="518770"/>
            <a:ext cx="6571343" cy="1049235"/>
          </a:xfrm>
        </p:spPr>
        <p:txBody>
          <a:bodyPr>
            <a:normAutofit fontScale="90000"/>
          </a:bodyPr>
          <a:lstStyle/>
          <a:p>
            <a:r>
              <a:rPr dirty="0" err="1"/>
              <a:t>Comparação</a:t>
            </a:r>
            <a:r>
              <a:rPr dirty="0"/>
              <a:t> de </a:t>
            </a:r>
            <a:r>
              <a:rPr dirty="0" err="1"/>
              <a:t>Características</a:t>
            </a:r>
            <a:r>
              <a:rPr dirty="0"/>
              <a:t> dos Frameworks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772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 vert="horz" lIns="91440" tIns="45720" rIns="91440" bIns="0" rtlCol="0">
            <a:normAutofit/>
          </a:bodyPr>
          <a:lstStyle/>
          <a:p>
            <a:pPr defTabSz="914400"/>
            <a:r>
              <a:rPr lang="en-US"/>
              <a:t>Tabela: Padrões por Framework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423833"/>
              </p:ext>
            </p:extLst>
          </p:nvPr>
        </p:nvGraphicFramePr>
        <p:xfrm>
          <a:off x="1088684" y="2299442"/>
          <a:ext cx="7202457" cy="2883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8477">
                <a:tc>
                  <a:txBody>
                    <a:bodyPr/>
                    <a:lstStyle/>
                    <a:p>
                      <a:r>
                        <a:rPr lang="pt-BR" sz="1400"/>
                        <a:t>Framework</a:t>
                      </a:r>
                    </a:p>
                  </a:txBody>
                  <a:tcPr marL="52457" marR="52457" marT="26228" marB="26228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Arquitetura</a:t>
                      </a:r>
                    </a:p>
                  </a:txBody>
                  <a:tcPr marL="52457" marR="52457" marT="26228" marB="26228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Rotas</a:t>
                      </a:r>
                    </a:p>
                  </a:txBody>
                  <a:tcPr marL="52457" marR="52457" marT="26228" marB="26228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ORM</a:t>
                      </a:r>
                    </a:p>
                  </a:txBody>
                  <a:tcPr marL="52457" marR="52457" marT="26228" marB="26228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Templates</a:t>
                      </a:r>
                    </a:p>
                  </a:txBody>
                  <a:tcPr marL="52457" marR="52457" marT="26228" marB="26228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Ideal para</a:t>
                      </a:r>
                    </a:p>
                  </a:txBody>
                  <a:tcPr marL="52457" marR="52457" marT="26228" marB="262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44">
                <a:tc>
                  <a:txBody>
                    <a:bodyPr/>
                    <a:lstStyle/>
                    <a:p>
                      <a:r>
                        <a:rPr lang="pt-BR" sz="1400"/>
                        <a:t>Laravel</a:t>
                      </a:r>
                    </a:p>
                  </a:txBody>
                  <a:tcPr marL="52457" marR="52457" marT="26228" marB="26228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MVC</a:t>
                      </a:r>
                    </a:p>
                  </a:txBody>
                  <a:tcPr marL="52457" marR="52457" marT="26228" marB="26228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Declarativas</a:t>
                      </a:r>
                    </a:p>
                  </a:txBody>
                  <a:tcPr marL="52457" marR="52457" marT="26228" marB="26228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Eloquent</a:t>
                      </a:r>
                    </a:p>
                  </a:txBody>
                  <a:tcPr marL="52457" marR="52457" marT="26228" marB="26228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Blade</a:t>
                      </a:r>
                    </a:p>
                  </a:txBody>
                  <a:tcPr marL="52457" marR="52457" marT="26228" marB="26228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CRUDs, sistemas web</a:t>
                      </a:r>
                    </a:p>
                  </a:txBody>
                  <a:tcPr marL="52457" marR="52457" marT="26228" marB="262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44">
                <a:tc>
                  <a:txBody>
                    <a:bodyPr/>
                    <a:lstStyle/>
                    <a:p>
                      <a:r>
                        <a:rPr lang="pt-BR" sz="1400"/>
                        <a:t>Django</a:t>
                      </a:r>
                    </a:p>
                  </a:txBody>
                  <a:tcPr marL="52457" marR="52457" marT="26228" marB="26228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MTV</a:t>
                      </a:r>
                    </a:p>
                  </a:txBody>
                  <a:tcPr marL="52457" marR="52457" marT="26228" marB="26228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Automatizadas</a:t>
                      </a:r>
                    </a:p>
                  </a:txBody>
                  <a:tcPr marL="52457" marR="52457" marT="26228" marB="26228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Django ORM</a:t>
                      </a:r>
                    </a:p>
                  </a:txBody>
                  <a:tcPr marL="52457" marR="52457" marT="26228" marB="26228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Templates</a:t>
                      </a:r>
                    </a:p>
                  </a:txBody>
                  <a:tcPr marL="52457" marR="52457" marT="26228" marB="26228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Sistemas robustos</a:t>
                      </a:r>
                    </a:p>
                  </a:txBody>
                  <a:tcPr marL="52457" marR="52457" marT="26228" marB="262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44">
                <a:tc>
                  <a:txBody>
                    <a:bodyPr/>
                    <a:lstStyle/>
                    <a:p>
                      <a:r>
                        <a:rPr lang="pt-BR" sz="1400"/>
                        <a:t>ASP.NET</a:t>
                      </a:r>
                    </a:p>
                  </a:txBody>
                  <a:tcPr marL="52457" marR="52457" marT="26228" marB="26228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MVC/Razor</a:t>
                      </a:r>
                    </a:p>
                  </a:txBody>
                  <a:tcPr marL="52457" marR="52457" marT="26228" marB="26228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Atributos</a:t>
                      </a:r>
                    </a:p>
                  </a:txBody>
                  <a:tcPr marL="52457" marR="52457" marT="26228" marB="26228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Entity Framework</a:t>
                      </a:r>
                    </a:p>
                  </a:txBody>
                  <a:tcPr marL="52457" marR="52457" marT="26228" marB="26228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Razor</a:t>
                      </a:r>
                    </a:p>
                  </a:txBody>
                  <a:tcPr marL="52457" marR="52457" marT="26228" marB="26228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Apps corporativas</a:t>
                      </a:r>
                    </a:p>
                  </a:txBody>
                  <a:tcPr marL="52457" marR="52457" marT="26228" marB="262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944">
                <a:tc>
                  <a:txBody>
                    <a:bodyPr/>
                    <a:lstStyle/>
                    <a:p>
                      <a:r>
                        <a:rPr lang="pt-BR" sz="1400"/>
                        <a:t>FastAPI</a:t>
                      </a:r>
                    </a:p>
                  </a:txBody>
                  <a:tcPr marL="52457" marR="52457" marT="26228" marB="26228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API-first</a:t>
                      </a:r>
                    </a:p>
                  </a:txBody>
                  <a:tcPr marL="52457" marR="52457" marT="26228" marB="26228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Decorators</a:t>
                      </a:r>
                    </a:p>
                  </a:txBody>
                  <a:tcPr marL="52457" marR="52457" marT="26228" marB="26228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SQLAlchemy</a:t>
                      </a:r>
                    </a:p>
                  </a:txBody>
                  <a:tcPr marL="52457" marR="52457" marT="26228" marB="26228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Jinja2</a:t>
                      </a:r>
                    </a:p>
                  </a:txBody>
                  <a:tcPr marL="52457" marR="52457" marT="26228" marB="26228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APIs e microserviços</a:t>
                      </a:r>
                    </a:p>
                  </a:txBody>
                  <a:tcPr marL="52457" marR="52457" marT="26228" marB="262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44">
                <a:tc>
                  <a:txBody>
                    <a:bodyPr/>
                    <a:lstStyle/>
                    <a:p>
                      <a:r>
                        <a:rPr lang="pt-BR" sz="1400"/>
                        <a:t>Next.js</a:t>
                      </a:r>
                    </a:p>
                  </a:txBody>
                  <a:tcPr marL="52457" marR="52457" marT="26228" marB="26228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SSR/SSG</a:t>
                      </a:r>
                    </a:p>
                  </a:txBody>
                  <a:tcPr marL="52457" marR="52457" marT="26228" marB="26228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File-based</a:t>
                      </a:r>
                    </a:p>
                  </a:txBody>
                  <a:tcPr marL="52457" marR="52457" marT="26228" marB="26228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Prisma (opcional)</a:t>
                      </a:r>
                    </a:p>
                  </a:txBody>
                  <a:tcPr marL="52457" marR="52457" marT="26228" marB="26228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React JSX</a:t>
                      </a:r>
                    </a:p>
                  </a:txBody>
                  <a:tcPr marL="52457" marR="52457" marT="26228" marB="26228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Front-end moderno</a:t>
                      </a:r>
                    </a:p>
                  </a:txBody>
                  <a:tcPr marL="52457" marR="52457" marT="26228" marB="2622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Introdução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853754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87F897-3B5B-99D4-BFAA-56DFF02436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110713"/>
              </p:ext>
            </p:extLst>
          </p:nvPr>
        </p:nvGraphicFramePr>
        <p:xfrm>
          <a:off x="1088231" y="2331497"/>
          <a:ext cx="7203281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ssoa observando o telefone vazio">
            <a:extLst>
              <a:ext uri="{FF2B5EF4-FFF2-40B4-BE49-F238E27FC236}">
                <a16:creationId xmlns:a16="http://schemas.microsoft.com/office/drawing/2014/main" id="{9779A06F-F99D-B156-C50C-920BCB42AB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1002" r="-1" b="-1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rPr lang="pt-BR" sz="2700"/>
              <a:t>O que é um Framework Web?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r>
              <a:t>Definição: Ferramenta que fornece estrutura para desenvolvimento de aplicações.</a:t>
            </a:r>
          </a:p>
          <a:p>
            <a:r>
              <a:t>Vantagens:</a:t>
            </a:r>
          </a:p>
          <a:p>
            <a:r>
              <a:t>• Acelera o desenvolvimento</a:t>
            </a:r>
          </a:p>
          <a:p>
            <a:r>
              <a:t>• Estrutura padronizada</a:t>
            </a:r>
          </a:p>
          <a:p>
            <a:r>
              <a:t>• Segurança</a:t>
            </a:r>
          </a:p>
          <a:p>
            <a:r>
              <a:t>• Escalabilidade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153" y="804519"/>
            <a:ext cx="2431365" cy="4431360"/>
          </a:xfrm>
        </p:spPr>
        <p:txBody>
          <a:bodyPr anchor="ctr">
            <a:normAutofit/>
          </a:bodyPr>
          <a:lstStyle/>
          <a:p>
            <a:r>
              <a:rPr lang="pt-BR" sz="2500"/>
              <a:t>Frameworks PHP Populares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8867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397" y="804520"/>
            <a:ext cx="4576919" cy="4431359"/>
          </a:xfrm>
        </p:spPr>
        <p:txBody>
          <a:bodyPr anchor="ctr">
            <a:normAutofit/>
          </a:bodyPr>
          <a:lstStyle/>
          <a:p>
            <a:r>
              <a:t>• Laravel</a:t>
            </a:r>
          </a:p>
          <a:p>
            <a:r>
              <a:t>• Symfony</a:t>
            </a:r>
          </a:p>
          <a:p>
            <a:r>
              <a:t>• CodeIgniter</a:t>
            </a:r>
          </a:p>
          <a:p>
            <a:r>
              <a:t>• CakePHP</a:t>
            </a:r>
          </a:p>
          <a:p>
            <a:r>
              <a:t>Observação: PHP é amplamente usado em servidores tradicionais.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Frameworks em Outras Linguagens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853754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C112156-CA62-6BFD-5E77-7E75191833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728349"/>
              </p:ext>
            </p:extLst>
          </p:nvPr>
        </p:nvGraphicFramePr>
        <p:xfrm>
          <a:off x="1088231" y="2331497"/>
          <a:ext cx="7203281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153" y="804519"/>
            <a:ext cx="2431365" cy="4431360"/>
          </a:xfrm>
        </p:spPr>
        <p:txBody>
          <a:bodyPr anchor="ctr">
            <a:normAutofit/>
          </a:bodyPr>
          <a:lstStyle/>
          <a:p>
            <a:r>
              <a:rPr lang="pt-BR" sz="2200"/>
              <a:t>Comparação: Padrões e Arquiteturas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8867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397" y="804520"/>
            <a:ext cx="4576919" cy="4431359"/>
          </a:xfrm>
        </p:spPr>
        <p:txBody>
          <a:bodyPr anchor="ctr">
            <a:normAutofit/>
          </a:bodyPr>
          <a:lstStyle/>
          <a:p>
            <a:r>
              <a:t>MVC vs MTV vs API-first vs SSR/SSG</a:t>
            </a:r>
          </a:p>
          <a:p>
            <a:r>
              <a:t>• Laravel: MVC, Eloquent, Blade</a:t>
            </a:r>
          </a:p>
          <a:p>
            <a:r>
              <a:t>• Django: MTV, ORM, Templates</a:t>
            </a:r>
          </a:p>
          <a:p>
            <a:r>
              <a:t>• ASP.NET: MVC/Razor Pages, Entity Framework</a:t>
            </a:r>
          </a:p>
          <a:p>
            <a:r>
              <a:t>• FastAPI: API-first, Async, Pydantic + SQLAlchemy</a:t>
            </a:r>
          </a:p>
          <a:p>
            <a:r>
              <a:t>• Next.js: React JSX, File-based Routing, SSR/SSG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Destaques e Diferenciais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4" y="2015732"/>
            <a:ext cx="7202456" cy="3450613"/>
          </a:xfrm>
        </p:spPr>
        <p:txBody>
          <a:bodyPr>
            <a:normAutofit/>
          </a:bodyPr>
          <a:lstStyle/>
          <a:p>
            <a:r>
              <a:t>• Laravel: Convenções claras, ótimo para CRUDs rápidos</a:t>
            </a:r>
          </a:p>
          <a:p>
            <a:r>
              <a:t>• Django: Segurança embutida, admin automático</a:t>
            </a:r>
          </a:p>
          <a:p>
            <a:r>
              <a:t>• ASP.NET: Integração com Windows/Azure</a:t>
            </a:r>
          </a:p>
          <a:p>
            <a:r>
              <a:t>• FastAPI: Alta performance com async</a:t>
            </a:r>
          </a:p>
          <a:p>
            <a:r>
              <a:t>• Next.js: Foco em aplicações reativas, excelente SEO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Casos de Uso Comuns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4" y="2015732"/>
            <a:ext cx="7202456" cy="3450613"/>
          </a:xfrm>
        </p:spPr>
        <p:txBody>
          <a:bodyPr>
            <a:normAutofit/>
          </a:bodyPr>
          <a:lstStyle/>
          <a:p>
            <a:r>
              <a:t>• Laravel: Sites corporativos, sistemas de gestão</a:t>
            </a:r>
          </a:p>
          <a:p>
            <a:r>
              <a:t>• Django: Portais, sistemas educacionais</a:t>
            </a:r>
          </a:p>
          <a:p>
            <a:r>
              <a:t>• ASP.NET: ERPs, aplicações corporativas</a:t>
            </a:r>
          </a:p>
          <a:p>
            <a:r>
              <a:t>• FastAPI: APIs de ML, microserviços</a:t>
            </a:r>
          </a:p>
          <a:p>
            <a:r>
              <a:t>• Next.js: Front-ends modernos, aplicações JAMStack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4" y="2015732"/>
            <a:ext cx="7202456" cy="3450613"/>
          </a:xfrm>
        </p:spPr>
        <p:txBody>
          <a:bodyPr>
            <a:normAutofit/>
          </a:bodyPr>
          <a:lstStyle/>
          <a:p>
            <a:r>
              <a:rPr dirty="0"/>
              <a:t>• Todos </a:t>
            </a:r>
            <a:r>
              <a:rPr dirty="0" err="1"/>
              <a:t>os</a:t>
            </a:r>
            <a:r>
              <a:rPr dirty="0"/>
              <a:t> frameworks </a:t>
            </a:r>
            <a:r>
              <a:rPr dirty="0" err="1"/>
              <a:t>têm</a:t>
            </a:r>
            <a:r>
              <a:rPr dirty="0"/>
              <a:t> </a:t>
            </a:r>
            <a:r>
              <a:rPr dirty="0" err="1"/>
              <a:t>prós</a:t>
            </a:r>
            <a:r>
              <a:rPr dirty="0"/>
              <a:t> e contras</a:t>
            </a:r>
          </a:p>
          <a:p>
            <a:r>
              <a:rPr dirty="0"/>
              <a:t>• </a:t>
            </a:r>
            <a:r>
              <a:rPr dirty="0" err="1"/>
              <a:t>Escolha</a:t>
            </a:r>
            <a:r>
              <a:rPr dirty="0"/>
              <a:t> </a:t>
            </a:r>
            <a:r>
              <a:rPr dirty="0" err="1"/>
              <a:t>depende</a:t>
            </a:r>
            <a:r>
              <a:rPr dirty="0"/>
              <a:t> do </a:t>
            </a:r>
            <a:r>
              <a:rPr dirty="0" err="1"/>
              <a:t>projeto</a:t>
            </a:r>
            <a:r>
              <a:rPr dirty="0"/>
              <a:t> e da equipe</a:t>
            </a:r>
          </a:p>
          <a:p>
            <a:r>
              <a:rPr dirty="0"/>
              <a:t>• </a:t>
            </a:r>
            <a:r>
              <a:rPr dirty="0" err="1"/>
              <a:t>Padrões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MVC, API-first e SSR </a:t>
            </a:r>
            <a:r>
              <a:rPr dirty="0" err="1"/>
              <a:t>influenciam</a:t>
            </a:r>
            <a:r>
              <a:rPr dirty="0"/>
              <a:t> </a:t>
            </a:r>
            <a:r>
              <a:rPr dirty="0" err="1"/>
              <a:t>muito</a:t>
            </a:r>
            <a:endParaRPr dirty="0"/>
          </a:p>
          <a:p>
            <a:r>
              <a:rPr dirty="0"/>
              <a:t>• </a:t>
            </a:r>
            <a:r>
              <a:rPr dirty="0" err="1"/>
              <a:t>Integração</a:t>
            </a:r>
            <a:r>
              <a:rPr dirty="0"/>
              <a:t> entre back-end e front-end é </a:t>
            </a:r>
            <a:r>
              <a:rPr dirty="0" err="1"/>
              <a:t>essencial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</TotalTime>
  <Words>405</Words>
  <Application>Microsoft Office PowerPoint</Application>
  <PresentationFormat>Apresentação na tela (4:3)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Galeria</vt:lpstr>
      <vt:lpstr>Frameworks para Desenvolvimento Web</vt:lpstr>
      <vt:lpstr>Introdução</vt:lpstr>
      <vt:lpstr>O que é um Framework Web?</vt:lpstr>
      <vt:lpstr>Frameworks PHP Populares</vt:lpstr>
      <vt:lpstr>Frameworks em Outras Linguagens</vt:lpstr>
      <vt:lpstr>Comparação: Padrões e Arquiteturas</vt:lpstr>
      <vt:lpstr>Destaques e Diferenciais</vt:lpstr>
      <vt:lpstr>Casos de Uso Comuns</vt:lpstr>
      <vt:lpstr>Conclusão</vt:lpstr>
      <vt:lpstr>Comparação de Características dos Frameworks</vt:lpstr>
      <vt:lpstr>Tabela: Padrões por Framework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Matheus Fortunato</cp:lastModifiedBy>
  <cp:revision>3</cp:revision>
  <dcterms:created xsi:type="dcterms:W3CDTF">2013-01-27T09:14:16Z</dcterms:created>
  <dcterms:modified xsi:type="dcterms:W3CDTF">2025-06-08T21:40:12Z</dcterms:modified>
  <cp:category/>
</cp:coreProperties>
</file>