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102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200" y="0"/>
            <a:ext cx="1123950" cy="5334000"/>
          </a:xfrm>
          <a:custGeom>
            <a:avLst/>
            <a:gdLst/>
            <a:ahLst/>
            <a:cxnLst/>
            <a:rect l="l" t="t" r="r" b="b"/>
            <a:pathLst>
              <a:path w="1123950" h="5334000">
                <a:moveTo>
                  <a:pt x="1123950" y="0"/>
                </a:moveTo>
                <a:lnTo>
                  <a:pt x="869569" y="0"/>
                </a:lnTo>
                <a:lnTo>
                  <a:pt x="0" y="5291074"/>
                </a:lnTo>
                <a:lnTo>
                  <a:pt x="248005" y="5334000"/>
                </a:lnTo>
                <a:lnTo>
                  <a:pt x="1123950" y="0"/>
                </a:lnTo>
                <a:close/>
              </a:path>
            </a:pathLst>
          </a:custGeom>
          <a:solidFill>
            <a:srgbClr val="EB8F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2400" y="0"/>
            <a:ext cx="1114425" cy="5276850"/>
          </a:xfrm>
          <a:custGeom>
            <a:avLst/>
            <a:gdLst/>
            <a:ahLst/>
            <a:cxnLst/>
            <a:rect l="l" t="t" r="r" b="b"/>
            <a:pathLst>
              <a:path w="1114425" h="5276850">
                <a:moveTo>
                  <a:pt x="1114425" y="0"/>
                </a:moveTo>
                <a:lnTo>
                  <a:pt x="862723" y="0"/>
                </a:lnTo>
                <a:lnTo>
                  <a:pt x="0" y="5238750"/>
                </a:lnTo>
                <a:lnTo>
                  <a:pt x="248526" y="5276850"/>
                </a:lnTo>
                <a:lnTo>
                  <a:pt x="111442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52400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>
                <a:moveTo>
                  <a:pt x="0" y="0"/>
                </a:moveTo>
                <a:lnTo>
                  <a:pt x="1174750" y="1619250"/>
                </a:lnTo>
                <a:lnTo>
                  <a:pt x="1228725" y="161925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57200" y="5295900"/>
            <a:ext cx="1495425" cy="1562100"/>
          </a:xfrm>
          <a:custGeom>
            <a:avLst/>
            <a:gdLst/>
            <a:ahLst/>
            <a:cxnLst/>
            <a:rect l="l" t="t" r="r" b="b"/>
            <a:pathLst>
              <a:path w="1495425" h="1562100">
                <a:moveTo>
                  <a:pt x="0" y="0"/>
                </a:moveTo>
                <a:lnTo>
                  <a:pt x="1443101" y="1562100"/>
                </a:lnTo>
                <a:lnTo>
                  <a:pt x="1495425" y="1562100"/>
                </a:lnTo>
                <a:lnTo>
                  <a:pt x="0" y="0"/>
                </a:lnTo>
                <a:close/>
              </a:path>
            </a:pathLst>
          </a:custGeom>
          <a:solidFill>
            <a:srgbClr val="7A47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457200" y="5286375"/>
            <a:ext cx="2133600" cy="1571625"/>
          </a:xfrm>
          <a:custGeom>
            <a:avLst/>
            <a:gdLst/>
            <a:ahLst/>
            <a:cxnLst/>
            <a:rect l="l" t="t" r="r" b="b"/>
            <a:pathLst>
              <a:path w="2133600" h="1571625">
                <a:moveTo>
                  <a:pt x="0" y="0"/>
                </a:moveTo>
                <a:lnTo>
                  <a:pt x="0" y="4825"/>
                </a:lnTo>
                <a:lnTo>
                  <a:pt x="1497711" y="1571625"/>
                </a:lnTo>
                <a:lnTo>
                  <a:pt x="2133600" y="1571625"/>
                </a:lnTo>
                <a:lnTo>
                  <a:pt x="248018" y="42925"/>
                </a:lnTo>
                <a:lnTo>
                  <a:pt x="0" y="0"/>
                </a:lnTo>
                <a:close/>
              </a:path>
            </a:pathLst>
          </a:custGeom>
          <a:solidFill>
            <a:srgbClr val="B86C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2400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>
                <a:moveTo>
                  <a:pt x="0" y="0"/>
                </a:moveTo>
                <a:lnTo>
                  <a:pt x="1228725" y="1619250"/>
                </a:lnTo>
                <a:lnTo>
                  <a:pt x="1695450" y="1619250"/>
                </a:lnTo>
                <a:lnTo>
                  <a:pt x="292100" y="95250"/>
                </a:lnTo>
                <a:lnTo>
                  <a:pt x="244475" y="42925"/>
                </a:lnTo>
                <a:lnTo>
                  <a:pt x="249237" y="42925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0"/>
            <a:ext cx="1123950" cy="5334000"/>
          </a:xfrm>
          <a:custGeom>
            <a:avLst/>
            <a:gdLst/>
            <a:ahLst/>
            <a:cxnLst/>
            <a:rect l="l" t="t" r="r" b="b"/>
            <a:pathLst>
              <a:path w="1123950" h="5334000">
                <a:moveTo>
                  <a:pt x="1123950" y="0"/>
                </a:moveTo>
                <a:lnTo>
                  <a:pt x="869569" y="0"/>
                </a:lnTo>
                <a:lnTo>
                  <a:pt x="0" y="5291074"/>
                </a:lnTo>
                <a:lnTo>
                  <a:pt x="248005" y="5334000"/>
                </a:lnTo>
                <a:lnTo>
                  <a:pt x="1123950" y="0"/>
                </a:lnTo>
                <a:close/>
              </a:path>
            </a:pathLst>
          </a:custGeom>
          <a:solidFill>
            <a:srgbClr val="EB8F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2400" y="0"/>
            <a:ext cx="1114425" cy="5276850"/>
          </a:xfrm>
          <a:custGeom>
            <a:avLst/>
            <a:gdLst/>
            <a:ahLst/>
            <a:cxnLst/>
            <a:rect l="l" t="t" r="r" b="b"/>
            <a:pathLst>
              <a:path w="1114425" h="5276850">
                <a:moveTo>
                  <a:pt x="1114425" y="0"/>
                </a:moveTo>
                <a:lnTo>
                  <a:pt x="862723" y="0"/>
                </a:lnTo>
                <a:lnTo>
                  <a:pt x="0" y="5238750"/>
                </a:lnTo>
                <a:lnTo>
                  <a:pt x="248526" y="5276850"/>
                </a:lnTo>
                <a:lnTo>
                  <a:pt x="111442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2400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>
                <a:moveTo>
                  <a:pt x="0" y="0"/>
                </a:moveTo>
                <a:lnTo>
                  <a:pt x="1174750" y="1619250"/>
                </a:lnTo>
                <a:lnTo>
                  <a:pt x="1228725" y="161925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57200" y="5295900"/>
            <a:ext cx="1495425" cy="1562100"/>
          </a:xfrm>
          <a:custGeom>
            <a:avLst/>
            <a:gdLst/>
            <a:ahLst/>
            <a:cxnLst/>
            <a:rect l="l" t="t" r="r" b="b"/>
            <a:pathLst>
              <a:path w="1495425" h="1562100">
                <a:moveTo>
                  <a:pt x="0" y="0"/>
                </a:moveTo>
                <a:lnTo>
                  <a:pt x="1443101" y="1562100"/>
                </a:lnTo>
                <a:lnTo>
                  <a:pt x="1495425" y="1562100"/>
                </a:lnTo>
                <a:lnTo>
                  <a:pt x="0" y="0"/>
                </a:lnTo>
                <a:close/>
              </a:path>
            </a:pathLst>
          </a:custGeom>
          <a:solidFill>
            <a:srgbClr val="7A47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57200" y="5286375"/>
            <a:ext cx="2133600" cy="1571625"/>
          </a:xfrm>
          <a:custGeom>
            <a:avLst/>
            <a:gdLst/>
            <a:ahLst/>
            <a:cxnLst/>
            <a:rect l="l" t="t" r="r" b="b"/>
            <a:pathLst>
              <a:path w="2133600" h="1571625">
                <a:moveTo>
                  <a:pt x="0" y="0"/>
                </a:moveTo>
                <a:lnTo>
                  <a:pt x="0" y="4825"/>
                </a:lnTo>
                <a:lnTo>
                  <a:pt x="1497711" y="1571625"/>
                </a:lnTo>
                <a:lnTo>
                  <a:pt x="2133600" y="1571625"/>
                </a:lnTo>
                <a:lnTo>
                  <a:pt x="248018" y="42925"/>
                </a:lnTo>
                <a:lnTo>
                  <a:pt x="0" y="0"/>
                </a:lnTo>
                <a:close/>
              </a:path>
            </a:pathLst>
          </a:custGeom>
          <a:solidFill>
            <a:srgbClr val="B86C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52400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>
                <a:moveTo>
                  <a:pt x="0" y="0"/>
                </a:moveTo>
                <a:lnTo>
                  <a:pt x="1228725" y="1619250"/>
                </a:lnTo>
                <a:lnTo>
                  <a:pt x="1695450" y="1619250"/>
                </a:lnTo>
                <a:lnTo>
                  <a:pt x="292100" y="95250"/>
                </a:lnTo>
                <a:lnTo>
                  <a:pt x="244475" y="42925"/>
                </a:lnTo>
                <a:lnTo>
                  <a:pt x="249237" y="42925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1543050"/>
            <a:ext cx="1885950" cy="3771900"/>
          </a:xfrm>
          <a:custGeom>
            <a:avLst/>
            <a:gdLst/>
            <a:ahLst/>
            <a:cxnLst/>
            <a:rect l="l" t="t" r="r" b="b"/>
            <a:pathLst>
              <a:path w="1885950" h="3771900">
                <a:moveTo>
                  <a:pt x="4385" y="0"/>
                </a:moveTo>
                <a:lnTo>
                  <a:pt x="0" y="253"/>
                </a:lnTo>
                <a:lnTo>
                  <a:pt x="0" y="3771646"/>
                </a:lnTo>
                <a:lnTo>
                  <a:pt x="4385" y="3771900"/>
                </a:lnTo>
                <a:lnTo>
                  <a:pt x="52949" y="3771283"/>
                </a:lnTo>
                <a:lnTo>
                  <a:pt x="101210" y="3769445"/>
                </a:lnTo>
                <a:lnTo>
                  <a:pt x="149154" y="3766400"/>
                </a:lnTo>
                <a:lnTo>
                  <a:pt x="196764" y="3762162"/>
                </a:lnTo>
                <a:lnTo>
                  <a:pt x="244028" y="3756746"/>
                </a:lnTo>
                <a:lnTo>
                  <a:pt x="290929" y="3750168"/>
                </a:lnTo>
                <a:lnTo>
                  <a:pt x="337454" y="3742441"/>
                </a:lnTo>
                <a:lnTo>
                  <a:pt x="383586" y="3733581"/>
                </a:lnTo>
                <a:lnTo>
                  <a:pt x="429313" y="3723603"/>
                </a:lnTo>
                <a:lnTo>
                  <a:pt x="474618" y="3712521"/>
                </a:lnTo>
                <a:lnTo>
                  <a:pt x="519487" y="3700351"/>
                </a:lnTo>
                <a:lnTo>
                  <a:pt x="563905" y="3687106"/>
                </a:lnTo>
                <a:lnTo>
                  <a:pt x="607858" y="3672803"/>
                </a:lnTo>
                <a:lnTo>
                  <a:pt x="651331" y="3657454"/>
                </a:lnTo>
                <a:lnTo>
                  <a:pt x="694308" y="3641077"/>
                </a:lnTo>
                <a:lnTo>
                  <a:pt x="736775" y="3623685"/>
                </a:lnTo>
                <a:lnTo>
                  <a:pt x="778718" y="3605292"/>
                </a:lnTo>
                <a:lnTo>
                  <a:pt x="820122" y="3585915"/>
                </a:lnTo>
                <a:lnTo>
                  <a:pt x="860971" y="3565568"/>
                </a:lnTo>
                <a:lnTo>
                  <a:pt x="901251" y="3544265"/>
                </a:lnTo>
                <a:lnTo>
                  <a:pt x="940947" y="3522021"/>
                </a:lnTo>
                <a:lnTo>
                  <a:pt x="980045" y="3498852"/>
                </a:lnTo>
                <a:lnTo>
                  <a:pt x="1018530" y="3474771"/>
                </a:lnTo>
                <a:lnTo>
                  <a:pt x="1056386" y="3449795"/>
                </a:lnTo>
                <a:lnTo>
                  <a:pt x="1093600" y="3423937"/>
                </a:lnTo>
                <a:lnTo>
                  <a:pt x="1130156" y="3397212"/>
                </a:lnTo>
                <a:lnTo>
                  <a:pt x="1166039" y="3369636"/>
                </a:lnTo>
                <a:lnTo>
                  <a:pt x="1201235" y="3341223"/>
                </a:lnTo>
                <a:lnTo>
                  <a:pt x="1235730" y="3311987"/>
                </a:lnTo>
                <a:lnTo>
                  <a:pt x="1269507" y="3281945"/>
                </a:lnTo>
                <a:lnTo>
                  <a:pt x="1302553" y="3251110"/>
                </a:lnTo>
                <a:lnTo>
                  <a:pt x="1334853" y="3219497"/>
                </a:lnTo>
                <a:lnTo>
                  <a:pt x="1366391" y="3187122"/>
                </a:lnTo>
                <a:lnTo>
                  <a:pt x="1397154" y="3153998"/>
                </a:lnTo>
                <a:lnTo>
                  <a:pt x="1427126" y="3120141"/>
                </a:lnTo>
                <a:lnTo>
                  <a:pt x="1456292" y="3085566"/>
                </a:lnTo>
                <a:lnTo>
                  <a:pt x="1484638" y="3050288"/>
                </a:lnTo>
                <a:lnTo>
                  <a:pt x="1512150" y="3014320"/>
                </a:lnTo>
                <a:lnTo>
                  <a:pt x="1538811" y="2977679"/>
                </a:lnTo>
                <a:lnTo>
                  <a:pt x="1564608" y="2940378"/>
                </a:lnTo>
                <a:lnTo>
                  <a:pt x="1589526" y="2902433"/>
                </a:lnTo>
                <a:lnTo>
                  <a:pt x="1613549" y="2863859"/>
                </a:lnTo>
                <a:lnTo>
                  <a:pt x="1636664" y="2824670"/>
                </a:lnTo>
                <a:lnTo>
                  <a:pt x="1658855" y="2784881"/>
                </a:lnTo>
                <a:lnTo>
                  <a:pt x="1680108" y="2744507"/>
                </a:lnTo>
                <a:lnTo>
                  <a:pt x="1700407" y="2703563"/>
                </a:lnTo>
                <a:lnTo>
                  <a:pt x="1719738" y="2662064"/>
                </a:lnTo>
                <a:lnTo>
                  <a:pt x="1738087" y="2620023"/>
                </a:lnTo>
                <a:lnTo>
                  <a:pt x="1755438" y="2577457"/>
                </a:lnTo>
                <a:lnTo>
                  <a:pt x="1771777" y="2534381"/>
                </a:lnTo>
                <a:lnTo>
                  <a:pt x="1787088" y="2490808"/>
                </a:lnTo>
                <a:lnTo>
                  <a:pt x="1801358" y="2446753"/>
                </a:lnTo>
                <a:lnTo>
                  <a:pt x="1814571" y="2402232"/>
                </a:lnTo>
                <a:lnTo>
                  <a:pt x="1826713" y="2357260"/>
                </a:lnTo>
                <a:lnTo>
                  <a:pt x="1837768" y="2311850"/>
                </a:lnTo>
                <a:lnTo>
                  <a:pt x="1847723" y="2266019"/>
                </a:lnTo>
                <a:lnTo>
                  <a:pt x="1856562" y="2219780"/>
                </a:lnTo>
                <a:lnTo>
                  <a:pt x="1864270" y="2173149"/>
                </a:lnTo>
                <a:lnTo>
                  <a:pt x="1870832" y="2126140"/>
                </a:lnTo>
                <a:lnTo>
                  <a:pt x="1876235" y="2078768"/>
                </a:lnTo>
                <a:lnTo>
                  <a:pt x="1880463" y="2031048"/>
                </a:lnTo>
                <a:lnTo>
                  <a:pt x="1883501" y="1982995"/>
                </a:lnTo>
                <a:lnTo>
                  <a:pt x="1885335" y="1934624"/>
                </a:lnTo>
                <a:lnTo>
                  <a:pt x="1885950" y="1885950"/>
                </a:lnTo>
                <a:lnTo>
                  <a:pt x="1885335" y="1837275"/>
                </a:lnTo>
                <a:lnTo>
                  <a:pt x="1883501" y="1788904"/>
                </a:lnTo>
                <a:lnTo>
                  <a:pt x="1880463" y="1740851"/>
                </a:lnTo>
                <a:lnTo>
                  <a:pt x="1876235" y="1693131"/>
                </a:lnTo>
                <a:lnTo>
                  <a:pt x="1870832" y="1645759"/>
                </a:lnTo>
                <a:lnTo>
                  <a:pt x="1864270" y="1598750"/>
                </a:lnTo>
                <a:lnTo>
                  <a:pt x="1856562" y="1552119"/>
                </a:lnTo>
                <a:lnTo>
                  <a:pt x="1847723" y="1505880"/>
                </a:lnTo>
                <a:lnTo>
                  <a:pt x="1837768" y="1460049"/>
                </a:lnTo>
                <a:lnTo>
                  <a:pt x="1826713" y="1414639"/>
                </a:lnTo>
                <a:lnTo>
                  <a:pt x="1814571" y="1369667"/>
                </a:lnTo>
                <a:lnTo>
                  <a:pt x="1801358" y="1325146"/>
                </a:lnTo>
                <a:lnTo>
                  <a:pt x="1787088" y="1281091"/>
                </a:lnTo>
                <a:lnTo>
                  <a:pt x="1771777" y="1237518"/>
                </a:lnTo>
                <a:lnTo>
                  <a:pt x="1755438" y="1194442"/>
                </a:lnTo>
                <a:lnTo>
                  <a:pt x="1738087" y="1151876"/>
                </a:lnTo>
                <a:lnTo>
                  <a:pt x="1719738" y="1109835"/>
                </a:lnTo>
                <a:lnTo>
                  <a:pt x="1700407" y="1068336"/>
                </a:lnTo>
                <a:lnTo>
                  <a:pt x="1680108" y="1027392"/>
                </a:lnTo>
                <a:lnTo>
                  <a:pt x="1658855" y="987018"/>
                </a:lnTo>
                <a:lnTo>
                  <a:pt x="1636664" y="947229"/>
                </a:lnTo>
                <a:lnTo>
                  <a:pt x="1613549" y="908040"/>
                </a:lnTo>
                <a:lnTo>
                  <a:pt x="1589526" y="869466"/>
                </a:lnTo>
                <a:lnTo>
                  <a:pt x="1564608" y="831521"/>
                </a:lnTo>
                <a:lnTo>
                  <a:pt x="1538811" y="794220"/>
                </a:lnTo>
                <a:lnTo>
                  <a:pt x="1512150" y="757579"/>
                </a:lnTo>
                <a:lnTo>
                  <a:pt x="1484638" y="721611"/>
                </a:lnTo>
                <a:lnTo>
                  <a:pt x="1456292" y="686333"/>
                </a:lnTo>
                <a:lnTo>
                  <a:pt x="1427126" y="651758"/>
                </a:lnTo>
                <a:lnTo>
                  <a:pt x="1397154" y="617901"/>
                </a:lnTo>
                <a:lnTo>
                  <a:pt x="1366391" y="584777"/>
                </a:lnTo>
                <a:lnTo>
                  <a:pt x="1334853" y="552402"/>
                </a:lnTo>
                <a:lnTo>
                  <a:pt x="1302553" y="520789"/>
                </a:lnTo>
                <a:lnTo>
                  <a:pt x="1269507" y="489954"/>
                </a:lnTo>
                <a:lnTo>
                  <a:pt x="1235730" y="459912"/>
                </a:lnTo>
                <a:lnTo>
                  <a:pt x="1201235" y="430676"/>
                </a:lnTo>
                <a:lnTo>
                  <a:pt x="1166039" y="402263"/>
                </a:lnTo>
                <a:lnTo>
                  <a:pt x="1130156" y="374687"/>
                </a:lnTo>
                <a:lnTo>
                  <a:pt x="1093600" y="347962"/>
                </a:lnTo>
                <a:lnTo>
                  <a:pt x="1056386" y="322104"/>
                </a:lnTo>
                <a:lnTo>
                  <a:pt x="1018530" y="297128"/>
                </a:lnTo>
                <a:lnTo>
                  <a:pt x="980045" y="273047"/>
                </a:lnTo>
                <a:lnTo>
                  <a:pt x="940947" y="249878"/>
                </a:lnTo>
                <a:lnTo>
                  <a:pt x="901251" y="227634"/>
                </a:lnTo>
                <a:lnTo>
                  <a:pt x="860971" y="206331"/>
                </a:lnTo>
                <a:lnTo>
                  <a:pt x="820122" y="185984"/>
                </a:lnTo>
                <a:lnTo>
                  <a:pt x="778718" y="166607"/>
                </a:lnTo>
                <a:lnTo>
                  <a:pt x="736775" y="148214"/>
                </a:lnTo>
                <a:lnTo>
                  <a:pt x="694308" y="130822"/>
                </a:lnTo>
                <a:lnTo>
                  <a:pt x="651331" y="114445"/>
                </a:lnTo>
                <a:lnTo>
                  <a:pt x="607858" y="99096"/>
                </a:lnTo>
                <a:lnTo>
                  <a:pt x="563905" y="84793"/>
                </a:lnTo>
                <a:lnTo>
                  <a:pt x="519487" y="71548"/>
                </a:lnTo>
                <a:lnTo>
                  <a:pt x="474618" y="59378"/>
                </a:lnTo>
                <a:lnTo>
                  <a:pt x="429313" y="48296"/>
                </a:lnTo>
                <a:lnTo>
                  <a:pt x="383586" y="38318"/>
                </a:lnTo>
                <a:lnTo>
                  <a:pt x="337454" y="29458"/>
                </a:lnTo>
                <a:lnTo>
                  <a:pt x="290929" y="21731"/>
                </a:lnTo>
                <a:lnTo>
                  <a:pt x="244028" y="15153"/>
                </a:lnTo>
                <a:lnTo>
                  <a:pt x="196764" y="9737"/>
                </a:lnTo>
                <a:lnTo>
                  <a:pt x="149154" y="5499"/>
                </a:lnTo>
                <a:lnTo>
                  <a:pt x="101210" y="2454"/>
                </a:lnTo>
                <a:lnTo>
                  <a:pt x="52949" y="616"/>
                </a:lnTo>
                <a:lnTo>
                  <a:pt x="4385" y="0"/>
                </a:lnTo>
                <a:close/>
              </a:path>
            </a:pathLst>
          </a:custGeom>
          <a:solidFill>
            <a:srgbClr val="EB8F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06050" y="1543050"/>
            <a:ext cx="1885950" cy="3771900"/>
          </a:xfrm>
          <a:custGeom>
            <a:avLst/>
            <a:gdLst/>
            <a:ahLst/>
            <a:cxnLst/>
            <a:rect l="l" t="t" r="r" b="b"/>
            <a:pathLst>
              <a:path w="1885950" h="3771900">
                <a:moveTo>
                  <a:pt x="1881504" y="0"/>
                </a:moveTo>
                <a:lnTo>
                  <a:pt x="1832943" y="616"/>
                </a:lnTo>
                <a:lnTo>
                  <a:pt x="1784684" y="2454"/>
                </a:lnTo>
                <a:lnTo>
                  <a:pt x="1736742" y="5499"/>
                </a:lnTo>
                <a:lnTo>
                  <a:pt x="1689134" y="9737"/>
                </a:lnTo>
                <a:lnTo>
                  <a:pt x="1641872" y="15153"/>
                </a:lnTo>
                <a:lnTo>
                  <a:pt x="1594973" y="21731"/>
                </a:lnTo>
                <a:lnTo>
                  <a:pt x="1548450" y="29458"/>
                </a:lnTo>
                <a:lnTo>
                  <a:pt x="1502319" y="38318"/>
                </a:lnTo>
                <a:lnTo>
                  <a:pt x="1456595" y="48296"/>
                </a:lnTo>
                <a:lnTo>
                  <a:pt x="1411291" y="59378"/>
                </a:lnTo>
                <a:lnTo>
                  <a:pt x="1366424" y="71548"/>
                </a:lnTo>
                <a:lnTo>
                  <a:pt x="1322007" y="84793"/>
                </a:lnTo>
                <a:lnTo>
                  <a:pt x="1278056" y="99096"/>
                </a:lnTo>
                <a:lnTo>
                  <a:pt x="1234585" y="114445"/>
                </a:lnTo>
                <a:lnTo>
                  <a:pt x="1191609" y="130822"/>
                </a:lnTo>
                <a:lnTo>
                  <a:pt x="1149143" y="148214"/>
                </a:lnTo>
                <a:lnTo>
                  <a:pt x="1107202" y="166607"/>
                </a:lnTo>
                <a:lnTo>
                  <a:pt x="1065800" y="185984"/>
                </a:lnTo>
                <a:lnTo>
                  <a:pt x="1024952" y="206331"/>
                </a:lnTo>
                <a:lnTo>
                  <a:pt x="984673" y="227634"/>
                </a:lnTo>
                <a:lnTo>
                  <a:pt x="944978" y="249878"/>
                </a:lnTo>
                <a:lnTo>
                  <a:pt x="905881" y="273047"/>
                </a:lnTo>
                <a:lnTo>
                  <a:pt x="867398" y="297128"/>
                </a:lnTo>
                <a:lnTo>
                  <a:pt x="829543" y="322104"/>
                </a:lnTo>
                <a:lnTo>
                  <a:pt x="792330" y="347962"/>
                </a:lnTo>
                <a:lnTo>
                  <a:pt x="755775" y="374687"/>
                </a:lnTo>
                <a:lnTo>
                  <a:pt x="719893" y="402263"/>
                </a:lnTo>
                <a:lnTo>
                  <a:pt x="684698" y="430676"/>
                </a:lnTo>
                <a:lnTo>
                  <a:pt x="650205" y="459912"/>
                </a:lnTo>
                <a:lnTo>
                  <a:pt x="616428" y="489954"/>
                </a:lnTo>
                <a:lnTo>
                  <a:pt x="583383" y="520789"/>
                </a:lnTo>
                <a:lnTo>
                  <a:pt x="551084" y="552402"/>
                </a:lnTo>
                <a:lnTo>
                  <a:pt x="519547" y="584777"/>
                </a:lnTo>
                <a:lnTo>
                  <a:pt x="488785" y="617901"/>
                </a:lnTo>
                <a:lnTo>
                  <a:pt x="458814" y="651758"/>
                </a:lnTo>
                <a:lnTo>
                  <a:pt x="429648" y="686333"/>
                </a:lnTo>
                <a:lnTo>
                  <a:pt x="401302" y="721611"/>
                </a:lnTo>
                <a:lnTo>
                  <a:pt x="373792" y="757579"/>
                </a:lnTo>
                <a:lnTo>
                  <a:pt x="347131" y="794220"/>
                </a:lnTo>
                <a:lnTo>
                  <a:pt x="321334" y="831521"/>
                </a:lnTo>
                <a:lnTo>
                  <a:pt x="296417" y="869466"/>
                </a:lnTo>
                <a:lnTo>
                  <a:pt x="272394" y="908040"/>
                </a:lnTo>
                <a:lnTo>
                  <a:pt x="249280" y="947229"/>
                </a:lnTo>
                <a:lnTo>
                  <a:pt x="227090" y="987018"/>
                </a:lnTo>
                <a:lnTo>
                  <a:pt x="205837" y="1027392"/>
                </a:lnTo>
                <a:lnTo>
                  <a:pt x="185538" y="1068336"/>
                </a:lnTo>
                <a:lnTo>
                  <a:pt x="166207" y="1109835"/>
                </a:lnTo>
                <a:lnTo>
                  <a:pt x="147859" y="1151876"/>
                </a:lnTo>
                <a:lnTo>
                  <a:pt x="130509" y="1194442"/>
                </a:lnTo>
                <a:lnTo>
                  <a:pt x="114170" y="1237518"/>
                </a:lnTo>
                <a:lnTo>
                  <a:pt x="98859" y="1281091"/>
                </a:lnTo>
                <a:lnTo>
                  <a:pt x="84589" y="1325146"/>
                </a:lnTo>
                <a:lnTo>
                  <a:pt x="71376" y="1369667"/>
                </a:lnTo>
                <a:lnTo>
                  <a:pt x="59235" y="1414639"/>
                </a:lnTo>
                <a:lnTo>
                  <a:pt x="48180" y="1460049"/>
                </a:lnTo>
                <a:lnTo>
                  <a:pt x="38226" y="1505880"/>
                </a:lnTo>
                <a:lnTo>
                  <a:pt x="29387" y="1552119"/>
                </a:lnTo>
                <a:lnTo>
                  <a:pt x="21679" y="1598750"/>
                </a:lnTo>
                <a:lnTo>
                  <a:pt x="15116" y="1645759"/>
                </a:lnTo>
                <a:lnTo>
                  <a:pt x="9714" y="1693131"/>
                </a:lnTo>
                <a:lnTo>
                  <a:pt x="5486" y="1740851"/>
                </a:lnTo>
                <a:lnTo>
                  <a:pt x="2448" y="1788904"/>
                </a:lnTo>
                <a:lnTo>
                  <a:pt x="614" y="1837275"/>
                </a:lnTo>
                <a:lnTo>
                  <a:pt x="0" y="1885950"/>
                </a:lnTo>
                <a:lnTo>
                  <a:pt x="614" y="1934624"/>
                </a:lnTo>
                <a:lnTo>
                  <a:pt x="2448" y="1982995"/>
                </a:lnTo>
                <a:lnTo>
                  <a:pt x="5486" y="2031048"/>
                </a:lnTo>
                <a:lnTo>
                  <a:pt x="9714" y="2078768"/>
                </a:lnTo>
                <a:lnTo>
                  <a:pt x="15116" y="2126140"/>
                </a:lnTo>
                <a:lnTo>
                  <a:pt x="21679" y="2173149"/>
                </a:lnTo>
                <a:lnTo>
                  <a:pt x="29387" y="2219780"/>
                </a:lnTo>
                <a:lnTo>
                  <a:pt x="38226" y="2266019"/>
                </a:lnTo>
                <a:lnTo>
                  <a:pt x="48180" y="2311850"/>
                </a:lnTo>
                <a:lnTo>
                  <a:pt x="59235" y="2357260"/>
                </a:lnTo>
                <a:lnTo>
                  <a:pt x="71376" y="2402232"/>
                </a:lnTo>
                <a:lnTo>
                  <a:pt x="84589" y="2446753"/>
                </a:lnTo>
                <a:lnTo>
                  <a:pt x="98859" y="2490808"/>
                </a:lnTo>
                <a:lnTo>
                  <a:pt x="114170" y="2534381"/>
                </a:lnTo>
                <a:lnTo>
                  <a:pt x="130509" y="2577457"/>
                </a:lnTo>
                <a:lnTo>
                  <a:pt x="147859" y="2620023"/>
                </a:lnTo>
                <a:lnTo>
                  <a:pt x="166207" y="2662064"/>
                </a:lnTo>
                <a:lnTo>
                  <a:pt x="185538" y="2703563"/>
                </a:lnTo>
                <a:lnTo>
                  <a:pt x="205837" y="2744507"/>
                </a:lnTo>
                <a:lnTo>
                  <a:pt x="227090" y="2784881"/>
                </a:lnTo>
                <a:lnTo>
                  <a:pt x="249280" y="2824670"/>
                </a:lnTo>
                <a:lnTo>
                  <a:pt x="272394" y="2863859"/>
                </a:lnTo>
                <a:lnTo>
                  <a:pt x="296417" y="2902433"/>
                </a:lnTo>
                <a:lnTo>
                  <a:pt x="321334" y="2940378"/>
                </a:lnTo>
                <a:lnTo>
                  <a:pt x="347131" y="2977679"/>
                </a:lnTo>
                <a:lnTo>
                  <a:pt x="373792" y="3014320"/>
                </a:lnTo>
                <a:lnTo>
                  <a:pt x="401302" y="3050288"/>
                </a:lnTo>
                <a:lnTo>
                  <a:pt x="429648" y="3085566"/>
                </a:lnTo>
                <a:lnTo>
                  <a:pt x="458814" y="3120141"/>
                </a:lnTo>
                <a:lnTo>
                  <a:pt x="488785" y="3153998"/>
                </a:lnTo>
                <a:lnTo>
                  <a:pt x="519547" y="3187122"/>
                </a:lnTo>
                <a:lnTo>
                  <a:pt x="551084" y="3219497"/>
                </a:lnTo>
                <a:lnTo>
                  <a:pt x="583383" y="3251110"/>
                </a:lnTo>
                <a:lnTo>
                  <a:pt x="616428" y="3281945"/>
                </a:lnTo>
                <a:lnTo>
                  <a:pt x="650205" y="3311987"/>
                </a:lnTo>
                <a:lnTo>
                  <a:pt x="684698" y="3341223"/>
                </a:lnTo>
                <a:lnTo>
                  <a:pt x="719893" y="3369636"/>
                </a:lnTo>
                <a:lnTo>
                  <a:pt x="755775" y="3397212"/>
                </a:lnTo>
                <a:lnTo>
                  <a:pt x="792330" y="3423937"/>
                </a:lnTo>
                <a:lnTo>
                  <a:pt x="829543" y="3449795"/>
                </a:lnTo>
                <a:lnTo>
                  <a:pt x="867398" y="3474771"/>
                </a:lnTo>
                <a:lnTo>
                  <a:pt x="905881" y="3498852"/>
                </a:lnTo>
                <a:lnTo>
                  <a:pt x="944978" y="3522021"/>
                </a:lnTo>
                <a:lnTo>
                  <a:pt x="984673" y="3544265"/>
                </a:lnTo>
                <a:lnTo>
                  <a:pt x="1024952" y="3565568"/>
                </a:lnTo>
                <a:lnTo>
                  <a:pt x="1065800" y="3585915"/>
                </a:lnTo>
                <a:lnTo>
                  <a:pt x="1107202" y="3605292"/>
                </a:lnTo>
                <a:lnTo>
                  <a:pt x="1149143" y="3623685"/>
                </a:lnTo>
                <a:lnTo>
                  <a:pt x="1191609" y="3641077"/>
                </a:lnTo>
                <a:lnTo>
                  <a:pt x="1234585" y="3657454"/>
                </a:lnTo>
                <a:lnTo>
                  <a:pt x="1278056" y="3672803"/>
                </a:lnTo>
                <a:lnTo>
                  <a:pt x="1322007" y="3687106"/>
                </a:lnTo>
                <a:lnTo>
                  <a:pt x="1366424" y="3700351"/>
                </a:lnTo>
                <a:lnTo>
                  <a:pt x="1411291" y="3712521"/>
                </a:lnTo>
                <a:lnTo>
                  <a:pt x="1456595" y="3723603"/>
                </a:lnTo>
                <a:lnTo>
                  <a:pt x="1502319" y="3733581"/>
                </a:lnTo>
                <a:lnTo>
                  <a:pt x="1548450" y="3742441"/>
                </a:lnTo>
                <a:lnTo>
                  <a:pt x="1594973" y="3750168"/>
                </a:lnTo>
                <a:lnTo>
                  <a:pt x="1641872" y="3756746"/>
                </a:lnTo>
                <a:lnTo>
                  <a:pt x="1689134" y="3762162"/>
                </a:lnTo>
                <a:lnTo>
                  <a:pt x="1736742" y="3766400"/>
                </a:lnTo>
                <a:lnTo>
                  <a:pt x="1784684" y="3769445"/>
                </a:lnTo>
                <a:lnTo>
                  <a:pt x="1832943" y="3771283"/>
                </a:lnTo>
                <a:lnTo>
                  <a:pt x="1881504" y="3771900"/>
                </a:lnTo>
                <a:lnTo>
                  <a:pt x="1885950" y="3771646"/>
                </a:lnTo>
                <a:lnTo>
                  <a:pt x="1885950" y="253"/>
                </a:lnTo>
                <a:lnTo>
                  <a:pt x="1881504" y="0"/>
                </a:lnTo>
                <a:close/>
              </a:path>
            </a:pathLst>
          </a:custGeom>
          <a:solidFill>
            <a:srgbClr val="EB8F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5334000" y="3429000"/>
            <a:ext cx="1552575" cy="104775"/>
          </a:xfrm>
          <a:custGeom>
            <a:avLst/>
            <a:gdLst/>
            <a:ahLst/>
            <a:cxnLst/>
            <a:rect l="l" t="t" r="r" b="b"/>
            <a:pathLst>
              <a:path w="1552575" h="104775">
                <a:moveTo>
                  <a:pt x="1552575" y="0"/>
                </a:moveTo>
                <a:lnTo>
                  <a:pt x="0" y="0"/>
                </a:lnTo>
                <a:lnTo>
                  <a:pt x="0" y="104775"/>
                </a:lnTo>
                <a:lnTo>
                  <a:pt x="1552575" y="104775"/>
                </a:lnTo>
                <a:lnTo>
                  <a:pt x="1552575" y="0"/>
                </a:lnTo>
                <a:close/>
              </a:path>
            </a:pathLst>
          </a:custGeom>
          <a:solidFill>
            <a:srgbClr val="EB8F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57200" y="0"/>
            <a:ext cx="1123950" cy="5334000"/>
          </a:xfrm>
          <a:custGeom>
            <a:avLst/>
            <a:gdLst/>
            <a:ahLst/>
            <a:cxnLst/>
            <a:rect l="l" t="t" r="r" b="b"/>
            <a:pathLst>
              <a:path w="1123950" h="5334000">
                <a:moveTo>
                  <a:pt x="1123950" y="0"/>
                </a:moveTo>
                <a:lnTo>
                  <a:pt x="869569" y="0"/>
                </a:lnTo>
                <a:lnTo>
                  <a:pt x="0" y="5291074"/>
                </a:lnTo>
                <a:lnTo>
                  <a:pt x="248005" y="5334000"/>
                </a:lnTo>
                <a:lnTo>
                  <a:pt x="1123950" y="0"/>
                </a:lnTo>
                <a:close/>
              </a:path>
            </a:pathLst>
          </a:custGeom>
          <a:solidFill>
            <a:srgbClr val="EB8F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2400" y="0"/>
            <a:ext cx="1114425" cy="5276850"/>
          </a:xfrm>
          <a:custGeom>
            <a:avLst/>
            <a:gdLst/>
            <a:ahLst/>
            <a:cxnLst/>
            <a:rect l="l" t="t" r="r" b="b"/>
            <a:pathLst>
              <a:path w="1114425" h="5276850">
                <a:moveTo>
                  <a:pt x="1114425" y="0"/>
                </a:moveTo>
                <a:lnTo>
                  <a:pt x="862723" y="0"/>
                </a:lnTo>
                <a:lnTo>
                  <a:pt x="0" y="5238750"/>
                </a:lnTo>
                <a:lnTo>
                  <a:pt x="248526" y="5276850"/>
                </a:lnTo>
                <a:lnTo>
                  <a:pt x="111442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2400" y="5238750"/>
            <a:ext cx="1228725" cy="1619250"/>
          </a:xfrm>
          <a:custGeom>
            <a:avLst/>
            <a:gdLst/>
            <a:ahLst/>
            <a:cxnLst/>
            <a:rect l="l" t="t" r="r" b="b"/>
            <a:pathLst>
              <a:path w="1228725" h="1619250">
                <a:moveTo>
                  <a:pt x="0" y="0"/>
                </a:moveTo>
                <a:lnTo>
                  <a:pt x="1174750" y="1619250"/>
                </a:lnTo>
                <a:lnTo>
                  <a:pt x="1228725" y="161925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57200" y="5295900"/>
            <a:ext cx="1495425" cy="1562100"/>
          </a:xfrm>
          <a:custGeom>
            <a:avLst/>
            <a:gdLst/>
            <a:ahLst/>
            <a:cxnLst/>
            <a:rect l="l" t="t" r="r" b="b"/>
            <a:pathLst>
              <a:path w="1495425" h="1562100">
                <a:moveTo>
                  <a:pt x="0" y="0"/>
                </a:moveTo>
                <a:lnTo>
                  <a:pt x="1443101" y="1562100"/>
                </a:lnTo>
                <a:lnTo>
                  <a:pt x="1495425" y="1562100"/>
                </a:lnTo>
                <a:lnTo>
                  <a:pt x="0" y="0"/>
                </a:lnTo>
                <a:close/>
              </a:path>
            </a:pathLst>
          </a:custGeom>
          <a:solidFill>
            <a:srgbClr val="7A470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57200" y="5286375"/>
            <a:ext cx="2133600" cy="1571625"/>
          </a:xfrm>
          <a:custGeom>
            <a:avLst/>
            <a:gdLst/>
            <a:ahLst/>
            <a:cxnLst/>
            <a:rect l="l" t="t" r="r" b="b"/>
            <a:pathLst>
              <a:path w="2133600" h="1571625">
                <a:moveTo>
                  <a:pt x="0" y="0"/>
                </a:moveTo>
                <a:lnTo>
                  <a:pt x="0" y="4825"/>
                </a:lnTo>
                <a:lnTo>
                  <a:pt x="1497711" y="1571625"/>
                </a:lnTo>
                <a:lnTo>
                  <a:pt x="2133600" y="1571625"/>
                </a:lnTo>
                <a:lnTo>
                  <a:pt x="248018" y="42925"/>
                </a:lnTo>
                <a:lnTo>
                  <a:pt x="0" y="0"/>
                </a:lnTo>
                <a:close/>
              </a:path>
            </a:pathLst>
          </a:custGeom>
          <a:solidFill>
            <a:srgbClr val="B86C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52400" y="5238750"/>
            <a:ext cx="1695450" cy="1619250"/>
          </a:xfrm>
          <a:custGeom>
            <a:avLst/>
            <a:gdLst/>
            <a:ahLst/>
            <a:cxnLst/>
            <a:rect l="l" t="t" r="r" b="b"/>
            <a:pathLst>
              <a:path w="1695450" h="1619250">
                <a:moveTo>
                  <a:pt x="0" y="0"/>
                </a:moveTo>
                <a:lnTo>
                  <a:pt x="1228725" y="1619250"/>
                </a:lnTo>
                <a:lnTo>
                  <a:pt x="1695450" y="1619250"/>
                </a:lnTo>
                <a:lnTo>
                  <a:pt x="292100" y="95250"/>
                </a:lnTo>
                <a:lnTo>
                  <a:pt x="244475" y="42925"/>
                </a:lnTo>
                <a:lnTo>
                  <a:pt x="249237" y="42925"/>
                </a:lnTo>
                <a:lnTo>
                  <a:pt x="249237" y="38100"/>
                </a:lnTo>
                <a:lnTo>
                  <a:pt x="244475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6122" y="580136"/>
            <a:ext cx="10739755" cy="1581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6750" y="3193229"/>
            <a:ext cx="4894580" cy="28752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19975" y="2124075"/>
            <a:ext cx="3086100" cy="4733925"/>
          </a:xfrm>
          <a:custGeom>
            <a:avLst/>
            <a:gdLst/>
            <a:ahLst/>
            <a:cxnLst/>
            <a:rect l="l" t="t" r="r" b="b"/>
            <a:pathLst>
              <a:path w="3086100" h="4733925">
                <a:moveTo>
                  <a:pt x="3086100" y="0"/>
                </a:moveTo>
                <a:lnTo>
                  <a:pt x="0" y="0"/>
                </a:lnTo>
                <a:lnTo>
                  <a:pt x="0" y="4733925"/>
                </a:lnTo>
                <a:lnTo>
                  <a:pt x="3086100" y="4733925"/>
                </a:lnTo>
                <a:lnTo>
                  <a:pt x="3086100" y="0"/>
                </a:lnTo>
                <a:close/>
              </a:path>
            </a:pathLst>
          </a:custGeom>
          <a:solidFill>
            <a:srgbClr val="FAE9D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581025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EB8F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76275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EB8F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8917" rIns="0" bIns="0" rtlCol="0">
            <a:spAutoFit/>
          </a:bodyPr>
          <a:lstStyle/>
          <a:p>
            <a:pPr marL="368935">
              <a:lnSpc>
                <a:spcPct val="100000"/>
              </a:lnSpc>
              <a:spcBef>
                <a:spcPts val="130"/>
              </a:spcBef>
            </a:pPr>
            <a:r>
              <a:rPr b="0" dirty="0">
                <a:latin typeface="Corbel"/>
                <a:cs typeface="Corbel"/>
              </a:rPr>
              <a:t>Design</a:t>
            </a:r>
            <a:r>
              <a:rPr b="0" spc="-75" dirty="0">
                <a:latin typeface="Corbel"/>
                <a:cs typeface="Corbel"/>
              </a:rPr>
              <a:t> </a:t>
            </a:r>
            <a:r>
              <a:rPr b="0" dirty="0">
                <a:latin typeface="Corbel"/>
                <a:cs typeface="Corbel"/>
              </a:rPr>
              <a:t>Patterns:</a:t>
            </a:r>
            <a:r>
              <a:rPr b="0" spc="-100" dirty="0">
                <a:latin typeface="Corbel"/>
                <a:cs typeface="Corbel"/>
              </a:rPr>
              <a:t> </a:t>
            </a:r>
            <a:r>
              <a:rPr b="0" dirty="0">
                <a:latin typeface="Corbel"/>
                <a:cs typeface="Corbel"/>
              </a:rPr>
              <a:t>o</a:t>
            </a:r>
            <a:r>
              <a:rPr b="0" spc="-95" dirty="0">
                <a:latin typeface="Corbel"/>
                <a:cs typeface="Corbel"/>
              </a:rPr>
              <a:t> </a:t>
            </a:r>
            <a:r>
              <a:rPr b="0" dirty="0">
                <a:latin typeface="Corbel"/>
                <a:cs typeface="Corbel"/>
              </a:rPr>
              <a:t>que</a:t>
            </a:r>
            <a:r>
              <a:rPr b="0" spc="-85" dirty="0">
                <a:latin typeface="Corbel"/>
                <a:cs typeface="Corbel"/>
              </a:rPr>
              <a:t> </a:t>
            </a:r>
            <a:r>
              <a:rPr b="0" spc="-25" dirty="0">
                <a:latin typeface="Corbel"/>
                <a:cs typeface="Corbel"/>
              </a:rPr>
              <a:t>é?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93775" y="3081337"/>
            <a:ext cx="2734945" cy="106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Corbel"/>
                <a:cs typeface="Corbel"/>
              </a:rPr>
              <a:t>Nome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395"/>
              </a:spcBef>
            </a:pP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orbel"/>
                <a:cs typeface="Corbel"/>
              </a:rPr>
              <a:t>Matheus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Fortunato</a:t>
            </a:r>
            <a:r>
              <a:rPr sz="2000" spc="-40" dirty="0">
                <a:latin typeface="Corbel"/>
                <a:cs typeface="Corbel"/>
              </a:rPr>
              <a:t> </a:t>
            </a:r>
            <a:r>
              <a:rPr sz="2000" spc="-20" dirty="0">
                <a:latin typeface="Corbel"/>
                <a:cs typeface="Corbel"/>
              </a:rPr>
              <a:t>Lopes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15300" y="0"/>
            <a:ext cx="4076700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19975" y="2124075"/>
            <a:ext cx="3086100" cy="4733925"/>
          </a:xfrm>
          <a:custGeom>
            <a:avLst/>
            <a:gdLst/>
            <a:ahLst/>
            <a:cxnLst/>
            <a:rect l="l" t="t" r="r" b="b"/>
            <a:pathLst>
              <a:path w="3086100" h="4733925">
                <a:moveTo>
                  <a:pt x="3086100" y="0"/>
                </a:moveTo>
                <a:lnTo>
                  <a:pt x="0" y="0"/>
                </a:lnTo>
                <a:lnTo>
                  <a:pt x="0" y="4733925"/>
                </a:lnTo>
                <a:lnTo>
                  <a:pt x="3086100" y="4733925"/>
                </a:lnTo>
                <a:lnTo>
                  <a:pt x="3086100" y="0"/>
                </a:lnTo>
                <a:close/>
              </a:path>
            </a:pathLst>
          </a:custGeom>
          <a:solidFill>
            <a:srgbClr val="FAE9D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600" y="581025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EB8F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676275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EB8F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95400" y="755015"/>
            <a:ext cx="5464175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877695" marR="5080" indent="-1865630">
              <a:lnSpc>
                <a:spcPts val="5260"/>
              </a:lnSpc>
              <a:spcBef>
                <a:spcPts val="254"/>
              </a:spcBef>
            </a:pPr>
            <a:r>
              <a:rPr b="0" dirty="0">
                <a:latin typeface="Corbel"/>
                <a:cs typeface="Corbel"/>
              </a:rPr>
              <a:t>Conceito</a:t>
            </a:r>
            <a:r>
              <a:rPr b="0" spc="-110" dirty="0">
                <a:latin typeface="Corbel"/>
                <a:cs typeface="Corbel"/>
              </a:rPr>
              <a:t> </a:t>
            </a:r>
            <a:r>
              <a:rPr b="0" dirty="0">
                <a:latin typeface="Corbel"/>
                <a:cs typeface="Corbel"/>
              </a:rPr>
              <a:t>de</a:t>
            </a:r>
            <a:r>
              <a:rPr b="0" spc="-100" dirty="0">
                <a:latin typeface="Corbel"/>
                <a:cs typeface="Corbel"/>
              </a:rPr>
              <a:t> </a:t>
            </a:r>
            <a:r>
              <a:rPr b="0" dirty="0">
                <a:latin typeface="Corbel"/>
                <a:cs typeface="Corbel"/>
              </a:rPr>
              <a:t>Padrões</a:t>
            </a:r>
            <a:r>
              <a:rPr b="0" spc="-130" dirty="0">
                <a:latin typeface="Corbel"/>
                <a:cs typeface="Corbel"/>
              </a:rPr>
              <a:t> </a:t>
            </a:r>
            <a:r>
              <a:rPr b="0" spc="-25" dirty="0">
                <a:latin typeface="Corbel"/>
                <a:cs typeface="Corbel"/>
              </a:rPr>
              <a:t>de </a:t>
            </a:r>
            <a:r>
              <a:rPr b="0" spc="-10" dirty="0">
                <a:latin typeface="Corbel"/>
                <a:cs typeface="Corbel"/>
              </a:rPr>
              <a:t>Projeto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93775" y="3081337"/>
            <a:ext cx="4699000" cy="2471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rbel"/>
                <a:cs typeface="Corbel"/>
              </a:rPr>
              <a:t>O</a:t>
            </a:r>
            <a:r>
              <a:rPr sz="1800" b="1" spc="15" dirty="0">
                <a:latin typeface="Corbel"/>
                <a:cs typeface="Corbel"/>
              </a:rPr>
              <a:t> </a:t>
            </a:r>
            <a:r>
              <a:rPr sz="1800" b="1" dirty="0">
                <a:latin typeface="Corbel"/>
                <a:cs typeface="Corbel"/>
              </a:rPr>
              <a:t>que</a:t>
            </a:r>
            <a:r>
              <a:rPr sz="1800" b="1" spc="-30" dirty="0">
                <a:latin typeface="Corbel"/>
                <a:cs typeface="Corbel"/>
              </a:rPr>
              <a:t> </a:t>
            </a:r>
            <a:r>
              <a:rPr sz="1800" b="1" dirty="0">
                <a:latin typeface="Corbel"/>
                <a:cs typeface="Corbel"/>
              </a:rPr>
              <a:t>são</a:t>
            </a:r>
            <a:r>
              <a:rPr sz="1800" b="1" spc="-30" dirty="0">
                <a:latin typeface="Corbel"/>
                <a:cs typeface="Corbel"/>
              </a:rPr>
              <a:t> </a:t>
            </a:r>
            <a:r>
              <a:rPr sz="1800" b="1" dirty="0">
                <a:latin typeface="Corbel"/>
                <a:cs typeface="Corbel"/>
              </a:rPr>
              <a:t>design</a:t>
            </a:r>
            <a:r>
              <a:rPr sz="1800" b="1" spc="-30" dirty="0">
                <a:latin typeface="Corbel"/>
                <a:cs typeface="Corbel"/>
              </a:rPr>
              <a:t> </a:t>
            </a:r>
            <a:r>
              <a:rPr sz="1800" b="1" spc="-10" dirty="0">
                <a:latin typeface="Corbel"/>
                <a:cs typeface="Corbel"/>
              </a:rPr>
              <a:t>patterns?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395"/>
              </a:spcBef>
            </a:pPr>
            <a:endParaRPr sz="1800">
              <a:latin typeface="Corbel"/>
              <a:cs typeface="Corbel"/>
            </a:endParaRPr>
          </a:p>
          <a:p>
            <a:pPr marL="12700" marR="5080">
              <a:lnSpc>
                <a:spcPct val="103699"/>
              </a:lnSpc>
            </a:pPr>
            <a:r>
              <a:rPr sz="1550" dirty="0">
                <a:latin typeface="Corbel"/>
                <a:cs typeface="Corbel"/>
              </a:rPr>
              <a:t>Padrões</a:t>
            </a:r>
            <a:r>
              <a:rPr sz="1550" spc="14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de</a:t>
            </a:r>
            <a:r>
              <a:rPr sz="1550" spc="14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projeto</a:t>
            </a:r>
            <a:r>
              <a:rPr sz="1550" spc="16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são</a:t>
            </a:r>
            <a:r>
              <a:rPr sz="1550" spc="7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soluções</a:t>
            </a:r>
            <a:r>
              <a:rPr sz="1550" spc="14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reutilizáveis</a:t>
            </a:r>
            <a:r>
              <a:rPr sz="1550" spc="140" dirty="0">
                <a:latin typeface="Corbel"/>
                <a:cs typeface="Corbel"/>
              </a:rPr>
              <a:t> </a:t>
            </a:r>
            <a:r>
              <a:rPr sz="1550" spc="-20" dirty="0">
                <a:latin typeface="Corbel"/>
                <a:cs typeface="Corbel"/>
              </a:rPr>
              <a:t>para </a:t>
            </a:r>
            <a:r>
              <a:rPr sz="1550" dirty="0">
                <a:latin typeface="Corbel"/>
                <a:cs typeface="Corbel"/>
              </a:rPr>
              <a:t>problemas</a:t>
            </a:r>
            <a:r>
              <a:rPr sz="1550" spc="20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comuns</a:t>
            </a:r>
            <a:r>
              <a:rPr sz="1550" spc="19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enfrentados</a:t>
            </a:r>
            <a:r>
              <a:rPr sz="1550" spc="20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no</a:t>
            </a:r>
            <a:r>
              <a:rPr sz="1550" spc="22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desenvolvimento</a:t>
            </a:r>
            <a:r>
              <a:rPr sz="1550" spc="229" dirty="0">
                <a:latin typeface="Corbel"/>
                <a:cs typeface="Corbel"/>
              </a:rPr>
              <a:t> </a:t>
            </a:r>
            <a:r>
              <a:rPr sz="1550" spc="-25" dirty="0">
                <a:latin typeface="Corbel"/>
                <a:cs typeface="Corbel"/>
              </a:rPr>
              <a:t>de </a:t>
            </a:r>
            <a:r>
              <a:rPr sz="1550" dirty="0">
                <a:latin typeface="Corbel"/>
                <a:cs typeface="Corbel"/>
              </a:rPr>
              <a:t>sistemas.</a:t>
            </a:r>
            <a:r>
              <a:rPr sz="1550" spc="14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Eles</a:t>
            </a:r>
            <a:r>
              <a:rPr sz="1550" spc="15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funcionam</a:t>
            </a:r>
            <a:r>
              <a:rPr sz="1550" spc="16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como</a:t>
            </a:r>
            <a:r>
              <a:rPr sz="1550" spc="8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diretrizes</a:t>
            </a:r>
            <a:r>
              <a:rPr sz="1550" spc="15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que</a:t>
            </a:r>
            <a:r>
              <a:rPr sz="1550" spc="16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ajudam</a:t>
            </a:r>
            <a:r>
              <a:rPr sz="1550" spc="160" dirty="0">
                <a:latin typeface="Corbel"/>
                <a:cs typeface="Corbel"/>
              </a:rPr>
              <a:t> </a:t>
            </a:r>
            <a:r>
              <a:rPr sz="1550" spc="-50" dirty="0">
                <a:latin typeface="Corbel"/>
                <a:cs typeface="Corbel"/>
              </a:rPr>
              <a:t>a </a:t>
            </a:r>
            <a:r>
              <a:rPr sz="1550" dirty="0">
                <a:latin typeface="Corbel"/>
                <a:cs typeface="Corbel"/>
              </a:rPr>
              <a:t>criar</a:t>
            </a:r>
            <a:r>
              <a:rPr sz="1550" spc="17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softwares</a:t>
            </a:r>
            <a:r>
              <a:rPr sz="1550" spc="12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mais</a:t>
            </a:r>
            <a:r>
              <a:rPr sz="1550" spc="13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organizados,</a:t>
            </a:r>
            <a:r>
              <a:rPr sz="1550" spc="12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flexíveis</a:t>
            </a:r>
            <a:r>
              <a:rPr sz="1550" spc="13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e</a:t>
            </a:r>
            <a:r>
              <a:rPr sz="1550" spc="13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de</a:t>
            </a:r>
            <a:r>
              <a:rPr sz="1550" spc="135" dirty="0">
                <a:latin typeface="Corbel"/>
                <a:cs typeface="Corbel"/>
              </a:rPr>
              <a:t> </a:t>
            </a:r>
            <a:r>
              <a:rPr sz="1550" spc="-10" dirty="0">
                <a:latin typeface="Corbel"/>
                <a:cs typeface="Corbel"/>
              </a:rPr>
              <a:t>fácil </a:t>
            </a:r>
            <a:r>
              <a:rPr sz="1550" dirty="0">
                <a:latin typeface="Corbel"/>
                <a:cs typeface="Corbel"/>
              </a:rPr>
              <a:t>manutenção.</a:t>
            </a:r>
            <a:r>
              <a:rPr sz="1550" spc="3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Ao</a:t>
            </a:r>
            <a:r>
              <a:rPr sz="1550" spc="7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adotar</a:t>
            </a:r>
            <a:r>
              <a:rPr sz="1550" spc="19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esses</a:t>
            </a:r>
            <a:r>
              <a:rPr sz="1550" spc="14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padrões,</a:t>
            </a:r>
            <a:r>
              <a:rPr sz="1550" spc="14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é</a:t>
            </a:r>
            <a:r>
              <a:rPr sz="1550" spc="145" dirty="0">
                <a:latin typeface="Corbel"/>
                <a:cs typeface="Corbel"/>
              </a:rPr>
              <a:t> </a:t>
            </a:r>
            <a:r>
              <a:rPr sz="1550" spc="-10" dirty="0">
                <a:latin typeface="Corbel"/>
                <a:cs typeface="Corbel"/>
              </a:rPr>
              <a:t>possível </a:t>
            </a:r>
            <a:r>
              <a:rPr sz="1550" dirty="0">
                <a:latin typeface="Corbel"/>
                <a:cs typeface="Corbel"/>
              </a:rPr>
              <a:t>economizar</a:t>
            </a:r>
            <a:r>
              <a:rPr sz="1550" spc="8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tempo</a:t>
            </a:r>
            <a:r>
              <a:rPr sz="1550" spc="16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e</a:t>
            </a:r>
            <a:r>
              <a:rPr sz="1550" spc="13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melhorar</a:t>
            </a:r>
            <a:r>
              <a:rPr sz="1550" spc="8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a</a:t>
            </a:r>
            <a:r>
              <a:rPr sz="1550" spc="15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qualidade</a:t>
            </a:r>
            <a:r>
              <a:rPr sz="1550" spc="13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do</a:t>
            </a:r>
            <a:r>
              <a:rPr sz="1550" spc="65" dirty="0">
                <a:latin typeface="Corbel"/>
                <a:cs typeface="Corbel"/>
              </a:rPr>
              <a:t> </a:t>
            </a:r>
            <a:r>
              <a:rPr sz="1550" spc="-10" dirty="0">
                <a:latin typeface="Corbel"/>
                <a:cs typeface="Corbel"/>
              </a:rPr>
              <a:t>código, </a:t>
            </a:r>
            <a:r>
              <a:rPr sz="1550" dirty="0">
                <a:latin typeface="Corbel"/>
                <a:cs typeface="Corbel"/>
              </a:rPr>
              <a:t>facilitando</a:t>
            </a:r>
            <a:r>
              <a:rPr sz="1550" spc="19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futuras</a:t>
            </a:r>
            <a:r>
              <a:rPr sz="1550" spc="170" dirty="0">
                <a:latin typeface="Corbel"/>
                <a:cs typeface="Corbel"/>
              </a:rPr>
              <a:t> </a:t>
            </a:r>
            <a:r>
              <a:rPr sz="1550" spc="-10" dirty="0">
                <a:latin typeface="Corbel"/>
                <a:cs typeface="Corbel"/>
              </a:rPr>
              <a:t>modificações.</a:t>
            </a:r>
            <a:endParaRPr sz="1550">
              <a:latin typeface="Corbel"/>
              <a:cs typeface="Corbe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15300" y="0"/>
            <a:ext cx="40767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0" y="0"/>
            <a:ext cx="4067175" cy="6848475"/>
          </a:xfrm>
          <a:custGeom>
            <a:avLst/>
            <a:gdLst/>
            <a:ahLst/>
            <a:cxnLst/>
            <a:rect l="l" t="t" r="r" b="b"/>
            <a:pathLst>
              <a:path w="4067175" h="6848475">
                <a:moveTo>
                  <a:pt x="4067175" y="0"/>
                </a:moveTo>
                <a:lnTo>
                  <a:pt x="0" y="0"/>
                </a:lnTo>
                <a:lnTo>
                  <a:pt x="0" y="6848474"/>
                </a:lnTo>
                <a:lnTo>
                  <a:pt x="4067175" y="6848474"/>
                </a:lnTo>
                <a:lnTo>
                  <a:pt x="4067175" y="0"/>
                </a:lnTo>
                <a:close/>
              </a:path>
            </a:pathLst>
          </a:custGeom>
          <a:solidFill>
            <a:srgbClr val="FAE9D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296650" y="581025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EB8F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96650" y="676275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19050">
            <a:solidFill>
              <a:srgbClr val="EB8F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42840" y="792543"/>
            <a:ext cx="579374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Por</a:t>
            </a:r>
            <a:r>
              <a:rPr spc="-95" dirty="0"/>
              <a:t> </a:t>
            </a:r>
            <a:r>
              <a:rPr dirty="0"/>
              <a:t>que</a:t>
            </a:r>
            <a:r>
              <a:rPr spc="-145" dirty="0"/>
              <a:t> </a:t>
            </a:r>
            <a:r>
              <a:rPr dirty="0"/>
              <a:t>usar</a:t>
            </a:r>
            <a:r>
              <a:rPr spc="-95" dirty="0"/>
              <a:t> </a:t>
            </a:r>
            <a:r>
              <a:rPr dirty="0"/>
              <a:t>Padrões</a:t>
            </a:r>
            <a:r>
              <a:rPr spc="-125" dirty="0"/>
              <a:t> </a:t>
            </a:r>
            <a:r>
              <a:rPr spc="-25" dirty="0"/>
              <a:t>de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01104" y="1460182"/>
            <a:ext cx="207010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b="1" spc="-10" dirty="0">
                <a:latin typeface="Corbel"/>
                <a:cs typeface="Corbel"/>
              </a:rPr>
              <a:t>Projeto?</a:t>
            </a:r>
            <a:endParaRPr sz="4400">
              <a:latin typeface="Corbel"/>
              <a:cs typeface="Corbe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4" y="-1"/>
            <a:ext cx="4067174" cy="684847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369045" y="2842323"/>
            <a:ext cx="25990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rbel"/>
                <a:cs typeface="Corbel"/>
              </a:rPr>
              <a:t>Facilidade</a:t>
            </a:r>
            <a:r>
              <a:rPr sz="1800" b="1" spc="-15" dirty="0">
                <a:latin typeface="Corbel"/>
                <a:cs typeface="Corbel"/>
              </a:rPr>
              <a:t> </a:t>
            </a:r>
            <a:r>
              <a:rPr sz="1800" b="1" dirty="0">
                <a:latin typeface="Corbel"/>
                <a:cs typeface="Corbel"/>
              </a:rPr>
              <a:t>na</a:t>
            </a:r>
            <a:r>
              <a:rPr sz="1800" b="1" spc="-80" dirty="0">
                <a:latin typeface="Corbel"/>
                <a:cs typeface="Corbel"/>
              </a:rPr>
              <a:t> </a:t>
            </a:r>
            <a:r>
              <a:rPr sz="1800" b="1" spc="-10" dirty="0">
                <a:latin typeface="Corbel"/>
                <a:cs typeface="Corbel"/>
              </a:rPr>
              <a:t>Manutenção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91525" y="3817556"/>
            <a:ext cx="271399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Corbel"/>
                <a:cs typeface="Corbel"/>
              </a:rPr>
              <a:t>Como</a:t>
            </a:r>
            <a:r>
              <a:rPr sz="1550" spc="3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são</a:t>
            </a:r>
            <a:r>
              <a:rPr sz="1550" spc="13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baseados</a:t>
            </a:r>
            <a:r>
              <a:rPr sz="1550" spc="10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em</a:t>
            </a:r>
            <a:r>
              <a:rPr sz="1550" spc="110" dirty="0">
                <a:latin typeface="Corbel"/>
                <a:cs typeface="Corbel"/>
              </a:rPr>
              <a:t> </a:t>
            </a:r>
            <a:r>
              <a:rPr sz="1550" spc="-10" dirty="0">
                <a:latin typeface="Corbel"/>
                <a:cs typeface="Corbel"/>
              </a:rPr>
              <a:t>práticas</a:t>
            </a:r>
            <a:endParaRPr sz="155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91525" y="4065587"/>
            <a:ext cx="278003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Corbel"/>
                <a:cs typeface="Corbel"/>
              </a:rPr>
              <a:t>consolidadas,</a:t>
            </a:r>
            <a:r>
              <a:rPr sz="1550" spc="15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os</a:t>
            </a:r>
            <a:r>
              <a:rPr sz="1550" spc="16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padrões</a:t>
            </a:r>
            <a:r>
              <a:rPr sz="1550" spc="165" dirty="0">
                <a:latin typeface="Corbel"/>
                <a:cs typeface="Corbel"/>
              </a:rPr>
              <a:t> </a:t>
            </a:r>
            <a:r>
              <a:rPr sz="1550" spc="-10" dirty="0">
                <a:latin typeface="Corbel"/>
                <a:cs typeface="Corbel"/>
              </a:rPr>
              <a:t>tornam</a:t>
            </a:r>
            <a:endParaRPr sz="155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91525" y="4304665"/>
            <a:ext cx="258889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Corbel"/>
                <a:cs typeface="Corbel"/>
              </a:rPr>
              <a:t>o</a:t>
            </a:r>
            <a:r>
              <a:rPr sz="1550" spc="14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código</a:t>
            </a:r>
            <a:r>
              <a:rPr sz="1550" spc="14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mais</a:t>
            </a:r>
            <a:r>
              <a:rPr sz="1550" spc="12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compreensível</a:t>
            </a:r>
            <a:r>
              <a:rPr sz="1550" spc="75" dirty="0">
                <a:latin typeface="Corbel"/>
                <a:cs typeface="Corbel"/>
              </a:rPr>
              <a:t> </a:t>
            </a:r>
            <a:r>
              <a:rPr sz="1550" spc="-50" dirty="0">
                <a:latin typeface="Corbel"/>
                <a:cs typeface="Corbel"/>
              </a:rPr>
              <a:t>e</a:t>
            </a:r>
            <a:endParaRPr sz="155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91525" y="4552569"/>
            <a:ext cx="274764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Corbel"/>
                <a:cs typeface="Corbel"/>
              </a:rPr>
              <a:t>fácil</a:t>
            </a:r>
            <a:r>
              <a:rPr sz="1550" spc="9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de</a:t>
            </a:r>
            <a:r>
              <a:rPr sz="1550" spc="13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modificar</a:t>
            </a:r>
            <a:r>
              <a:rPr sz="1550" spc="8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ou</a:t>
            </a:r>
            <a:r>
              <a:rPr sz="1550" spc="10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expandir</a:t>
            </a:r>
            <a:r>
              <a:rPr sz="1550" spc="85" dirty="0">
                <a:latin typeface="Corbel"/>
                <a:cs typeface="Corbel"/>
              </a:rPr>
              <a:t> </a:t>
            </a:r>
            <a:r>
              <a:rPr sz="1550" spc="-25" dirty="0">
                <a:latin typeface="Corbel"/>
                <a:cs typeface="Corbel"/>
              </a:rPr>
              <a:t>ao</a:t>
            </a:r>
            <a:endParaRPr sz="1550"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91525" y="4790757"/>
            <a:ext cx="141160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Corbel"/>
                <a:cs typeface="Corbel"/>
              </a:rPr>
              <a:t>longo</a:t>
            </a:r>
            <a:r>
              <a:rPr sz="1550" spc="8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do</a:t>
            </a:r>
            <a:r>
              <a:rPr sz="1550" spc="85" dirty="0">
                <a:latin typeface="Corbel"/>
                <a:cs typeface="Corbel"/>
              </a:rPr>
              <a:t> </a:t>
            </a:r>
            <a:r>
              <a:rPr sz="1550" spc="-10" dirty="0">
                <a:latin typeface="Corbel"/>
                <a:cs typeface="Corbel"/>
              </a:rPr>
              <a:t>tempo.</a:t>
            </a:r>
            <a:endParaRPr sz="1550">
              <a:latin typeface="Corbel"/>
              <a:cs typeface="Corbe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51350" y="3817556"/>
            <a:ext cx="273050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Corbel"/>
                <a:cs typeface="Corbel"/>
              </a:rPr>
              <a:t>Esses</a:t>
            </a:r>
            <a:r>
              <a:rPr sz="1550" spc="15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padrões</a:t>
            </a:r>
            <a:r>
              <a:rPr sz="1550" spc="15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estabelecem</a:t>
            </a:r>
            <a:r>
              <a:rPr sz="1550" spc="160" dirty="0">
                <a:latin typeface="Corbel"/>
                <a:cs typeface="Corbel"/>
              </a:rPr>
              <a:t> </a:t>
            </a:r>
            <a:r>
              <a:rPr sz="1550" spc="-25" dirty="0">
                <a:latin typeface="Corbel"/>
                <a:cs typeface="Corbel"/>
              </a:rPr>
              <a:t>uma</a:t>
            </a:r>
            <a:endParaRPr sz="1550">
              <a:latin typeface="Corbel"/>
              <a:cs typeface="Corbe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51350" y="4065587"/>
            <a:ext cx="273304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Corbel"/>
                <a:cs typeface="Corbel"/>
              </a:rPr>
              <a:t>linguagem</a:t>
            </a:r>
            <a:r>
              <a:rPr sz="1550" spc="16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padronizada</a:t>
            </a:r>
            <a:r>
              <a:rPr sz="1550" spc="17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entre</a:t>
            </a:r>
            <a:r>
              <a:rPr sz="1550" spc="155" dirty="0">
                <a:latin typeface="Corbel"/>
                <a:cs typeface="Corbel"/>
              </a:rPr>
              <a:t> </a:t>
            </a:r>
            <a:r>
              <a:rPr sz="1550" spc="-25" dirty="0">
                <a:latin typeface="Corbel"/>
                <a:cs typeface="Corbel"/>
              </a:rPr>
              <a:t>os</a:t>
            </a:r>
            <a:endParaRPr sz="1550">
              <a:latin typeface="Corbel"/>
              <a:cs typeface="Corbe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51350" y="4304665"/>
            <a:ext cx="251269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Corbel"/>
                <a:cs typeface="Corbel"/>
              </a:rPr>
              <a:t>programadores,</a:t>
            </a:r>
            <a:r>
              <a:rPr sz="1550" spc="9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o</a:t>
            </a:r>
            <a:r>
              <a:rPr sz="1550" spc="12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que</a:t>
            </a:r>
            <a:r>
              <a:rPr sz="1550" spc="9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torna</a:t>
            </a:r>
            <a:r>
              <a:rPr sz="1550" spc="114" dirty="0">
                <a:latin typeface="Corbel"/>
                <a:cs typeface="Corbel"/>
              </a:rPr>
              <a:t> </a:t>
            </a:r>
            <a:r>
              <a:rPr sz="1550" spc="-50" dirty="0">
                <a:latin typeface="Corbel"/>
                <a:cs typeface="Corbel"/>
              </a:rPr>
              <a:t>a</a:t>
            </a:r>
            <a:endParaRPr sz="1550">
              <a:latin typeface="Corbel"/>
              <a:cs typeface="Corbe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51350" y="4552569"/>
            <a:ext cx="2265680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Corbel"/>
                <a:cs typeface="Corbel"/>
              </a:rPr>
              <a:t>troca</a:t>
            </a:r>
            <a:r>
              <a:rPr sz="1550" spc="9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de</a:t>
            </a:r>
            <a:r>
              <a:rPr sz="1550" spc="8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ideias</a:t>
            </a:r>
            <a:r>
              <a:rPr sz="1550" spc="8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mais</a:t>
            </a:r>
            <a:r>
              <a:rPr sz="1550" spc="7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clara</a:t>
            </a:r>
            <a:r>
              <a:rPr sz="1550" spc="95" dirty="0">
                <a:latin typeface="Corbel"/>
                <a:cs typeface="Corbel"/>
              </a:rPr>
              <a:t> </a:t>
            </a:r>
            <a:r>
              <a:rPr sz="1550" spc="-50" dirty="0">
                <a:latin typeface="Corbel"/>
                <a:cs typeface="Corbel"/>
              </a:rPr>
              <a:t>e</a:t>
            </a:r>
            <a:endParaRPr sz="1550">
              <a:latin typeface="Corbel"/>
              <a:cs typeface="Corbe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51350" y="4790757"/>
            <a:ext cx="247523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Corbel"/>
                <a:cs typeface="Corbel"/>
              </a:rPr>
              <a:t>eficiente</a:t>
            </a:r>
            <a:r>
              <a:rPr sz="1550" spc="9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dentro</a:t>
            </a:r>
            <a:r>
              <a:rPr sz="1550" spc="114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da</a:t>
            </a:r>
            <a:r>
              <a:rPr sz="1550" spc="114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equipe</a:t>
            </a:r>
            <a:r>
              <a:rPr sz="1550" spc="95" dirty="0">
                <a:latin typeface="Corbel"/>
                <a:cs typeface="Corbel"/>
              </a:rPr>
              <a:t> </a:t>
            </a:r>
            <a:r>
              <a:rPr sz="1550" spc="-25" dirty="0">
                <a:latin typeface="Corbel"/>
                <a:cs typeface="Corbel"/>
              </a:rPr>
              <a:t>de</a:t>
            </a:r>
            <a:endParaRPr sz="1550">
              <a:latin typeface="Corbel"/>
              <a:cs typeface="Corbe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51350" y="5038788"/>
            <a:ext cx="152463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10" dirty="0">
                <a:latin typeface="Corbel"/>
                <a:cs typeface="Corbel"/>
              </a:rPr>
              <a:t>desenvolvimento.</a:t>
            </a:r>
            <a:endParaRPr sz="1550">
              <a:latin typeface="Corbel"/>
              <a:cs typeface="Corbe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51350" y="2842323"/>
            <a:ext cx="2554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rbel"/>
                <a:cs typeface="Corbel"/>
              </a:rPr>
              <a:t>Melhoria</a:t>
            </a:r>
            <a:r>
              <a:rPr sz="1800" b="1" spc="-10" dirty="0">
                <a:latin typeface="Corbel"/>
                <a:cs typeface="Corbel"/>
              </a:rPr>
              <a:t> </a:t>
            </a:r>
            <a:r>
              <a:rPr sz="1800" b="1" spc="-15" dirty="0">
                <a:latin typeface="Corbel"/>
                <a:cs typeface="Corbel"/>
              </a:rPr>
              <a:t>na</a:t>
            </a:r>
            <a:r>
              <a:rPr sz="1800" b="1" spc="-100" dirty="0">
                <a:latin typeface="Corbel"/>
                <a:cs typeface="Corbel"/>
              </a:rPr>
              <a:t> </a:t>
            </a:r>
            <a:r>
              <a:rPr sz="1800" b="1" spc="-10" dirty="0">
                <a:latin typeface="Corbel"/>
                <a:cs typeface="Corbel"/>
              </a:rPr>
              <a:t>Comunicação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82075" y="6457948"/>
            <a:ext cx="2343150" cy="3524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6096000" y="0"/>
              <a:ext cx="3657600" cy="6858000"/>
            </a:xfrm>
            <a:custGeom>
              <a:avLst/>
              <a:gdLst/>
              <a:ahLst/>
              <a:cxnLst/>
              <a:rect l="l" t="t" r="r" b="b"/>
              <a:pathLst>
                <a:path w="3657600" h="6858000">
                  <a:moveTo>
                    <a:pt x="36576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3657600" y="6858000"/>
                  </a:lnTo>
                  <a:lnTo>
                    <a:pt x="3657600" y="0"/>
                  </a:lnTo>
                  <a:close/>
                </a:path>
              </a:pathLst>
            </a:custGeom>
            <a:solidFill>
              <a:srgbClr val="FAE9D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296650" y="581025"/>
              <a:ext cx="304800" cy="95250"/>
            </a:xfrm>
            <a:custGeom>
              <a:avLst/>
              <a:gdLst/>
              <a:ahLst/>
              <a:cxnLst/>
              <a:rect l="l" t="t" r="r" b="b"/>
              <a:pathLst>
                <a:path w="304800" h="95250">
                  <a:moveTo>
                    <a:pt x="0" y="0"/>
                  </a:moveTo>
                  <a:lnTo>
                    <a:pt x="304800" y="0"/>
                  </a:lnTo>
                </a:path>
                <a:path w="304800" h="95250">
                  <a:moveTo>
                    <a:pt x="0" y="95250"/>
                  </a:moveTo>
                  <a:lnTo>
                    <a:pt x="304800" y="95250"/>
                  </a:lnTo>
                </a:path>
              </a:pathLst>
            </a:custGeom>
            <a:ln w="19050">
              <a:solidFill>
                <a:srgbClr val="EB8F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46939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Principais</a:t>
            </a:r>
            <a:r>
              <a:rPr spc="-220" dirty="0"/>
              <a:t> </a:t>
            </a:r>
            <a:r>
              <a:rPr dirty="0"/>
              <a:t>Categorias</a:t>
            </a:r>
            <a:r>
              <a:rPr spc="-100" dirty="0"/>
              <a:t> </a:t>
            </a:r>
            <a:r>
              <a:rPr dirty="0"/>
              <a:t>de</a:t>
            </a:r>
            <a:r>
              <a:rPr spc="-95" dirty="0"/>
              <a:t> </a:t>
            </a:r>
            <a:r>
              <a:rPr spc="-10" dirty="0"/>
              <a:t>Padrões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679950" y="3081337"/>
            <a:ext cx="19500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orbel"/>
                <a:cs typeface="Corbel"/>
              </a:rPr>
              <a:t>Padrões</a:t>
            </a:r>
            <a:r>
              <a:rPr sz="1800" b="1" spc="-60" dirty="0">
                <a:latin typeface="Corbel"/>
                <a:cs typeface="Corbel"/>
              </a:rPr>
              <a:t> </a:t>
            </a:r>
            <a:r>
              <a:rPr sz="1800" b="1" spc="-10" dirty="0">
                <a:latin typeface="Corbel"/>
                <a:cs typeface="Corbel"/>
              </a:rPr>
              <a:t>Estruturais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89543" y="3081337"/>
            <a:ext cx="26549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rbel"/>
                <a:cs typeface="Corbel"/>
              </a:rPr>
              <a:t>Padrões</a:t>
            </a:r>
            <a:r>
              <a:rPr sz="1800" b="1" spc="-65" dirty="0">
                <a:latin typeface="Corbel"/>
                <a:cs typeface="Corbel"/>
              </a:rPr>
              <a:t> </a:t>
            </a:r>
            <a:r>
              <a:rPr sz="1800" b="1" spc="-10" dirty="0">
                <a:latin typeface="Corbel"/>
                <a:cs typeface="Corbel"/>
              </a:rPr>
              <a:t>Comportamentais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6800" y="3081337"/>
            <a:ext cx="2788285" cy="1736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rbel"/>
                <a:cs typeface="Corbel"/>
              </a:rPr>
              <a:t>Padrões</a:t>
            </a:r>
            <a:r>
              <a:rPr sz="1800" b="1" spc="-65" dirty="0">
                <a:latin typeface="Corbel"/>
                <a:cs typeface="Corbel"/>
              </a:rPr>
              <a:t> </a:t>
            </a:r>
            <a:r>
              <a:rPr sz="1800" b="1" spc="-10" dirty="0">
                <a:latin typeface="Corbel"/>
                <a:cs typeface="Corbel"/>
              </a:rPr>
              <a:t>Criacionais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395"/>
              </a:spcBef>
            </a:pPr>
            <a:endParaRPr sz="1800">
              <a:latin typeface="Corbel"/>
              <a:cs typeface="Corbel"/>
            </a:endParaRPr>
          </a:p>
          <a:p>
            <a:pPr marL="298450" marR="5080" indent="-286385">
              <a:lnSpc>
                <a:spcPct val="103699"/>
              </a:lnSpc>
              <a:buClr>
                <a:srgbClr val="B86C11"/>
              </a:buClr>
              <a:buSzPct val="148387"/>
              <a:buFont typeface="Arial MT"/>
              <a:buChar char="•"/>
              <a:tabLst>
                <a:tab pos="298450" algn="l"/>
              </a:tabLst>
            </a:pPr>
            <a:r>
              <a:rPr sz="1550" dirty="0">
                <a:latin typeface="Corbel"/>
                <a:cs typeface="Corbel"/>
              </a:rPr>
              <a:t>Tratam</a:t>
            </a:r>
            <a:r>
              <a:rPr sz="1550" spc="8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da</a:t>
            </a:r>
            <a:r>
              <a:rPr sz="1550" spc="9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maneira</a:t>
            </a:r>
            <a:r>
              <a:rPr sz="1550" spc="5" dirty="0">
                <a:latin typeface="Corbel"/>
                <a:cs typeface="Corbel"/>
              </a:rPr>
              <a:t> </a:t>
            </a:r>
            <a:r>
              <a:rPr sz="1550" spc="-20" dirty="0">
                <a:latin typeface="Corbel"/>
                <a:cs typeface="Corbel"/>
              </a:rPr>
              <a:t>como </a:t>
            </a:r>
            <a:r>
              <a:rPr sz="1550" dirty="0">
                <a:latin typeface="Corbel"/>
                <a:cs typeface="Corbel"/>
              </a:rPr>
              <a:t>objetos</a:t>
            </a:r>
            <a:r>
              <a:rPr sz="1550" spc="11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são</a:t>
            </a:r>
            <a:r>
              <a:rPr sz="1550" spc="4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criados,</a:t>
            </a:r>
            <a:r>
              <a:rPr sz="1550" spc="11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com</a:t>
            </a:r>
            <a:r>
              <a:rPr sz="1550" spc="114" dirty="0">
                <a:latin typeface="Corbel"/>
                <a:cs typeface="Corbel"/>
              </a:rPr>
              <a:t> </a:t>
            </a:r>
            <a:r>
              <a:rPr sz="1550" spc="-20" dirty="0">
                <a:latin typeface="Corbel"/>
                <a:cs typeface="Corbel"/>
              </a:rPr>
              <a:t>foco </a:t>
            </a:r>
            <a:r>
              <a:rPr sz="1550" dirty="0">
                <a:latin typeface="Corbel"/>
                <a:cs typeface="Corbel"/>
              </a:rPr>
              <a:t>na</a:t>
            </a:r>
            <a:r>
              <a:rPr sz="1550" spc="12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flexibilidade</a:t>
            </a:r>
            <a:r>
              <a:rPr sz="1550" spc="10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e</a:t>
            </a:r>
            <a:r>
              <a:rPr sz="1550" spc="10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no</a:t>
            </a:r>
            <a:r>
              <a:rPr sz="1550" spc="35" dirty="0">
                <a:latin typeface="Corbel"/>
                <a:cs typeface="Corbel"/>
              </a:rPr>
              <a:t> </a:t>
            </a:r>
            <a:r>
              <a:rPr sz="1550" spc="-10" dirty="0">
                <a:latin typeface="Corbel"/>
                <a:cs typeface="Corbel"/>
              </a:rPr>
              <a:t>controle </a:t>
            </a:r>
            <a:r>
              <a:rPr sz="1550" dirty="0">
                <a:latin typeface="Corbel"/>
                <a:cs typeface="Corbel"/>
              </a:rPr>
              <a:t>do</a:t>
            </a:r>
            <a:r>
              <a:rPr sz="1550" spc="4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processo</a:t>
            </a:r>
            <a:r>
              <a:rPr sz="1550" spc="14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de</a:t>
            </a:r>
            <a:r>
              <a:rPr sz="1550" spc="114" dirty="0">
                <a:latin typeface="Corbel"/>
                <a:cs typeface="Corbel"/>
              </a:rPr>
              <a:t> </a:t>
            </a:r>
            <a:r>
              <a:rPr sz="1550" spc="-10" dirty="0">
                <a:latin typeface="Corbel"/>
                <a:cs typeface="Corbel"/>
              </a:rPr>
              <a:t>instanciação.</a:t>
            </a:r>
            <a:endParaRPr sz="155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78045" y="3817556"/>
            <a:ext cx="278828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25"/>
              </a:spcBef>
              <a:buClr>
                <a:srgbClr val="B86C11"/>
              </a:buClr>
              <a:buSzPct val="148387"/>
              <a:buFont typeface="Arial MT"/>
              <a:buChar char="•"/>
              <a:tabLst>
                <a:tab pos="298450" algn="l"/>
              </a:tabLst>
            </a:pPr>
            <a:r>
              <a:rPr sz="1550" dirty="0">
                <a:latin typeface="Corbel"/>
                <a:cs typeface="Corbel"/>
              </a:rPr>
              <a:t>Dizem</a:t>
            </a:r>
            <a:r>
              <a:rPr sz="1550" spc="8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respeito</a:t>
            </a:r>
            <a:r>
              <a:rPr sz="1550" spc="11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à</a:t>
            </a:r>
            <a:r>
              <a:rPr sz="1550" spc="100" dirty="0">
                <a:latin typeface="Corbel"/>
                <a:cs typeface="Corbel"/>
              </a:rPr>
              <a:t> </a:t>
            </a:r>
            <a:r>
              <a:rPr sz="1550" spc="-10" dirty="0">
                <a:latin typeface="Corbel"/>
                <a:cs typeface="Corbel"/>
              </a:rPr>
              <a:t>organização</a:t>
            </a:r>
            <a:endParaRPr sz="155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64176" y="4065587"/>
            <a:ext cx="209359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Corbel"/>
                <a:cs typeface="Corbel"/>
              </a:rPr>
              <a:t>de</a:t>
            </a:r>
            <a:r>
              <a:rPr sz="1550" spc="9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classes</a:t>
            </a:r>
            <a:r>
              <a:rPr sz="1550" spc="10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e</a:t>
            </a:r>
            <a:r>
              <a:rPr sz="1550" spc="9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objetos</a:t>
            </a:r>
            <a:r>
              <a:rPr sz="1550" spc="100" dirty="0">
                <a:latin typeface="Corbel"/>
                <a:cs typeface="Corbel"/>
              </a:rPr>
              <a:t> </a:t>
            </a:r>
            <a:r>
              <a:rPr sz="1550" spc="-20" dirty="0">
                <a:latin typeface="Corbel"/>
                <a:cs typeface="Corbel"/>
              </a:rPr>
              <a:t>para</a:t>
            </a:r>
            <a:endParaRPr sz="1550">
              <a:latin typeface="Corbel"/>
              <a:cs typeface="Corbe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64176" y="4304665"/>
            <a:ext cx="235140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Corbel"/>
                <a:cs typeface="Corbel"/>
              </a:rPr>
              <a:t>formar</a:t>
            </a:r>
            <a:r>
              <a:rPr sz="1550" spc="9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estruturas</a:t>
            </a:r>
            <a:r>
              <a:rPr sz="1550" spc="15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maiores</a:t>
            </a:r>
            <a:r>
              <a:rPr sz="1550" spc="145" dirty="0">
                <a:latin typeface="Corbel"/>
                <a:cs typeface="Corbel"/>
              </a:rPr>
              <a:t> </a:t>
            </a:r>
            <a:r>
              <a:rPr sz="1550" spc="-50" dirty="0">
                <a:latin typeface="Corbel"/>
                <a:cs typeface="Corbel"/>
              </a:rPr>
              <a:t>e</a:t>
            </a:r>
            <a:endParaRPr sz="1550">
              <a:latin typeface="Corbel"/>
              <a:cs typeface="Corbe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64176" y="4552569"/>
            <a:ext cx="1334135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Corbel"/>
                <a:cs typeface="Corbel"/>
              </a:rPr>
              <a:t>mais</a:t>
            </a:r>
            <a:r>
              <a:rPr sz="1550" spc="70" dirty="0">
                <a:latin typeface="Corbel"/>
                <a:cs typeface="Corbel"/>
              </a:rPr>
              <a:t> </a:t>
            </a:r>
            <a:r>
              <a:rPr sz="1550" spc="-10" dirty="0">
                <a:latin typeface="Corbel"/>
                <a:cs typeface="Corbel"/>
              </a:rPr>
              <a:t>eficientes.</a:t>
            </a:r>
            <a:endParaRPr sz="1550">
              <a:latin typeface="Corbel"/>
              <a:cs typeface="Corbe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289543" y="3817556"/>
            <a:ext cx="2588260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25"/>
              </a:spcBef>
              <a:buClr>
                <a:srgbClr val="B86C11"/>
              </a:buClr>
              <a:buSzPct val="148387"/>
              <a:buFont typeface="Arial MT"/>
              <a:buChar char="•"/>
              <a:tabLst>
                <a:tab pos="297815" algn="l"/>
              </a:tabLst>
            </a:pPr>
            <a:r>
              <a:rPr sz="1550" dirty="0">
                <a:latin typeface="Corbel"/>
                <a:cs typeface="Corbel"/>
              </a:rPr>
              <a:t>Envolvem</a:t>
            </a:r>
            <a:r>
              <a:rPr sz="1550" spc="114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a</a:t>
            </a:r>
            <a:r>
              <a:rPr sz="1550" spc="13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forma</a:t>
            </a:r>
            <a:r>
              <a:rPr sz="1550" spc="12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como</a:t>
            </a:r>
            <a:r>
              <a:rPr sz="1550" spc="135" dirty="0">
                <a:latin typeface="Corbel"/>
                <a:cs typeface="Corbel"/>
              </a:rPr>
              <a:t> </a:t>
            </a:r>
            <a:r>
              <a:rPr sz="1550" spc="-25" dirty="0">
                <a:latin typeface="Corbel"/>
                <a:cs typeface="Corbel"/>
              </a:rPr>
              <a:t>os</a:t>
            </a:r>
            <a:endParaRPr sz="1550">
              <a:latin typeface="Corbel"/>
              <a:cs typeface="Corbe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75293" y="4065587"/>
            <a:ext cx="193992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Corbel"/>
                <a:cs typeface="Corbel"/>
              </a:rPr>
              <a:t>objetos</a:t>
            </a:r>
            <a:r>
              <a:rPr sz="1550" spc="114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interagem</a:t>
            </a:r>
            <a:r>
              <a:rPr sz="1550" spc="12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e</a:t>
            </a:r>
            <a:r>
              <a:rPr sz="1550" spc="120" dirty="0">
                <a:latin typeface="Corbel"/>
                <a:cs typeface="Corbel"/>
              </a:rPr>
              <a:t> </a:t>
            </a:r>
            <a:r>
              <a:rPr sz="1550" spc="-25" dirty="0">
                <a:latin typeface="Corbel"/>
                <a:cs typeface="Corbel"/>
              </a:rPr>
              <a:t>se</a:t>
            </a:r>
            <a:endParaRPr sz="1550">
              <a:latin typeface="Corbel"/>
              <a:cs typeface="Corbe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75293" y="4304665"/>
            <a:ext cx="1729739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Corbel"/>
                <a:cs typeface="Corbel"/>
              </a:rPr>
              <a:t>comunicam</a:t>
            </a:r>
            <a:r>
              <a:rPr sz="1550" spc="17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entre</a:t>
            </a:r>
            <a:r>
              <a:rPr sz="1550" spc="170" dirty="0">
                <a:latin typeface="Corbel"/>
                <a:cs typeface="Corbel"/>
              </a:rPr>
              <a:t> </a:t>
            </a:r>
            <a:r>
              <a:rPr sz="1550" spc="-25" dirty="0">
                <a:latin typeface="Corbel"/>
                <a:cs typeface="Corbel"/>
              </a:rPr>
              <a:t>si,</a:t>
            </a:r>
            <a:endParaRPr sz="1550">
              <a:latin typeface="Corbel"/>
              <a:cs typeface="Corbe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75293" y="4552569"/>
            <a:ext cx="2175510" cy="2654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latin typeface="Corbel"/>
                <a:cs typeface="Corbel"/>
              </a:rPr>
              <a:t>promovendo</a:t>
            </a:r>
            <a:r>
              <a:rPr sz="1550" spc="260" dirty="0">
                <a:latin typeface="Corbel"/>
                <a:cs typeface="Corbel"/>
              </a:rPr>
              <a:t> </a:t>
            </a:r>
            <a:r>
              <a:rPr sz="1550" spc="-10" dirty="0">
                <a:latin typeface="Corbel"/>
                <a:cs typeface="Corbel"/>
              </a:rPr>
              <a:t>colaboração</a:t>
            </a:r>
            <a:endParaRPr sz="1550">
              <a:latin typeface="Corbel"/>
              <a:cs typeface="Corbe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75293" y="4790757"/>
            <a:ext cx="57467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spc="-10" dirty="0">
                <a:latin typeface="Corbel"/>
                <a:cs typeface="Corbel"/>
              </a:rPr>
              <a:t>eficaz.</a:t>
            </a:r>
            <a:endParaRPr sz="1550">
              <a:latin typeface="Corbel"/>
              <a:cs typeface="Corbe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72550" y="6438898"/>
            <a:ext cx="2800350" cy="3905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00575" y="2665412"/>
            <a:ext cx="3025140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dirty="0">
                <a:latin typeface="Corbel"/>
                <a:cs typeface="Corbel"/>
              </a:rPr>
              <a:t>O</a:t>
            </a:r>
            <a:r>
              <a:rPr b="0" spc="-25" dirty="0">
                <a:latin typeface="Corbel"/>
                <a:cs typeface="Corbel"/>
              </a:rPr>
              <a:t> </a:t>
            </a:r>
            <a:r>
              <a:rPr b="0" dirty="0">
                <a:latin typeface="Corbel"/>
                <a:cs typeface="Corbel"/>
              </a:rPr>
              <a:t>que</a:t>
            </a:r>
            <a:r>
              <a:rPr b="0" spc="-105" dirty="0">
                <a:latin typeface="Corbel"/>
                <a:cs typeface="Corbel"/>
              </a:rPr>
              <a:t> </a:t>
            </a:r>
            <a:r>
              <a:rPr b="0" dirty="0">
                <a:latin typeface="Corbel"/>
                <a:cs typeface="Corbel"/>
              </a:rPr>
              <a:t>é</a:t>
            </a:r>
            <a:r>
              <a:rPr b="0" spc="-25" dirty="0">
                <a:latin typeface="Corbel"/>
                <a:cs typeface="Corbel"/>
              </a:rPr>
              <a:t> MVC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86800" y="6467474"/>
            <a:ext cx="2809875" cy="3905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0"/>
            <a:ext cx="2438400" cy="6858000"/>
            <a:chOff x="152400" y="0"/>
            <a:chExt cx="2438400" cy="6858000"/>
          </a:xfrm>
        </p:grpSpPr>
        <p:sp>
          <p:nvSpPr>
            <p:cNvPr id="3" name="object 3"/>
            <p:cNvSpPr/>
            <p:nvPr/>
          </p:nvSpPr>
          <p:spPr>
            <a:xfrm>
              <a:off x="457200" y="0"/>
              <a:ext cx="1123950" cy="5334000"/>
            </a:xfrm>
            <a:custGeom>
              <a:avLst/>
              <a:gdLst/>
              <a:ahLst/>
              <a:cxnLst/>
              <a:rect l="l" t="t" r="r" b="b"/>
              <a:pathLst>
                <a:path w="1123950" h="5334000">
                  <a:moveTo>
                    <a:pt x="1123950" y="0"/>
                  </a:moveTo>
                  <a:lnTo>
                    <a:pt x="869569" y="0"/>
                  </a:lnTo>
                  <a:lnTo>
                    <a:pt x="0" y="5291074"/>
                  </a:lnTo>
                  <a:lnTo>
                    <a:pt x="248005" y="5334000"/>
                  </a:lnTo>
                  <a:lnTo>
                    <a:pt x="1123950" y="0"/>
                  </a:lnTo>
                  <a:close/>
                </a:path>
              </a:pathLst>
            </a:custGeom>
            <a:solidFill>
              <a:srgbClr val="EB8F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400" y="0"/>
              <a:ext cx="1114425" cy="5276850"/>
            </a:xfrm>
            <a:custGeom>
              <a:avLst/>
              <a:gdLst/>
              <a:ahLst/>
              <a:cxnLst/>
              <a:rect l="l" t="t" r="r" b="b"/>
              <a:pathLst>
                <a:path w="1114425" h="5276850">
                  <a:moveTo>
                    <a:pt x="1114425" y="0"/>
                  </a:moveTo>
                  <a:lnTo>
                    <a:pt x="862723" y="0"/>
                  </a:lnTo>
                  <a:lnTo>
                    <a:pt x="0" y="5238750"/>
                  </a:lnTo>
                  <a:lnTo>
                    <a:pt x="248526" y="5276850"/>
                  </a:lnTo>
                  <a:lnTo>
                    <a:pt x="1114425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1228725" h="1619250">
                  <a:moveTo>
                    <a:pt x="0" y="0"/>
                  </a:moveTo>
                  <a:lnTo>
                    <a:pt x="1174750" y="1619250"/>
                  </a:lnTo>
                  <a:lnTo>
                    <a:pt x="1228725" y="1619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5295900"/>
              <a:ext cx="1495425" cy="1562100"/>
            </a:xfrm>
            <a:custGeom>
              <a:avLst/>
              <a:gdLst/>
              <a:ahLst/>
              <a:cxnLst/>
              <a:rect l="l" t="t" r="r" b="b"/>
              <a:pathLst>
                <a:path w="1495425" h="1562100">
                  <a:moveTo>
                    <a:pt x="0" y="0"/>
                  </a:moveTo>
                  <a:lnTo>
                    <a:pt x="1443101" y="1562100"/>
                  </a:lnTo>
                  <a:lnTo>
                    <a:pt x="1495425" y="1562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47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5286375"/>
              <a:ext cx="2133600" cy="1571625"/>
            </a:xfrm>
            <a:custGeom>
              <a:avLst/>
              <a:gdLst/>
              <a:ahLst/>
              <a:cxnLst/>
              <a:rect l="l" t="t" r="r" b="b"/>
              <a:pathLst>
                <a:path w="2133600" h="1571625">
                  <a:moveTo>
                    <a:pt x="0" y="0"/>
                  </a:moveTo>
                  <a:lnTo>
                    <a:pt x="0" y="4825"/>
                  </a:lnTo>
                  <a:lnTo>
                    <a:pt x="1497711" y="1571625"/>
                  </a:lnTo>
                  <a:lnTo>
                    <a:pt x="2133600" y="1571625"/>
                  </a:lnTo>
                  <a:lnTo>
                    <a:pt x="248018" y="42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86C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695450" h="1619250">
                  <a:moveTo>
                    <a:pt x="0" y="0"/>
                  </a:moveTo>
                  <a:lnTo>
                    <a:pt x="1228725" y="1619250"/>
                  </a:lnTo>
                  <a:lnTo>
                    <a:pt x="1695450" y="1619250"/>
                  </a:lnTo>
                  <a:lnTo>
                    <a:pt x="292100" y="95250"/>
                  </a:lnTo>
                  <a:lnTo>
                    <a:pt x="244475" y="42925"/>
                  </a:lnTo>
                  <a:lnTo>
                    <a:pt x="249237" y="42925"/>
                  </a:lnTo>
                  <a:lnTo>
                    <a:pt x="249237" y="38100"/>
                  </a:lnTo>
                  <a:lnTo>
                    <a:pt x="244475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6096000" y="4657725"/>
            <a:ext cx="1619250" cy="1619250"/>
          </a:xfrm>
          <a:custGeom>
            <a:avLst/>
            <a:gdLst/>
            <a:ahLst/>
            <a:cxnLst/>
            <a:rect l="l" t="t" r="r" b="b"/>
            <a:pathLst>
              <a:path w="1619250" h="1619250">
                <a:moveTo>
                  <a:pt x="1619250" y="0"/>
                </a:moveTo>
                <a:lnTo>
                  <a:pt x="0" y="0"/>
                </a:lnTo>
                <a:lnTo>
                  <a:pt x="0" y="1619250"/>
                </a:lnTo>
                <a:lnTo>
                  <a:pt x="1619250" y="1619250"/>
                </a:lnTo>
                <a:lnTo>
                  <a:pt x="1619250" y="0"/>
                </a:lnTo>
                <a:close/>
              </a:path>
            </a:pathLst>
          </a:custGeom>
          <a:solidFill>
            <a:srgbClr val="EB8F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572750" y="581025"/>
            <a:ext cx="1619250" cy="1619250"/>
          </a:xfrm>
          <a:custGeom>
            <a:avLst/>
            <a:gdLst/>
            <a:ahLst/>
            <a:cxnLst/>
            <a:rect l="l" t="t" r="r" b="b"/>
            <a:pathLst>
              <a:path w="1619250" h="1619250">
                <a:moveTo>
                  <a:pt x="1619250" y="0"/>
                </a:moveTo>
                <a:lnTo>
                  <a:pt x="0" y="0"/>
                </a:lnTo>
                <a:lnTo>
                  <a:pt x="0" y="1619250"/>
                </a:lnTo>
                <a:lnTo>
                  <a:pt x="1619250" y="1619250"/>
                </a:lnTo>
                <a:lnTo>
                  <a:pt x="1619250" y="0"/>
                </a:lnTo>
                <a:close/>
              </a:path>
            </a:pathLst>
          </a:custGeom>
          <a:solidFill>
            <a:srgbClr val="EB8F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2266950" cy="2266950"/>
          </a:xfrm>
          <a:custGeom>
            <a:avLst/>
            <a:gdLst/>
            <a:ahLst/>
            <a:cxnLst/>
            <a:rect l="l" t="t" r="r" b="b"/>
            <a:pathLst>
              <a:path w="2266950" h="2266950">
                <a:moveTo>
                  <a:pt x="2262505" y="0"/>
                </a:moveTo>
                <a:lnTo>
                  <a:pt x="0" y="0"/>
                </a:lnTo>
                <a:lnTo>
                  <a:pt x="0" y="2262504"/>
                </a:lnTo>
                <a:lnTo>
                  <a:pt x="87061" y="2266950"/>
                </a:lnTo>
                <a:lnTo>
                  <a:pt x="135093" y="2266431"/>
                </a:lnTo>
                <a:lnTo>
                  <a:pt x="182872" y="2264882"/>
                </a:lnTo>
                <a:lnTo>
                  <a:pt x="230386" y="2262313"/>
                </a:lnTo>
                <a:lnTo>
                  <a:pt x="277625" y="2258735"/>
                </a:lnTo>
                <a:lnTo>
                  <a:pt x="324579" y="2254158"/>
                </a:lnTo>
                <a:lnTo>
                  <a:pt x="371236" y="2248593"/>
                </a:lnTo>
                <a:lnTo>
                  <a:pt x="417587" y="2242052"/>
                </a:lnTo>
                <a:lnTo>
                  <a:pt x="463620" y="2234544"/>
                </a:lnTo>
                <a:lnTo>
                  <a:pt x="509324" y="2226079"/>
                </a:lnTo>
                <a:lnTo>
                  <a:pt x="554690" y="2216670"/>
                </a:lnTo>
                <a:lnTo>
                  <a:pt x="599707" y="2206326"/>
                </a:lnTo>
                <a:lnTo>
                  <a:pt x="644363" y="2195058"/>
                </a:lnTo>
                <a:lnTo>
                  <a:pt x="688648" y="2182876"/>
                </a:lnTo>
                <a:lnTo>
                  <a:pt x="732552" y="2169792"/>
                </a:lnTo>
                <a:lnTo>
                  <a:pt x="776064" y="2155815"/>
                </a:lnTo>
                <a:lnTo>
                  <a:pt x="819174" y="2140958"/>
                </a:lnTo>
                <a:lnTo>
                  <a:pt x="861870" y="2125229"/>
                </a:lnTo>
                <a:lnTo>
                  <a:pt x="904142" y="2108640"/>
                </a:lnTo>
                <a:lnTo>
                  <a:pt x="945979" y="2091202"/>
                </a:lnTo>
                <a:lnTo>
                  <a:pt x="987371" y="2072925"/>
                </a:lnTo>
                <a:lnTo>
                  <a:pt x="1028307" y="2053819"/>
                </a:lnTo>
                <a:lnTo>
                  <a:pt x="1068777" y="2033896"/>
                </a:lnTo>
                <a:lnTo>
                  <a:pt x="1108770" y="2013166"/>
                </a:lnTo>
                <a:lnTo>
                  <a:pt x="1148275" y="1991639"/>
                </a:lnTo>
                <a:lnTo>
                  <a:pt x="1187281" y="1969327"/>
                </a:lnTo>
                <a:lnTo>
                  <a:pt x="1225778" y="1946240"/>
                </a:lnTo>
                <a:lnTo>
                  <a:pt x="1263756" y="1922389"/>
                </a:lnTo>
                <a:lnTo>
                  <a:pt x="1301203" y="1897783"/>
                </a:lnTo>
                <a:lnTo>
                  <a:pt x="1338109" y="1872435"/>
                </a:lnTo>
                <a:lnTo>
                  <a:pt x="1374464" y="1846354"/>
                </a:lnTo>
                <a:lnTo>
                  <a:pt x="1410256" y="1819551"/>
                </a:lnTo>
                <a:lnTo>
                  <a:pt x="1445475" y="1792037"/>
                </a:lnTo>
                <a:lnTo>
                  <a:pt x="1480111" y="1763823"/>
                </a:lnTo>
                <a:lnTo>
                  <a:pt x="1514153" y="1734918"/>
                </a:lnTo>
                <a:lnTo>
                  <a:pt x="1547589" y="1705334"/>
                </a:lnTo>
                <a:lnTo>
                  <a:pt x="1580411" y="1675082"/>
                </a:lnTo>
                <a:lnTo>
                  <a:pt x="1612606" y="1644172"/>
                </a:lnTo>
                <a:lnTo>
                  <a:pt x="1644164" y="1612614"/>
                </a:lnTo>
                <a:lnTo>
                  <a:pt x="1675075" y="1580419"/>
                </a:lnTo>
                <a:lnTo>
                  <a:pt x="1705328" y="1547599"/>
                </a:lnTo>
                <a:lnTo>
                  <a:pt x="1734912" y="1514163"/>
                </a:lnTo>
                <a:lnTo>
                  <a:pt x="1763817" y="1480122"/>
                </a:lnTo>
                <a:lnTo>
                  <a:pt x="1792032" y="1445487"/>
                </a:lnTo>
                <a:lnTo>
                  <a:pt x="1819547" y="1410268"/>
                </a:lnTo>
                <a:lnTo>
                  <a:pt x="1846350" y="1374477"/>
                </a:lnTo>
                <a:lnTo>
                  <a:pt x="1872431" y="1338123"/>
                </a:lnTo>
                <a:lnTo>
                  <a:pt x="1897780" y="1301218"/>
                </a:lnTo>
                <a:lnTo>
                  <a:pt x="1922386" y="1263772"/>
                </a:lnTo>
                <a:lnTo>
                  <a:pt x="1946238" y="1225795"/>
                </a:lnTo>
                <a:lnTo>
                  <a:pt x="1969325" y="1187299"/>
                </a:lnTo>
                <a:lnTo>
                  <a:pt x="1991637" y="1148294"/>
                </a:lnTo>
                <a:lnTo>
                  <a:pt x="2013164" y="1108790"/>
                </a:lnTo>
                <a:lnTo>
                  <a:pt x="2033894" y="1068799"/>
                </a:lnTo>
                <a:lnTo>
                  <a:pt x="2053818" y="1028330"/>
                </a:lnTo>
                <a:lnTo>
                  <a:pt x="2072923" y="987395"/>
                </a:lnTo>
                <a:lnTo>
                  <a:pt x="2091201" y="946004"/>
                </a:lnTo>
                <a:lnTo>
                  <a:pt x="2108639" y="904168"/>
                </a:lnTo>
                <a:lnTo>
                  <a:pt x="2125228" y="861898"/>
                </a:lnTo>
                <a:lnTo>
                  <a:pt x="2140957" y="819203"/>
                </a:lnTo>
                <a:lnTo>
                  <a:pt x="2155815" y="776095"/>
                </a:lnTo>
                <a:lnTo>
                  <a:pt x="2169791" y="732585"/>
                </a:lnTo>
                <a:lnTo>
                  <a:pt x="2182876" y="688683"/>
                </a:lnTo>
                <a:lnTo>
                  <a:pt x="2195057" y="644399"/>
                </a:lnTo>
                <a:lnTo>
                  <a:pt x="2206326" y="599744"/>
                </a:lnTo>
                <a:lnTo>
                  <a:pt x="2216670" y="554730"/>
                </a:lnTo>
                <a:lnTo>
                  <a:pt x="2226079" y="509366"/>
                </a:lnTo>
                <a:lnTo>
                  <a:pt x="2234543" y="463663"/>
                </a:lnTo>
                <a:lnTo>
                  <a:pt x="2242052" y="417632"/>
                </a:lnTo>
                <a:lnTo>
                  <a:pt x="2248593" y="371284"/>
                </a:lnTo>
                <a:lnTo>
                  <a:pt x="2254158" y="324629"/>
                </a:lnTo>
                <a:lnTo>
                  <a:pt x="2258734" y="277677"/>
                </a:lnTo>
                <a:lnTo>
                  <a:pt x="2262313" y="230440"/>
                </a:lnTo>
                <a:lnTo>
                  <a:pt x="2264882" y="182928"/>
                </a:lnTo>
                <a:lnTo>
                  <a:pt x="2266431" y="135152"/>
                </a:lnTo>
                <a:lnTo>
                  <a:pt x="2266950" y="87122"/>
                </a:lnTo>
                <a:lnTo>
                  <a:pt x="2262505" y="0"/>
                </a:lnTo>
                <a:close/>
              </a:path>
            </a:pathLst>
          </a:custGeom>
          <a:solidFill>
            <a:srgbClr val="EB8F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26122" y="853186"/>
            <a:ext cx="4782185" cy="124269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874520" marR="5080" indent="-1862455">
              <a:lnSpc>
                <a:spcPct val="101400"/>
              </a:lnSpc>
              <a:spcBef>
                <a:spcPts val="60"/>
              </a:spcBef>
            </a:pPr>
            <a:r>
              <a:rPr sz="3950" dirty="0"/>
              <a:t>Entendendo</a:t>
            </a:r>
            <a:r>
              <a:rPr sz="3950" spc="20" dirty="0"/>
              <a:t> </a:t>
            </a:r>
            <a:r>
              <a:rPr sz="3950" dirty="0"/>
              <a:t>o</a:t>
            </a:r>
            <a:r>
              <a:rPr sz="3950" spc="110" dirty="0"/>
              <a:t> </a:t>
            </a:r>
            <a:r>
              <a:rPr sz="3950" spc="-10" dirty="0"/>
              <a:t>Padrão </a:t>
            </a:r>
            <a:r>
              <a:rPr sz="3950" spc="-25" dirty="0"/>
              <a:t>MVC</a:t>
            </a:r>
            <a:endParaRPr sz="3950"/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290"/>
              </a:spcBef>
              <a:buClr>
                <a:srgbClr val="B86C11"/>
              </a:buClr>
              <a:buSzPct val="144444"/>
              <a:buFont typeface="Arial MT"/>
              <a:buChar char="•"/>
              <a:tabLst>
                <a:tab pos="297815" algn="l"/>
              </a:tabLst>
            </a:pPr>
            <a:r>
              <a:rPr dirty="0"/>
              <a:t>Definição</a:t>
            </a:r>
            <a:r>
              <a:rPr spc="-35" dirty="0"/>
              <a:t> </a:t>
            </a:r>
            <a:r>
              <a:rPr dirty="0"/>
              <a:t>de</a:t>
            </a:r>
            <a:r>
              <a:rPr spc="-40" dirty="0"/>
              <a:t> </a:t>
            </a:r>
            <a:r>
              <a:rPr spc="-25" dirty="0"/>
              <a:t>MVC</a:t>
            </a:r>
          </a:p>
          <a:p>
            <a:pPr marL="298450" marR="5080" indent="-285750">
              <a:lnSpc>
                <a:spcPct val="103000"/>
              </a:lnSpc>
              <a:spcBef>
                <a:spcPts val="965"/>
              </a:spcBef>
              <a:buClr>
                <a:srgbClr val="B86C11"/>
              </a:buClr>
              <a:buSzPct val="148387"/>
              <a:buFont typeface="Arial MT"/>
              <a:buChar char="•"/>
              <a:tabLst>
                <a:tab pos="298450" algn="l"/>
              </a:tabLst>
            </a:pPr>
            <a:r>
              <a:rPr sz="1550" dirty="0"/>
              <a:t>O</a:t>
            </a:r>
            <a:r>
              <a:rPr sz="1550" spc="140" dirty="0"/>
              <a:t> </a:t>
            </a:r>
            <a:r>
              <a:rPr sz="1550" dirty="0"/>
              <a:t>padrão</a:t>
            </a:r>
            <a:r>
              <a:rPr sz="1550" spc="160" dirty="0"/>
              <a:t> </a:t>
            </a:r>
            <a:r>
              <a:rPr sz="1550" dirty="0"/>
              <a:t>MVC</a:t>
            </a:r>
            <a:r>
              <a:rPr sz="1550" spc="145" dirty="0"/>
              <a:t> </a:t>
            </a:r>
            <a:r>
              <a:rPr sz="1550" dirty="0"/>
              <a:t>(Model-View-Controller)</a:t>
            </a:r>
            <a:r>
              <a:rPr sz="1550" spc="150" dirty="0"/>
              <a:t> </a:t>
            </a:r>
            <a:r>
              <a:rPr sz="1550" dirty="0"/>
              <a:t>é</a:t>
            </a:r>
            <a:r>
              <a:rPr sz="1550" spc="130" dirty="0"/>
              <a:t> </a:t>
            </a:r>
            <a:r>
              <a:rPr sz="1550" spc="-25" dirty="0"/>
              <a:t>uma </a:t>
            </a:r>
            <a:r>
              <a:rPr sz="1550" dirty="0"/>
              <a:t>arquitetura</a:t>
            </a:r>
            <a:r>
              <a:rPr sz="1550" spc="150" dirty="0"/>
              <a:t> </a:t>
            </a:r>
            <a:r>
              <a:rPr sz="1550" dirty="0"/>
              <a:t>muito</a:t>
            </a:r>
            <a:r>
              <a:rPr sz="1550" spc="155" dirty="0"/>
              <a:t> </a:t>
            </a:r>
            <a:r>
              <a:rPr sz="1550" dirty="0"/>
              <a:t>utilizada</a:t>
            </a:r>
            <a:r>
              <a:rPr sz="1550" spc="150" dirty="0"/>
              <a:t> </a:t>
            </a:r>
            <a:r>
              <a:rPr sz="1550" dirty="0"/>
              <a:t>em</a:t>
            </a:r>
            <a:r>
              <a:rPr sz="1550" spc="135" dirty="0"/>
              <a:t> </a:t>
            </a:r>
            <a:r>
              <a:rPr sz="1550" dirty="0"/>
              <a:t>sistemas</a:t>
            </a:r>
            <a:r>
              <a:rPr sz="1550" spc="135" dirty="0"/>
              <a:t> </a:t>
            </a:r>
            <a:r>
              <a:rPr sz="1550" dirty="0"/>
              <a:t>modernos.</a:t>
            </a:r>
            <a:r>
              <a:rPr sz="1550" spc="120" dirty="0"/>
              <a:t> </a:t>
            </a:r>
            <a:r>
              <a:rPr sz="1550" spc="-25" dirty="0"/>
              <a:t>Ele </a:t>
            </a:r>
            <a:r>
              <a:rPr sz="1550" dirty="0"/>
              <a:t>divide</a:t>
            </a:r>
            <a:r>
              <a:rPr sz="1550" spc="95" dirty="0"/>
              <a:t> </a:t>
            </a:r>
            <a:r>
              <a:rPr sz="1550" dirty="0"/>
              <a:t>a</a:t>
            </a:r>
            <a:r>
              <a:rPr sz="1550" spc="105" dirty="0"/>
              <a:t> </a:t>
            </a:r>
            <a:r>
              <a:rPr sz="1550" dirty="0"/>
              <a:t>aplicação</a:t>
            </a:r>
            <a:r>
              <a:rPr sz="1550" spc="114" dirty="0"/>
              <a:t> </a:t>
            </a:r>
            <a:r>
              <a:rPr sz="1550" dirty="0"/>
              <a:t>em</a:t>
            </a:r>
            <a:r>
              <a:rPr sz="1550" spc="100" dirty="0"/>
              <a:t> </a:t>
            </a:r>
            <a:r>
              <a:rPr sz="1550" dirty="0"/>
              <a:t>três</a:t>
            </a:r>
            <a:r>
              <a:rPr sz="1550" spc="90" dirty="0"/>
              <a:t> </a:t>
            </a:r>
            <a:r>
              <a:rPr sz="1550" spc="-10" dirty="0"/>
              <a:t>partes:</a:t>
            </a:r>
            <a:endParaRPr sz="1550" dirty="0"/>
          </a:p>
          <a:p>
            <a:pPr marL="297815" indent="-285115">
              <a:lnSpc>
                <a:spcPct val="100000"/>
              </a:lnSpc>
              <a:spcBef>
                <a:spcPts val="695"/>
              </a:spcBef>
              <a:buClr>
                <a:srgbClr val="B86C11"/>
              </a:buClr>
              <a:buSzPct val="148387"/>
              <a:buFont typeface="Arial MT"/>
              <a:buChar char="•"/>
              <a:tabLst>
                <a:tab pos="297815" algn="l"/>
              </a:tabLst>
            </a:pPr>
            <a:r>
              <a:rPr sz="1550" b="1" dirty="0">
                <a:latin typeface="Corbel"/>
                <a:cs typeface="Corbel"/>
              </a:rPr>
              <a:t>Model</a:t>
            </a:r>
            <a:r>
              <a:rPr sz="1550" b="1" spc="140" dirty="0">
                <a:latin typeface="Corbel"/>
                <a:cs typeface="Corbel"/>
              </a:rPr>
              <a:t> </a:t>
            </a:r>
            <a:r>
              <a:rPr sz="1550" b="1" dirty="0">
                <a:latin typeface="Corbel"/>
                <a:cs typeface="Corbel"/>
              </a:rPr>
              <a:t>(Modelo):</a:t>
            </a:r>
            <a:r>
              <a:rPr sz="1550" b="1" spc="110" dirty="0">
                <a:latin typeface="Corbel"/>
                <a:cs typeface="Corbel"/>
              </a:rPr>
              <a:t> </a:t>
            </a:r>
            <a:r>
              <a:rPr sz="1550" dirty="0"/>
              <a:t>Responsável</a:t>
            </a:r>
            <a:r>
              <a:rPr sz="1550" spc="190" dirty="0"/>
              <a:t> </a:t>
            </a:r>
            <a:r>
              <a:rPr sz="1550" dirty="0"/>
              <a:t>pela</a:t>
            </a:r>
            <a:r>
              <a:rPr sz="1550" spc="55" dirty="0"/>
              <a:t> </a:t>
            </a:r>
            <a:r>
              <a:rPr sz="1550" dirty="0"/>
              <a:t>lógica</a:t>
            </a:r>
            <a:r>
              <a:rPr sz="1550" spc="150" dirty="0"/>
              <a:t> </a:t>
            </a:r>
            <a:r>
              <a:rPr sz="1550" dirty="0"/>
              <a:t>de</a:t>
            </a:r>
            <a:r>
              <a:rPr sz="1550" spc="140" dirty="0"/>
              <a:t> </a:t>
            </a:r>
            <a:r>
              <a:rPr sz="1550" dirty="0"/>
              <a:t>dados</a:t>
            </a:r>
            <a:r>
              <a:rPr sz="1550" spc="125" dirty="0"/>
              <a:t> </a:t>
            </a:r>
            <a:r>
              <a:rPr sz="1550" spc="-50" dirty="0"/>
              <a:t>e</a:t>
            </a:r>
            <a:endParaRPr sz="1550" dirty="0">
              <a:latin typeface="Corbel"/>
              <a:cs typeface="Corbel"/>
            </a:endParaRPr>
          </a:p>
          <a:p>
            <a:pPr marL="298450">
              <a:lnSpc>
                <a:spcPct val="100000"/>
              </a:lnSpc>
              <a:spcBef>
                <a:spcPts val="20"/>
              </a:spcBef>
            </a:pPr>
            <a:r>
              <a:rPr sz="1550" dirty="0"/>
              <a:t>regras</a:t>
            </a:r>
            <a:r>
              <a:rPr sz="1550" spc="90" dirty="0"/>
              <a:t> </a:t>
            </a:r>
            <a:r>
              <a:rPr sz="1550" dirty="0"/>
              <a:t>de</a:t>
            </a:r>
            <a:r>
              <a:rPr sz="1550" spc="95" dirty="0"/>
              <a:t> </a:t>
            </a:r>
            <a:r>
              <a:rPr sz="1550" spc="-10" dirty="0"/>
              <a:t>negócio.</a:t>
            </a:r>
            <a:endParaRPr sz="1550" dirty="0"/>
          </a:p>
          <a:p>
            <a:pPr marL="298450" marR="364490" indent="-285750">
              <a:lnSpc>
                <a:spcPct val="105000"/>
              </a:lnSpc>
              <a:spcBef>
                <a:spcPts val="595"/>
              </a:spcBef>
              <a:buClr>
                <a:srgbClr val="B86C11"/>
              </a:buClr>
              <a:buSzPct val="148387"/>
              <a:buFont typeface="Arial MT"/>
              <a:buChar char="•"/>
              <a:tabLst>
                <a:tab pos="298450" algn="l"/>
              </a:tabLst>
            </a:pPr>
            <a:r>
              <a:rPr sz="1550" b="1" dirty="0">
                <a:latin typeface="Corbel"/>
                <a:cs typeface="Corbel"/>
              </a:rPr>
              <a:t>View</a:t>
            </a:r>
            <a:r>
              <a:rPr sz="1550" b="1" spc="110" dirty="0">
                <a:latin typeface="Corbel"/>
                <a:cs typeface="Corbel"/>
              </a:rPr>
              <a:t> </a:t>
            </a:r>
            <a:r>
              <a:rPr sz="1550" b="1" dirty="0">
                <a:latin typeface="Corbel"/>
                <a:cs typeface="Corbel"/>
              </a:rPr>
              <a:t>(Visão):</a:t>
            </a:r>
            <a:r>
              <a:rPr sz="1550" b="1" spc="65" dirty="0">
                <a:latin typeface="Corbel"/>
                <a:cs typeface="Corbel"/>
              </a:rPr>
              <a:t> </a:t>
            </a:r>
            <a:r>
              <a:rPr sz="1550" dirty="0"/>
              <a:t>Cuida</a:t>
            </a:r>
            <a:r>
              <a:rPr sz="1550" spc="130" dirty="0"/>
              <a:t> </a:t>
            </a:r>
            <a:r>
              <a:rPr sz="1550" dirty="0"/>
              <a:t>da</a:t>
            </a:r>
            <a:r>
              <a:rPr sz="1550" spc="130" dirty="0"/>
              <a:t> </a:t>
            </a:r>
            <a:r>
              <a:rPr sz="1550" dirty="0"/>
              <a:t>apresentação</a:t>
            </a:r>
            <a:r>
              <a:rPr sz="1550" spc="135" dirty="0"/>
              <a:t> </a:t>
            </a:r>
            <a:r>
              <a:rPr sz="1550" dirty="0"/>
              <a:t>dos</a:t>
            </a:r>
            <a:r>
              <a:rPr sz="1550" spc="110" dirty="0"/>
              <a:t> </a:t>
            </a:r>
            <a:r>
              <a:rPr sz="1550" dirty="0"/>
              <a:t>dados</a:t>
            </a:r>
            <a:r>
              <a:rPr sz="1550" spc="110" dirty="0"/>
              <a:t> </a:t>
            </a:r>
            <a:r>
              <a:rPr sz="1550" spc="-25" dirty="0"/>
              <a:t>ao </a:t>
            </a:r>
            <a:r>
              <a:rPr sz="1550" spc="-10" dirty="0"/>
              <a:t>usuário.</a:t>
            </a:r>
            <a:endParaRPr sz="1550" dirty="0">
              <a:latin typeface="Corbel"/>
              <a:cs typeface="Corbel"/>
            </a:endParaRPr>
          </a:p>
          <a:p>
            <a:pPr marL="297815" indent="-285115">
              <a:lnSpc>
                <a:spcPct val="100000"/>
              </a:lnSpc>
              <a:spcBef>
                <a:spcPts val="620"/>
              </a:spcBef>
              <a:buClr>
                <a:srgbClr val="B86C11"/>
              </a:buClr>
              <a:buSzPct val="148387"/>
              <a:buFont typeface="Arial MT"/>
              <a:buChar char="•"/>
              <a:tabLst>
                <a:tab pos="297815" algn="l"/>
              </a:tabLst>
            </a:pPr>
            <a:r>
              <a:rPr sz="1550" b="1" dirty="0">
                <a:latin typeface="Corbel"/>
                <a:cs typeface="Corbel"/>
              </a:rPr>
              <a:t>Controller</a:t>
            </a:r>
            <a:r>
              <a:rPr sz="1550" b="1" spc="120" dirty="0">
                <a:latin typeface="Corbel"/>
                <a:cs typeface="Corbel"/>
              </a:rPr>
              <a:t> </a:t>
            </a:r>
            <a:r>
              <a:rPr sz="1550" b="1" dirty="0">
                <a:latin typeface="Corbel"/>
                <a:cs typeface="Corbel"/>
              </a:rPr>
              <a:t>(Controlador):</a:t>
            </a:r>
            <a:r>
              <a:rPr sz="1550" b="1" spc="135" dirty="0">
                <a:latin typeface="Corbel"/>
                <a:cs typeface="Corbel"/>
              </a:rPr>
              <a:t> </a:t>
            </a:r>
            <a:r>
              <a:rPr sz="1550" dirty="0"/>
              <a:t>Faz</a:t>
            </a:r>
            <a:r>
              <a:rPr sz="1550" spc="114" dirty="0"/>
              <a:t> </a:t>
            </a:r>
            <a:r>
              <a:rPr sz="1550" dirty="0"/>
              <a:t>a</a:t>
            </a:r>
            <a:r>
              <a:rPr sz="1550" spc="125" dirty="0"/>
              <a:t> </a:t>
            </a:r>
            <a:r>
              <a:rPr sz="1550" dirty="0"/>
              <a:t>mediação</a:t>
            </a:r>
            <a:r>
              <a:rPr sz="1550" spc="135" dirty="0"/>
              <a:t> </a:t>
            </a:r>
            <a:r>
              <a:rPr sz="1550" dirty="0"/>
              <a:t>entre</a:t>
            </a:r>
            <a:r>
              <a:rPr sz="1550" spc="100" dirty="0"/>
              <a:t> </a:t>
            </a:r>
            <a:r>
              <a:rPr sz="1550" spc="-25" dirty="0"/>
              <a:t>os</a:t>
            </a:r>
            <a:endParaRPr sz="1550" dirty="0">
              <a:latin typeface="Corbel"/>
              <a:cs typeface="Corbel"/>
            </a:endParaRPr>
          </a:p>
          <a:p>
            <a:pPr marL="298450">
              <a:lnSpc>
                <a:spcPct val="100000"/>
              </a:lnSpc>
              <a:spcBef>
                <a:spcPts val="95"/>
              </a:spcBef>
            </a:pPr>
            <a:r>
              <a:rPr sz="1550" dirty="0"/>
              <a:t>dados</a:t>
            </a:r>
            <a:r>
              <a:rPr sz="1550" spc="105" dirty="0"/>
              <a:t> </a:t>
            </a:r>
            <a:r>
              <a:rPr sz="1550" dirty="0"/>
              <a:t>e</a:t>
            </a:r>
            <a:r>
              <a:rPr sz="1550" spc="110" dirty="0"/>
              <a:t> </a:t>
            </a:r>
            <a:r>
              <a:rPr sz="1550" dirty="0"/>
              <a:t>a</a:t>
            </a:r>
            <a:r>
              <a:rPr sz="1550" spc="125" dirty="0"/>
              <a:t> </a:t>
            </a:r>
            <a:r>
              <a:rPr sz="1550" dirty="0"/>
              <a:t>interface,</a:t>
            </a:r>
            <a:r>
              <a:rPr sz="1550" spc="100" dirty="0"/>
              <a:t> </a:t>
            </a:r>
            <a:r>
              <a:rPr sz="1550" dirty="0"/>
              <a:t>interpretando</a:t>
            </a:r>
            <a:r>
              <a:rPr sz="1550" spc="140" dirty="0"/>
              <a:t> </a:t>
            </a:r>
            <a:r>
              <a:rPr sz="1550" dirty="0"/>
              <a:t>as</a:t>
            </a:r>
            <a:r>
              <a:rPr sz="1550" spc="105" dirty="0"/>
              <a:t> </a:t>
            </a:r>
            <a:r>
              <a:rPr sz="1550" dirty="0"/>
              <a:t>ações</a:t>
            </a:r>
            <a:r>
              <a:rPr sz="1550" spc="105" dirty="0"/>
              <a:t> </a:t>
            </a:r>
            <a:r>
              <a:rPr sz="1550" dirty="0"/>
              <a:t>do</a:t>
            </a:r>
            <a:r>
              <a:rPr sz="1550" spc="140" dirty="0"/>
              <a:t> </a:t>
            </a:r>
            <a:r>
              <a:rPr sz="1550" spc="-10" dirty="0"/>
              <a:t>usuário.</a:t>
            </a:r>
            <a:endParaRPr sz="1550" dirty="0"/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9825" y="1381125"/>
            <a:ext cx="5848350" cy="409575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6200" y="6429375"/>
            <a:ext cx="4238625" cy="4286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943225" cy="2943225"/>
          </a:xfrm>
          <a:custGeom>
            <a:avLst/>
            <a:gdLst/>
            <a:ahLst/>
            <a:cxnLst/>
            <a:rect l="l" t="t" r="r" b="b"/>
            <a:pathLst>
              <a:path w="2943225" h="2943225">
                <a:moveTo>
                  <a:pt x="2878455" y="0"/>
                </a:moveTo>
                <a:lnTo>
                  <a:pt x="0" y="0"/>
                </a:lnTo>
                <a:lnTo>
                  <a:pt x="0" y="2878454"/>
                </a:lnTo>
                <a:lnTo>
                  <a:pt x="62288" y="2894457"/>
                </a:lnTo>
                <a:lnTo>
                  <a:pt x="109278" y="2903599"/>
                </a:lnTo>
                <a:lnTo>
                  <a:pt x="156590" y="2911818"/>
                </a:lnTo>
                <a:lnTo>
                  <a:pt x="204214" y="2919104"/>
                </a:lnTo>
                <a:lnTo>
                  <a:pt x="252141" y="2925449"/>
                </a:lnTo>
                <a:lnTo>
                  <a:pt x="300360" y="2930842"/>
                </a:lnTo>
                <a:lnTo>
                  <a:pt x="348863" y="2935275"/>
                </a:lnTo>
                <a:lnTo>
                  <a:pt x="397639" y="2938739"/>
                </a:lnTo>
                <a:lnTo>
                  <a:pt x="446680" y="2941225"/>
                </a:lnTo>
                <a:lnTo>
                  <a:pt x="495975" y="2942723"/>
                </a:lnTo>
                <a:lnTo>
                  <a:pt x="545515" y="2943225"/>
                </a:lnTo>
                <a:lnTo>
                  <a:pt x="593848" y="2942747"/>
                </a:lnTo>
                <a:lnTo>
                  <a:pt x="641947" y="2941321"/>
                </a:lnTo>
                <a:lnTo>
                  <a:pt x="689805" y="2938954"/>
                </a:lnTo>
                <a:lnTo>
                  <a:pt x="737413" y="2935656"/>
                </a:lnTo>
                <a:lnTo>
                  <a:pt x="784761" y="2931437"/>
                </a:lnTo>
                <a:lnTo>
                  <a:pt x="831840" y="2926304"/>
                </a:lnTo>
                <a:lnTo>
                  <a:pt x="878643" y="2920267"/>
                </a:lnTo>
                <a:lnTo>
                  <a:pt x="925158" y="2913335"/>
                </a:lnTo>
                <a:lnTo>
                  <a:pt x="971379" y="2905516"/>
                </a:lnTo>
                <a:lnTo>
                  <a:pt x="1017295" y="2896820"/>
                </a:lnTo>
                <a:lnTo>
                  <a:pt x="1062898" y="2887255"/>
                </a:lnTo>
                <a:lnTo>
                  <a:pt x="1108179" y="2876832"/>
                </a:lnTo>
                <a:lnTo>
                  <a:pt x="1153129" y="2865557"/>
                </a:lnTo>
                <a:lnTo>
                  <a:pt x="1197739" y="2853441"/>
                </a:lnTo>
                <a:lnTo>
                  <a:pt x="1242000" y="2840493"/>
                </a:lnTo>
                <a:lnTo>
                  <a:pt x="1285903" y="2826721"/>
                </a:lnTo>
                <a:lnTo>
                  <a:pt x="1329438" y="2812134"/>
                </a:lnTo>
                <a:lnTo>
                  <a:pt x="1372598" y="2796742"/>
                </a:lnTo>
                <a:lnTo>
                  <a:pt x="1415374" y="2780552"/>
                </a:lnTo>
                <a:lnTo>
                  <a:pt x="1457755" y="2763575"/>
                </a:lnTo>
                <a:lnTo>
                  <a:pt x="1499733" y="2745819"/>
                </a:lnTo>
                <a:lnTo>
                  <a:pt x="1541300" y="2727294"/>
                </a:lnTo>
                <a:lnTo>
                  <a:pt x="1582446" y="2708007"/>
                </a:lnTo>
                <a:lnTo>
                  <a:pt x="1623163" y="2687968"/>
                </a:lnTo>
                <a:lnTo>
                  <a:pt x="1663441" y="2667186"/>
                </a:lnTo>
                <a:lnTo>
                  <a:pt x="1703272" y="2645670"/>
                </a:lnTo>
                <a:lnTo>
                  <a:pt x="1742646" y="2623429"/>
                </a:lnTo>
                <a:lnTo>
                  <a:pt x="1781554" y="2600472"/>
                </a:lnTo>
                <a:lnTo>
                  <a:pt x="1819988" y="2576808"/>
                </a:lnTo>
                <a:lnTo>
                  <a:pt x="1857939" y="2552445"/>
                </a:lnTo>
                <a:lnTo>
                  <a:pt x="1895398" y="2527393"/>
                </a:lnTo>
                <a:lnTo>
                  <a:pt x="1932355" y="2501661"/>
                </a:lnTo>
                <a:lnTo>
                  <a:pt x="1968802" y="2475257"/>
                </a:lnTo>
                <a:lnTo>
                  <a:pt x="2004730" y="2448191"/>
                </a:lnTo>
                <a:lnTo>
                  <a:pt x="2040130" y="2420471"/>
                </a:lnTo>
                <a:lnTo>
                  <a:pt x="2074993" y="2392107"/>
                </a:lnTo>
                <a:lnTo>
                  <a:pt x="2109309" y="2363107"/>
                </a:lnTo>
                <a:lnTo>
                  <a:pt x="2143071" y="2333480"/>
                </a:lnTo>
                <a:lnTo>
                  <a:pt x="2176269" y="2303236"/>
                </a:lnTo>
                <a:lnTo>
                  <a:pt x="2208894" y="2272383"/>
                </a:lnTo>
                <a:lnTo>
                  <a:pt x="2240937" y="2240930"/>
                </a:lnTo>
                <a:lnTo>
                  <a:pt x="2272389" y="2208887"/>
                </a:lnTo>
                <a:lnTo>
                  <a:pt x="2303241" y="2176261"/>
                </a:lnTo>
                <a:lnTo>
                  <a:pt x="2333485" y="2143063"/>
                </a:lnTo>
                <a:lnTo>
                  <a:pt x="2363111" y="2109301"/>
                </a:lnTo>
                <a:lnTo>
                  <a:pt x="2392111" y="2074984"/>
                </a:lnTo>
                <a:lnTo>
                  <a:pt x="2420475" y="2040120"/>
                </a:lnTo>
                <a:lnTo>
                  <a:pt x="2448194" y="2004720"/>
                </a:lnTo>
                <a:lnTo>
                  <a:pt x="2475260" y="1968791"/>
                </a:lnTo>
                <a:lnTo>
                  <a:pt x="2501664" y="1932343"/>
                </a:lnTo>
                <a:lnTo>
                  <a:pt x="2527396" y="1895385"/>
                </a:lnTo>
                <a:lnTo>
                  <a:pt x="2552448" y="1857926"/>
                </a:lnTo>
                <a:lnTo>
                  <a:pt x="2576810" y="1819975"/>
                </a:lnTo>
                <a:lnTo>
                  <a:pt x="2600474" y="1781540"/>
                </a:lnTo>
                <a:lnTo>
                  <a:pt x="2623431" y="1742630"/>
                </a:lnTo>
                <a:lnTo>
                  <a:pt x="2645672" y="1703255"/>
                </a:lnTo>
                <a:lnTo>
                  <a:pt x="2667188" y="1663424"/>
                </a:lnTo>
                <a:lnTo>
                  <a:pt x="2687969" y="1623145"/>
                </a:lnTo>
                <a:lnTo>
                  <a:pt x="2708008" y="1582428"/>
                </a:lnTo>
                <a:lnTo>
                  <a:pt x="2727295" y="1541280"/>
                </a:lnTo>
                <a:lnTo>
                  <a:pt x="2745820" y="1499713"/>
                </a:lnTo>
                <a:lnTo>
                  <a:pt x="2763576" y="1457733"/>
                </a:lnTo>
                <a:lnTo>
                  <a:pt x="2780553" y="1415350"/>
                </a:lnTo>
                <a:lnTo>
                  <a:pt x="2796742" y="1372574"/>
                </a:lnTo>
                <a:lnTo>
                  <a:pt x="2812135" y="1329413"/>
                </a:lnTo>
                <a:lnTo>
                  <a:pt x="2826721" y="1285876"/>
                </a:lnTo>
                <a:lnTo>
                  <a:pt x="2840493" y="1241972"/>
                </a:lnTo>
                <a:lnTo>
                  <a:pt x="2853442" y="1197710"/>
                </a:lnTo>
                <a:lnTo>
                  <a:pt x="2865557" y="1153099"/>
                </a:lnTo>
                <a:lnTo>
                  <a:pt x="2876832" y="1108148"/>
                </a:lnTo>
                <a:lnTo>
                  <a:pt x="2887256" y="1062865"/>
                </a:lnTo>
                <a:lnTo>
                  <a:pt x="2896820" y="1017261"/>
                </a:lnTo>
                <a:lnTo>
                  <a:pt x="2905516" y="971343"/>
                </a:lnTo>
                <a:lnTo>
                  <a:pt x="2913335" y="925121"/>
                </a:lnTo>
                <a:lnTo>
                  <a:pt x="2920267" y="878604"/>
                </a:lnTo>
                <a:lnTo>
                  <a:pt x="2926304" y="831800"/>
                </a:lnTo>
                <a:lnTo>
                  <a:pt x="2931437" y="784719"/>
                </a:lnTo>
                <a:lnTo>
                  <a:pt x="2935656" y="737369"/>
                </a:lnTo>
                <a:lnTo>
                  <a:pt x="2938954" y="689760"/>
                </a:lnTo>
                <a:lnTo>
                  <a:pt x="2941321" y="641900"/>
                </a:lnTo>
                <a:lnTo>
                  <a:pt x="2942747" y="593799"/>
                </a:lnTo>
                <a:lnTo>
                  <a:pt x="2943225" y="545464"/>
                </a:lnTo>
                <a:lnTo>
                  <a:pt x="2942723" y="495936"/>
                </a:lnTo>
                <a:lnTo>
                  <a:pt x="2941225" y="446647"/>
                </a:lnTo>
                <a:lnTo>
                  <a:pt x="2938739" y="397608"/>
                </a:lnTo>
                <a:lnTo>
                  <a:pt x="2935275" y="348830"/>
                </a:lnTo>
                <a:lnTo>
                  <a:pt x="2930842" y="300323"/>
                </a:lnTo>
                <a:lnTo>
                  <a:pt x="2925449" y="252098"/>
                </a:lnTo>
                <a:lnTo>
                  <a:pt x="2919104" y="204165"/>
                </a:lnTo>
                <a:lnTo>
                  <a:pt x="2911818" y="156536"/>
                </a:lnTo>
                <a:lnTo>
                  <a:pt x="2903599" y="109220"/>
                </a:lnTo>
                <a:lnTo>
                  <a:pt x="2894457" y="62229"/>
                </a:lnTo>
                <a:lnTo>
                  <a:pt x="2878455" y="0"/>
                </a:lnTo>
                <a:close/>
              </a:path>
            </a:pathLst>
          </a:custGeom>
          <a:solidFill>
            <a:srgbClr val="EB8F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76700" y="2943225"/>
            <a:ext cx="4038600" cy="3914775"/>
          </a:xfrm>
          <a:custGeom>
            <a:avLst/>
            <a:gdLst/>
            <a:ahLst/>
            <a:cxnLst/>
            <a:rect l="l" t="t" r="r" b="b"/>
            <a:pathLst>
              <a:path w="4038600" h="3914775">
                <a:moveTo>
                  <a:pt x="3833114" y="0"/>
                </a:moveTo>
                <a:lnTo>
                  <a:pt x="205486" y="0"/>
                </a:lnTo>
                <a:lnTo>
                  <a:pt x="158353" y="5064"/>
                </a:lnTo>
                <a:lnTo>
                  <a:pt x="115096" y="19487"/>
                </a:lnTo>
                <a:lnTo>
                  <a:pt x="76943" y="42117"/>
                </a:lnTo>
                <a:lnTo>
                  <a:pt x="45126" y="71801"/>
                </a:lnTo>
                <a:lnTo>
                  <a:pt x="20876" y="107385"/>
                </a:lnTo>
                <a:lnTo>
                  <a:pt x="5424" y="147716"/>
                </a:lnTo>
                <a:lnTo>
                  <a:pt x="0" y="191642"/>
                </a:lnTo>
                <a:lnTo>
                  <a:pt x="0" y="3914775"/>
                </a:lnTo>
                <a:lnTo>
                  <a:pt x="4038600" y="3914775"/>
                </a:lnTo>
                <a:lnTo>
                  <a:pt x="4038600" y="191642"/>
                </a:lnTo>
                <a:lnTo>
                  <a:pt x="4033175" y="147716"/>
                </a:lnTo>
                <a:lnTo>
                  <a:pt x="4017723" y="107385"/>
                </a:lnTo>
                <a:lnTo>
                  <a:pt x="3993473" y="71801"/>
                </a:lnTo>
                <a:lnTo>
                  <a:pt x="3961656" y="42117"/>
                </a:lnTo>
                <a:lnTo>
                  <a:pt x="3923503" y="19487"/>
                </a:lnTo>
                <a:lnTo>
                  <a:pt x="3880246" y="5064"/>
                </a:lnTo>
                <a:lnTo>
                  <a:pt x="3833114" y="0"/>
                </a:lnTo>
                <a:close/>
              </a:path>
            </a:pathLst>
          </a:custGeom>
          <a:solidFill>
            <a:srgbClr val="EB8F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0" y="0"/>
            <a:ext cx="0" cy="584200"/>
          </a:xfrm>
          <a:custGeom>
            <a:avLst/>
            <a:gdLst/>
            <a:ahLst/>
            <a:cxnLst/>
            <a:rect l="l" t="t" r="r" b="b"/>
            <a:pathLst>
              <a:path h="584200">
                <a:moveTo>
                  <a:pt x="0" y="0"/>
                </a:moveTo>
                <a:lnTo>
                  <a:pt x="0" y="584200"/>
                </a:lnTo>
              </a:path>
            </a:pathLst>
          </a:custGeom>
          <a:ln w="19050">
            <a:solidFill>
              <a:srgbClr val="EB8F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48775" y="0"/>
            <a:ext cx="2943225" cy="2943225"/>
          </a:xfrm>
          <a:custGeom>
            <a:avLst/>
            <a:gdLst/>
            <a:ahLst/>
            <a:cxnLst/>
            <a:rect l="l" t="t" r="r" b="b"/>
            <a:pathLst>
              <a:path w="2943225" h="2943225">
                <a:moveTo>
                  <a:pt x="2943225" y="0"/>
                </a:moveTo>
                <a:lnTo>
                  <a:pt x="64770" y="0"/>
                </a:lnTo>
                <a:lnTo>
                  <a:pt x="48768" y="62229"/>
                </a:lnTo>
                <a:lnTo>
                  <a:pt x="39625" y="109220"/>
                </a:lnTo>
                <a:lnTo>
                  <a:pt x="31406" y="156536"/>
                </a:lnTo>
                <a:lnTo>
                  <a:pt x="24120" y="204165"/>
                </a:lnTo>
                <a:lnTo>
                  <a:pt x="17775" y="252098"/>
                </a:lnTo>
                <a:lnTo>
                  <a:pt x="12382" y="300323"/>
                </a:lnTo>
                <a:lnTo>
                  <a:pt x="7949" y="348830"/>
                </a:lnTo>
                <a:lnTo>
                  <a:pt x="4485" y="397608"/>
                </a:lnTo>
                <a:lnTo>
                  <a:pt x="1999" y="446647"/>
                </a:lnTo>
                <a:lnTo>
                  <a:pt x="501" y="495936"/>
                </a:lnTo>
                <a:lnTo>
                  <a:pt x="0" y="545464"/>
                </a:lnTo>
                <a:lnTo>
                  <a:pt x="477" y="593799"/>
                </a:lnTo>
                <a:lnTo>
                  <a:pt x="1903" y="641900"/>
                </a:lnTo>
                <a:lnTo>
                  <a:pt x="4270" y="689760"/>
                </a:lnTo>
                <a:lnTo>
                  <a:pt x="7568" y="737369"/>
                </a:lnTo>
                <a:lnTo>
                  <a:pt x="11787" y="784719"/>
                </a:lnTo>
                <a:lnTo>
                  <a:pt x="16920" y="831800"/>
                </a:lnTo>
                <a:lnTo>
                  <a:pt x="22957" y="878604"/>
                </a:lnTo>
                <a:lnTo>
                  <a:pt x="29889" y="925121"/>
                </a:lnTo>
                <a:lnTo>
                  <a:pt x="37708" y="971343"/>
                </a:lnTo>
                <a:lnTo>
                  <a:pt x="46404" y="1017261"/>
                </a:lnTo>
                <a:lnTo>
                  <a:pt x="55969" y="1062865"/>
                </a:lnTo>
                <a:lnTo>
                  <a:pt x="66392" y="1108148"/>
                </a:lnTo>
                <a:lnTo>
                  <a:pt x="77667" y="1153099"/>
                </a:lnTo>
                <a:lnTo>
                  <a:pt x="89783" y="1197710"/>
                </a:lnTo>
                <a:lnTo>
                  <a:pt x="102731" y="1241972"/>
                </a:lnTo>
                <a:lnTo>
                  <a:pt x="116503" y="1285876"/>
                </a:lnTo>
                <a:lnTo>
                  <a:pt x="131090" y="1329413"/>
                </a:lnTo>
                <a:lnTo>
                  <a:pt x="146482" y="1372574"/>
                </a:lnTo>
                <a:lnTo>
                  <a:pt x="162672" y="1415350"/>
                </a:lnTo>
                <a:lnTo>
                  <a:pt x="179649" y="1457733"/>
                </a:lnTo>
                <a:lnTo>
                  <a:pt x="197405" y="1499713"/>
                </a:lnTo>
                <a:lnTo>
                  <a:pt x="215930" y="1541280"/>
                </a:lnTo>
                <a:lnTo>
                  <a:pt x="235217" y="1582428"/>
                </a:lnTo>
                <a:lnTo>
                  <a:pt x="255256" y="1623145"/>
                </a:lnTo>
                <a:lnTo>
                  <a:pt x="276038" y="1663424"/>
                </a:lnTo>
                <a:lnTo>
                  <a:pt x="297554" y="1703255"/>
                </a:lnTo>
                <a:lnTo>
                  <a:pt x="319795" y="1742630"/>
                </a:lnTo>
                <a:lnTo>
                  <a:pt x="342752" y="1781540"/>
                </a:lnTo>
                <a:lnTo>
                  <a:pt x="366416" y="1819975"/>
                </a:lnTo>
                <a:lnTo>
                  <a:pt x="390779" y="1857926"/>
                </a:lnTo>
                <a:lnTo>
                  <a:pt x="415831" y="1895385"/>
                </a:lnTo>
                <a:lnTo>
                  <a:pt x="441563" y="1932343"/>
                </a:lnTo>
                <a:lnTo>
                  <a:pt x="467967" y="1968791"/>
                </a:lnTo>
                <a:lnTo>
                  <a:pt x="495033" y="2004720"/>
                </a:lnTo>
                <a:lnTo>
                  <a:pt x="522753" y="2040120"/>
                </a:lnTo>
                <a:lnTo>
                  <a:pt x="551117" y="2074984"/>
                </a:lnTo>
                <a:lnTo>
                  <a:pt x="580117" y="2109301"/>
                </a:lnTo>
                <a:lnTo>
                  <a:pt x="609744" y="2143063"/>
                </a:lnTo>
                <a:lnTo>
                  <a:pt x="639988" y="2176261"/>
                </a:lnTo>
                <a:lnTo>
                  <a:pt x="670841" y="2208887"/>
                </a:lnTo>
                <a:lnTo>
                  <a:pt x="702294" y="2240930"/>
                </a:lnTo>
                <a:lnTo>
                  <a:pt x="734337" y="2272383"/>
                </a:lnTo>
                <a:lnTo>
                  <a:pt x="766963" y="2303236"/>
                </a:lnTo>
                <a:lnTo>
                  <a:pt x="800161" y="2333480"/>
                </a:lnTo>
                <a:lnTo>
                  <a:pt x="833923" y="2363107"/>
                </a:lnTo>
                <a:lnTo>
                  <a:pt x="868240" y="2392107"/>
                </a:lnTo>
                <a:lnTo>
                  <a:pt x="903104" y="2420471"/>
                </a:lnTo>
                <a:lnTo>
                  <a:pt x="938504" y="2448191"/>
                </a:lnTo>
                <a:lnTo>
                  <a:pt x="974433" y="2475257"/>
                </a:lnTo>
                <a:lnTo>
                  <a:pt x="1010881" y="2501661"/>
                </a:lnTo>
                <a:lnTo>
                  <a:pt x="1047839" y="2527393"/>
                </a:lnTo>
                <a:lnTo>
                  <a:pt x="1085298" y="2552445"/>
                </a:lnTo>
                <a:lnTo>
                  <a:pt x="1123249" y="2576808"/>
                </a:lnTo>
                <a:lnTo>
                  <a:pt x="1161684" y="2600472"/>
                </a:lnTo>
                <a:lnTo>
                  <a:pt x="1200594" y="2623429"/>
                </a:lnTo>
                <a:lnTo>
                  <a:pt x="1239969" y="2645670"/>
                </a:lnTo>
                <a:lnTo>
                  <a:pt x="1279800" y="2667186"/>
                </a:lnTo>
                <a:lnTo>
                  <a:pt x="1320079" y="2687968"/>
                </a:lnTo>
                <a:lnTo>
                  <a:pt x="1360796" y="2708007"/>
                </a:lnTo>
                <a:lnTo>
                  <a:pt x="1401944" y="2727294"/>
                </a:lnTo>
                <a:lnTo>
                  <a:pt x="1443511" y="2745819"/>
                </a:lnTo>
                <a:lnTo>
                  <a:pt x="1485491" y="2763575"/>
                </a:lnTo>
                <a:lnTo>
                  <a:pt x="1527874" y="2780552"/>
                </a:lnTo>
                <a:lnTo>
                  <a:pt x="1570650" y="2796742"/>
                </a:lnTo>
                <a:lnTo>
                  <a:pt x="1613811" y="2812134"/>
                </a:lnTo>
                <a:lnTo>
                  <a:pt x="1657348" y="2826721"/>
                </a:lnTo>
                <a:lnTo>
                  <a:pt x="1701252" y="2840493"/>
                </a:lnTo>
                <a:lnTo>
                  <a:pt x="1745514" y="2853441"/>
                </a:lnTo>
                <a:lnTo>
                  <a:pt x="1790125" y="2865557"/>
                </a:lnTo>
                <a:lnTo>
                  <a:pt x="1835076" y="2876832"/>
                </a:lnTo>
                <a:lnTo>
                  <a:pt x="1880359" y="2887255"/>
                </a:lnTo>
                <a:lnTo>
                  <a:pt x="1925963" y="2896820"/>
                </a:lnTo>
                <a:lnTo>
                  <a:pt x="1971881" y="2905516"/>
                </a:lnTo>
                <a:lnTo>
                  <a:pt x="2018103" y="2913335"/>
                </a:lnTo>
                <a:lnTo>
                  <a:pt x="2064620" y="2920267"/>
                </a:lnTo>
                <a:lnTo>
                  <a:pt x="2111424" y="2926304"/>
                </a:lnTo>
                <a:lnTo>
                  <a:pt x="2158505" y="2931437"/>
                </a:lnTo>
                <a:lnTo>
                  <a:pt x="2205855" y="2935656"/>
                </a:lnTo>
                <a:lnTo>
                  <a:pt x="2253464" y="2938954"/>
                </a:lnTo>
                <a:lnTo>
                  <a:pt x="2301324" y="2941321"/>
                </a:lnTo>
                <a:lnTo>
                  <a:pt x="2349425" y="2942747"/>
                </a:lnTo>
                <a:lnTo>
                  <a:pt x="2397759" y="2943225"/>
                </a:lnTo>
                <a:lnTo>
                  <a:pt x="2447288" y="2942723"/>
                </a:lnTo>
                <a:lnTo>
                  <a:pt x="2496577" y="2941225"/>
                </a:lnTo>
                <a:lnTo>
                  <a:pt x="2545616" y="2938739"/>
                </a:lnTo>
                <a:lnTo>
                  <a:pt x="2594394" y="2935275"/>
                </a:lnTo>
                <a:lnTo>
                  <a:pt x="2642901" y="2930842"/>
                </a:lnTo>
                <a:lnTo>
                  <a:pt x="2691126" y="2925449"/>
                </a:lnTo>
                <a:lnTo>
                  <a:pt x="2739059" y="2919104"/>
                </a:lnTo>
                <a:lnTo>
                  <a:pt x="2786688" y="2911818"/>
                </a:lnTo>
                <a:lnTo>
                  <a:pt x="2834004" y="2903599"/>
                </a:lnTo>
                <a:lnTo>
                  <a:pt x="2880995" y="2894457"/>
                </a:lnTo>
                <a:lnTo>
                  <a:pt x="2943225" y="2878454"/>
                </a:lnTo>
                <a:lnTo>
                  <a:pt x="2943225" y="0"/>
                </a:lnTo>
                <a:close/>
              </a:path>
            </a:pathLst>
          </a:custGeom>
          <a:solidFill>
            <a:srgbClr val="EB8F2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5125" y="95250"/>
            <a:ext cx="6172200" cy="41148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640826" y="3051555"/>
            <a:ext cx="3269615" cy="112776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174750" marR="5080" indent="-1162050">
              <a:lnSpc>
                <a:spcPct val="100800"/>
              </a:lnSpc>
              <a:spcBef>
                <a:spcPts val="70"/>
              </a:spcBef>
            </a:pPr>
            <a:r>
              <a:rPr sz="3600" dirty="0">
                <a:latin typeface="Corbel"/>
                <a:cs typeface="Corbel"/>
              </a:rPr>
              <a:t>Componentes</a:t>
            </a:r>
            <a:r>
              <a:rPr sz="3600" spc="-145" dirty="0">
                <a:latin typeface="Corbel"/>
                <a:cs typeface="Corbel"/>
              </a:rPr>
              <a:t> </a:t>
            </a:r>
            <a:r>
              <a:rPr sz="3600" spc="-35" dirty="0">
                <a:latin typeface="Corbel"/>
                <a:cs typeface="Corbel"/>
              </a:rPr>
              <a:t>do </a:t>
            </a:r>
            <a:r>
              <a:rPr sz="3600" spc="-25" dirty="0">
                <a:latin typeface="Corbel"/>
                <a:cs typeface="Corbel"/>
              </a:rPr>
              <a:t>MVC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2305" y="1647908"/>
            <a:ext cx="2942590" cy="1246505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350"/>
              </a:spcBef>
              <a:buClr>
                <a:srgbClr val="B86C11"/>
              </a:buClr>
              <a:buSzPct val="144444"/>
              <a:buFont typeface="Arial MT"/>
              <a:buChar char="•"/>
              <a:tabLst>
                <a:tab pos="298450" algn="l"/>
              </a:tabLst>
            </a:pPr>
            <a:r>
              <a:rPr sz="1800" spc="-10" dirty="0">
                <a:latin typeface="Corbel"/>
                <a:cs typeface="Corbel"/>
              </a:rPr>
              <a:t>Model</a:t>
            </a:r>
            <a:endParaRPr sz="18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Arial MT"/>
              <a:buChar char="•"/>
            </a:pPr>
            <a:endParaRPr sz="1800">
              <a:latin typeface="Corbel"/>
              <a:cs typeface="Corbel"/>
            </a:endParaRPr>
          </a:p>
          <a:p>
            <a:pPr marL="319405" marR="5080" indent="-286385">
              <a:lnSpc>
                <a:spcPct val="104900"/>
              </a:lnSpc>
              <a:buClr>
                <a:srgbClr val="B86C11"/>
              </a:buClr>
              <a:buSzPct val="148387"/>
              <a:buFont typeface="Arial MT"/>
              <a:buChar char="•"/>
              <a:tabLst>
                <a:tab pos="319405" algn="l"/>
              </a:tabLst>
            </a:pPr>
            <a:r>
              <a:rPr sz="1550" dirty="0">
                <a:latin typeface="Corbel"/>
                <a:cs typeface="Corbel"/>
              </a:rPr>
              <a:t>Gerencia</a:t>
            </a:r>
            <a:r>
              <a:rPr sz="1550" spc="3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os</a:t>
            </a:r>
            <a:r>
              <a:rPr sz="1550" spc="11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dados</a:t>
            </a:r>
            <a:r>
              <a:rPr sz="1550" spc="11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e</a:t>
            </a:r>
            <a:r>
              <a:rPr sz="1550" spc="10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a</a:t>
            </a:r>
            <a:r>
              <a:rPr sz="1550" spc="3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lógica</a:t>
            </a:r>
            <a:r>
              <a:rPr sz="1550" spc="125" dirty="0">
                <a:latin typeface="Corbel"/>
                <a:cs typeface="Corbel"/>
              </a:rPr>
              <a:t> </a:t>
            </a:r>
            <a:r>
              <a:rPr sz="1550" spc="-25" dirty="0">
                <a:latin typeface="Corbel"/>
                <a:cs typeface="Corbel"/>
              </a:rPr>
              <a:t>da </a:t>
            </a:r>
            <a:r>
              <a:rPr sz="1550" spc="-10" dirty="0">
                <a:latin typeface="Corbel"/>
                <a:cs typeface="Corbel"/>
              </a:rPr>
              <a:t>aplicação.</a:t>
            </a:r>
            <a:endParaRPr sz="155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98356" y="4589985"/>
            <a:ext cx="2747010" cy="119189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340"/>
              </a:spcBef>
              <a:buClr>
                <a:srgbClr val="B86C11"/>
              </a:buClr>
              <a:buSzPct val="144444"/>
              <a:buFont typeface="Arial MT"/>
              <a:buChar char="•"/>
              <a:tabLst>
                <a:tab pos="297815" algn="l"/>
              </a:tabLst>
            </a:pPr>
            <a:r>
              <a:rPr sz="1800" spc="-20" dirty="0">
                <a:latin typeface="Corbel"/>
                <a:cs typeface="Corbel"/>
              </a:rPr>
              <a:t>View</a:t>
            </a:r>
            <a:endParaRPr sz="1800">
              <a:latin typeface="Corbel"/>
              <a:cs typeface="Corbel"/>
            </a:endParaRPr>
          </a:p>
          <a:p>
            <a:pPr marL="298450" marR="5080" indent="-285750">
              <a:lnSpc>
                <a:spcPct val="103000"/>
              </a:lnSpc>
              <a:spcBef>
                <a:spcPts val="1030"/>
              </a:spcBef>
              <a:buClr>
                <a:srgbClr val="B86C11"/>
              </a:buClr>
              <a:buSzPct val="148387"/>
              <a:buFont typeface="Arial MT"/>
              <a:buChar char="•"/>
              <a:tabLst>
                <a:tab pos="298450" algn="l"/>
              </a:tabLst>
            </a:pPr>
            <a:r>
              <a:rPr sz="1550" dirty="0">
                <a:latin typeface="Corbel"/>
                <a:cs typeface="Corbel"/>
              </a:rPr>
              <a:t>Apresenta</a:t>
            </a:r>
            <a:r>
              <a:rPr sz="1550" spc="17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as</a:t>
            </a:r>
            <a:r>
              <a:rPr sz="1550" spc="15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informações</a:t>
            </a:r>
            <a:r>
              <a:rPr sz="1550" spc="155" dirty="0">
                <a:latin typeface="Corbel"/>
                <a:cs typeface="Corbel"/>
              </a:rPr>
              <a:t> </a:t>
            </a:r>
            <a:r>
              <a:rPr sz="1550" spc="-25" dirty="0">
                <a:latin typeface="Corbel"/>
                <a:cs typeface="Corbel"/>
              </a:rPr>
              <a:t>ao </a:t>
            </a:r>
            <a:r>
              <a:rPr sz="1550" dirty="0">
                <a:latin typeface="Corbel"/>
                <a:cs typeface="Corbel"/>
              </a:rPr>
              <a:t>usuário</a:t>
            </a:r>
            <a:r>
              <a:rPr sz="1550" spc="13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de</a:t>
            </a:r>
            <a:r>
              <a:rPr sz="1550" spc="114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forma</a:t>
            </a:r>
            <a:r>
              <a:rPr sz="1550" spc="3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clara</a:t>
            </a:r>
            <a:r>
              <a:rPr sz="1550" spc="125" dirty="0">
                <a:latin typeface="Corbel"/>
                <a:cs typeface="Corbel"/>
              </a:rPr>
              <a:t> </a:t>
            </a:r>
            <a:r>
              <a:rPr sz="1550" spc="-50" dirty="0">
                <a:latin typeface="Corbel"/>
                <a:cs typeface="Corbel"/>
              </a:rPr>
              <a:t>e </a:t>
            </a:r>
            <a:r>
              <a:rPr sz="1550" spc="-10" dirty="0">
                <a:latin typeface="Corbel"/>
                <a:cs typeface="Corbel"/>
              </a:rPr>
              <a:t>interativa.</a:t>
            </a:r>
            <a:endParaRPr sz="155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5782" y="4163175"/>
            <a:ext cx="2961640" cy="122491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435609" indent="-286385">
              <a:lnSpc>
                <a:spcPct val="100000"/>
              </a:lnSpc>
              <a:spcBef>
                <a:spcPts val="455"/>
              </a:spcBef>
              <a:buClr>
                <a:srgbClr val="B86C11"/>
              </a:buClr>
              <a:buSzPct val="144444"/>
              <a:buFont typeface="Arial MT"/>
              <a:buChar char="•"/>
              <a:tabLst>
                <a:tab pos="435609" algn="l"/>
              </a:tabLst>
            </a:pPr>
            <a:r>
              <a:rPr sz="1800" spc="-10" dirty="0">
                <a:latin typeface="Corbel"/>
                <a:cs typeface="Corbel"/>
              </a:rPr>
              <a:t>Controller</a:t>
            </a:r>
            <a:endParaRPr sz="1800">
              <a:latin typeface="Corbel"/>
              <a:cs typeface="Corbel"/>
            </a:endParaRPr>
          </a:p>
          <a:p>
            <a:pPr marL="298450" marR="5080" indent="-286385">
              <a:lnSpc>
                <a:spcPct val="103000"/>
              </a:lnSpc>
              <a:spcBef>
                <a:spcPts val="1175"/>
              </a:spcBef>
              <a:buClr>
                <a:srgbClr val="B86C11"/>
              </a:buClr>
              <a:buSzPct val="148387"/>
              <a:buFont typeface="Arial MT"/>
              <a:buChar char="•"/>
              <a:tabLst>
                <a:tab pos="298450" algn="l"/>
              </a:tabLst>
            </a:pPr>
            <a:r>
              <a:rPr sz="1550" dirty="0">
                <a:latin typeface="Corbel"/>
                <a:cs typeface="Corbel"/>
              </a:rPr>
              <a:t>Interpreta</a:t>
            </a:r>
            <a:r>
              <a:rPr sz="1550" spc="114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as</a:t>
            </a:r>
            <a:r>
              <a:rPr sz="1550" spc="9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ações</a:t>
            </a:r>
            <a:r>
              <a:rPr sz="1550" spc="10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do</a:t>
            </a:r>
            <a:r>
              <a:rPr sz="1550" spc="12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usuário</a:t>
            </a:r>
            <a:r>
              <a:rPr sz="1550" spc="125" dirty="0">
                <a:latin typeface="Corbel"/>
                <a:cs typeface="Corbel"/>
              </a:rPr>
              <a:t> </a:t>
            </a:r>
            <a:r>
              <a:rPr sz="1550" spc="-50" dirty="0">
                <a:latin typeface="Corbel"/>
                <a:cs typeface="Corbel"/>
              </a:rPr>
              <a:t>e </a:t>
            </a:r>
            <a:r>
              <a:rPr sz="1550" dirty="0">
                <a:latin typeface="Corbel"/>
                <a:cs typeface="Corbel"/>
              </a:rPr>
              <a:t>atualiza</a:t>
            </a:r>
            <a:r>
              <a:rPr sz="1550" spc="9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tanto</a:t>
            </a:r>
            <a:r>
              <a:rPr sz="1550" spc="9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a</a:t>
            </a:r>
            <a:r>
              <a:rPr sz="1550" spc="90" dirty="0">
                <a:latin typeface="Corbel"/>
                <a:cs typeface="Corbel"/>
              </a:rPr>
              <a:t> </a:t>
            </a:r>
            <a:r>
              <a:rPr sz="1550" spc="-10" dirty="0">
                <a:latin typeface="Corbel"/>
                <a:cs typeface="Corbel"/>
              </a:rPr>
              <a:t>visualização </a:t>
            </a:r>
            <a:r>
              <a:rPr sz="1550" dirty="0">
                <a:latin typeface="Corbel"/>
                <a:cs typeface="Corbel"/>
              </a:rPr>
              <a:t>quanto</a:t>
            </a:r>
            <a:r>
              <a:rPr sz="1550" spc="8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os</a:t>
            </a:r>
            <a:r>
              <a:rPr sz="1550" spc="60" dirty="0">
                <a:latin typeface="Corbel"/>
                <a:cs typeface="Corbel"/>
              </a:rPr>
              <a:t> </a:t>
            </a:r>
            <a:r>
              <a:rPr sz="1550" spc="-10" dirty="0">
                <a:latin typeface="Corbel"/>
                <a:cs typeface="Corbel"/>
              </a:rPr>
              <a:t>dados.</a:t>
            </a:r>
            <a:endParaRPr sz="1550">
              <a:latin typeface="Corbel"/>
              <a:cs typeface="Corbe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86775" y="6419848"/>
            <a:ext cx="3562350" cy="3524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201525" cy="6867525"/>
            <a:chOff x="0" y="0"/>
            <a:chExt cx="12201525" cy="6867525"/>
          </a:xfrm>
        </p:grpSpPr>
        <p:sp>
          <p:nvSpPr>
            <p:cNvPr id="3" name="object 3"/>
            <p:cNvSpPr/>
            <p:nvPr/>
          </p:nvSpPr>
          <p:spPr>
            <a:xfrm>
              <a:off x="6096000" y="3429000"/>
              <a:ext cx="6096000" cy="3429000"/>
            </a:xfrm>
            <a:custGeom>
              <a:avLst/>
              <a:gdLst/>
              <a:ahLst/>
              <a:cxnLst/>
              <a:rect l="l" t="t" r="r" b="b"/>
              <a:pathLst>
                <a:path w="6096000" h="3429000">
                  <a:moveTo>
                    <a:pt x="6096000" y="0"/>
                  </a:moveTo>
                  <a:lnTo>
                    <a:pt x="0" y="0"/>
                  </a:lnTo>
                  <a:lnTo>
                    <a:pt x="0" y="3429000"/>
                  </a:lnTo>
                  <a:lnTo>
                    <a:pt x="6096000" y="3429000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EB8F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6096000" y="6858000"/>
                  </a:moveTo>
                  <a:lnTo>
                    <a:pt x="12192000" y="6858000"/>
                  </a:lnTo>
                  <a:lnTo>
                    <a:pt x="12192000" y="3429000"/>
                  </a:lnTo>
                  <a:lnTo>
                    <a:pt x="6096000" y="3429000"/>
                  </a:lnTo>
                  <a:lnTo>
                    <a:pt x="6096000" y="6858000"/>
                  </a:lnTo>
                  <a:close/>
                </a:path>
                <a:path w="12192000" h="6858000">
                  <a:moveTo>
                    <a:pt x="6220079" y="3429000"/>
                  </a:moveTo>
                  <a:lnTo>
                    <a:pt x="0" y="3429000"/>
                  </a:lnTo>
                </a:path>
                <a:path w="12192000" h="6858000">
                  <a:moveTo>
                    <a:pt x="6096000" y="3429000"/>
                  </a:moveTo>
                  <a:lnTo>
                    <a:pt x="6096000" y="0"/>
                  </a:lnTo>
                </a:path>
              </a:pathLst>
            </a:custGeom>
            <a:ln w="19050">
              <a:solidFill>
                <a:srgbClr val="EB8F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66750" y="580390"/>
            <a:ext cx="4711065" cy="124269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60"/>
              </a:spcBef>
            </a:pPr>
            <a:r>
              <a:rPr sz="3950" b="1" dirty="0">
                <a:latin typeface="Corbel"/>
                <a:cs typeface="Corbel"/>
              </a:rPr>
              <a:t>Benefícios</a:t>
            </a:r>
            <a:r>
              <a:rPr sz="3950" b="1" spc="15" dirty="0">
                <a:latin typeface="Corbel"/>
                <a:cs typeface="Corbel"/>
              </a:rPr>
              <a:t> </a:t>
            </a:r>
            <a:r>
              <a:rPr sz="3950" b="1" dirty="0">
                <a:latin typeface="Corbel"/>
                <a:cs typeface="Corbel"/>
              </a:rPr>
              <a:t>do</a:t>
            </a:r>
            <a:r>
              <a:rPr sz="3950" b="1" spc="100" dirty="0">
                <a:latin typeface="Corbel"/>
                <a:cs typeface="Corbel"/>
              </a:rPr>
              <a:t> </a:t>
            </a:r>
            <a:r>
              <a:rPr sz="3950" b="1" spc="-10" dirty="0">
                <a:latin typeface="Corbel"/>
                <a:cs typeface="Corbel"/>
              </a:rPr>
              <a:t>Modelo </a:t>
            </a:r>
            <a:r>
              <a:rPr sz="3950" b="1" spc="-25" dirty="0">
                <a:latin typeface="Corbel"/>
                <a:cs typeface="Corbel"/>
              </a:rPr>
              <a:t>MVC</a:t>
            </a:r>
            <a:endParaRPr sz="395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78270" y="1002728"/>
            <a:ext cx="4759960" cy="5137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298450" marR="5080" indent="-286385">
              <a:lnSpc>
                <a:spcPct val="104900"/>
              </a:lnSpc>
              <a:spcBef>
                <a:spcPts val="35"/>
              </a:spcBef>
              <a:buClr>
                <a:srgbClr val="B86C11"/>
              </a:buClr>
              <a:buSzPct val="148387"/>
              <a:buFont typeface="Arial MT"/>
              <a:buChar char="•"/>
              <a:tabLst>
                <a:tab pos="298450" algn="l"/>
              </a:tabLst>
            </a:pPr>
            <a:r>
              <a:rPr sz="1550" dirty="0">
                <a:latin typeface="Corbel"/>
                <a:cs typeface="Corbel"/>
              </a:rPr>
              <a:t>A</a:t>
            </a:r>
            <a:r>
              <a:rPr sz="1550" spc="12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separação</a:t>
            </a:r>
            <a:r>
              <a:rPr sz="1550" spc="5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clara</a:t>
            </a:r>
            <a:r>
              <a:rPr sz="1550" spc="13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entre</a:t>
            </a:r>
            <a:r>
              <a:rPr sz="1550" spc="114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funções</a:t>
            </a:r>
            <a:r>
              <a:rPr sz="1550" spc="114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permite</a:t>
            </a:r>
            <a:r>
              <a:rPr sz="1550" spc="120" dirty="0">
                <a:latin typeface="Corbel"/>
                <a:cs typeface="Corbel"/>
              </a:rPr>
              <a:t> </a:t>
            </a:r>
            <a:r>
              <a:rPr sz="1550" spc="-10" dirty="0">
                <a:latin typeface="Corbel"/>
                <a:cs typeface="Corbel"/>
              </a:rPr>
              <a:t>atualizações </a:t>
            </a:r>
            <a:r>
              <a:rPr sz="1550" dirty="0">
                <a:latin typeface="Corbel"/>
                <a:cs typeface="Corbel"/>
              </a:rPr>
              <a:t>sem</a:t>
            </a:r>
            <a:r>
              <a:rPr sz="1550" spc="12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grandes</a:t>
            </a:r>
            <a:r>
              <a:rPr sz="1550" spc="12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impactos</a:t>
            </a:r>
            <a:r>
              <a:rPr sz="1550" spc="12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no</a:t>
            </a:r>
            <a:r>
              <a:rPr sz="1550" spc="5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restante</a:t>
            </a:r>
            <a:r>
              <a:rPr sz="1550" spc="12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do</a:t>
            </a:r>
            <a:r>
              <a:rPr sz="1550" spc="150" dirty="0">
                <a:latin typeface="Corbel"/>
                <a:cs typeface="Corbel"/>
              </a:rPr>
              <a:t> </a:t>
            </a:r>
            <a:r>
              <a:rPr sz="1550" spc="-10" dirty="0">
                <a:latin typeface="Corbel"/>
                <a:cs typeface="Corbel"/>
              </a:rPr>
              <a:t>sistema.</a:t>
            </a:r>
            <a:endParaRPr sz="1550">
              <a:latin typeface="Corbel"/>
              <a:cs typeface="Corbe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78270" y="318452"/>
            <a:ext cx="25215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B86C11"/>
              </a:buClr>
              <a:buSzPct val="144444"/>
              <a:buFont typeface="Arial MT"/>
              <a:buChar char="•"/>
              <a:tabLst>
                <a:tab pos="298450" algn="l"/>
              </a:tabLst>
            </a:pPr>
            <a:r>
              <a:rPr sz="1800" dirty="0">
                <a:latin typeface="Corbel"/>
                <a:cs typeface="Corbel"/>
              </a:rPr>
              <a:t>Manutenção</a:t>
            </a:r>
            <a:r>
              <a:rPr sz="1800" spc="-75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Facilitada: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9450" y="4185348"/>
            <a:ext cx="4350385" cy="5137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298450" marR="5080" indent="-286385">
              <a:lnSpc>
                <a:spcPct val="104900"/>
              </a:lnSpc>
              <a:spcBef>
                <a:spcPts val="35"/>
              </a:spcBef>
              <a:buClr>
                <a:srgbClr val="B86C11"/>
              </a:buClr>
              <a:buSzPct val="148387"/>
              <a:buFont typeface="Arial MT"/>
              <a:buChar char="•"/>
              <a:tabLst>
                <a:tab pos="298450" algn="l"/>
              </a:tabLst>
            </a:pPr>
            <a:r>
              <a:rPr sz="1550" dirty="0">
                <a:latin typeface="Corbel"/>
                <a:cs typeface="Corbel"/>
              </a:rPr>
              <a:t>A</a:t>
            </a:r>
            <a:r>
              <a:rPr sz="1550" spc="12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modularidade</a:t>
            </a:r>
            <a:r>
              <a:rPr sz="1550" spc="10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torna</a:t>
            </a:r>
            <a:r>
              <a:rPr sz="1550" spc="13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simples</a:t>
            </a:r>
            <a:r>
              <a:rPr sz="1550" spc="10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a</a:t>
            </a:r>
            <a:r>
              <a:rPr sz="1550" spc="13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adição</a:t>
            </a:r>
            <a:r>
              <a:rPr sz="1550" spc="4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de</a:t>
            </a:r>
            <a:r>
              <a:rPr sz="1550" spc="105" dirty="0">
                <a:latin typeface="Corbel"/>
                <a:cs typeface="Corbel"/>
              </a:rPr>
              <a:t> </a:t>
            </a:r>
            <a:r>
              <a:rPr sz="1550" spc="-10" dirty="0">
                <a:latin typeface="Corbel"/>
                <a:cs typeface="Corbel"/>
              </a:rPr>
              <a:t>novas funcionalidades.</a:t>
            </a:r>
            <a:endParaRPr sz="155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9450" y="3501072"/>
            <a:ext cx="25126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B86C11"/>
              </a:buClr>
              <a:buSzPct val="144444"/>
              <a:buFont typeface="Arial MT"/>
              <a:buChar char="•"/>
              <a:tabLst>
                <a:tab pos="298450" algn="l"/>
              </a:tabLst>
            </a:pPr>
            <a:r>
              <a:rPr sz="1800" spc="-10" dirty="0">
                <a:latin typeface="Corbel"/>
                <a:cs typeface="Corbel"/>
              </a:rPr>
              <a:t>Facilidade</a:t>
            </a:r>
            <a:r>
              <a:rPr sz="1800" spc="-3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para</a:t>
            </a:r>
            <a:r>
              <a:rPr sz="1800" spc="60" dirty="0">
                <a:latin typeface="Corbel"/>
                <a:cs typeface="Corbel"/>
              </a:rPr>
              <a:t> </a:t>
            </a:r>
            <a:r>
              <a:rPr sz="1800" spc="-10" dirty="0">
                <a:latin typeface="Corbel"/>
                <a:cs typeface="Corbel"/>
              </a:rPr>
              <a:t>Escalar: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78270" y="3755678"/>
            <a:ext cx="5023485" cy="94361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305"/>
              </a:spcBef>
              <a:buClr>
                <a:srgbClr val="B86C11"/>
              </a:buClr>
              <a:buSzPct val="144444"/>
              <a:buFont typeface="Arial MT"/>
              <a:buChar char="•"/>
              <a:tabLst>
                <a:tab pos="298450" algn="l"/>
              </a:tabLst>
            </a:pPr>
            <a:r>
              <a:rPr sz="1800" spc="-10" dirty="0">
                <a:latin typeface="Corbel"/>
                <a:cs typeface="Corbel"/>
              </a:rPr>
              <a:t>Testabilidade:</a:t>
            </a:r>
            <a:endParaRPr sz="1800">
              <a:latin typeface="Corbel"/>
              <a:cs typeface="Corbel"/>
            </a:endParaRPr>
          </a:p>
          <a:p>
            <a:pPr marL="298450" marR="5080" indent="-286385">
              <a:lnSpc>
                <a:spcPct val="104900"/>
              </a:lnSpc>
              <a:spcBef>
                <a:spcPts val="955"/>
              </a:spcBef>
              <a:buClr>
                <a:srgbClr val="B86C11"/>
              </a:buClr>
              <a:buSzPct val="148387"/>
              <a:buFont typeface="Arial MT"/>
              <a:buChar char="•"/>
              <a:tabLst>
                <a:tab pos="298450" algn="l"/>
              </a:tabLst>
            </a:pPr>
            <a:r>
              <a:rPr sz="1550" dirty="0">
                <a:latin typeface="Corbel"/>
                <a:cs typeface="Corbel"/>
              </a:rPr>
              <a:t>Cada</a:t>
            </a:r>
            <a:r>
              <a:rPr sz="1550" spc="4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parte</a:t>
            </a:r>
            <a:r>
              <a:rPr sz="1550" spc="12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pode</a:t>
            </a:r>
            <a:r>
              <a:rPr sz="1550" spc="12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ser</a:t>
            </a:r>
            <a:r>
              <a:rPr sz="1550" spc="17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testada</a:t>
            </a:r>
            <a:r>
              <a:rPr sz="1550" spc="14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isoladamente,</a:t>
            </a:r>
            <a:r>
              <a:rPr sz="1550" spc="120" dirty="0">
                <a:latin typeface="Corbel"/>
                <a:cs typeface="Corbel"/>
              </a:rPr>
              <a:t> </a:t>
            </a:r>
            <a:r>
              <a:rPr sz="1550" spc="-10" dirty="0">
                <a:latin typeface="Corbel"/>
                <a:cs typeface="Corbel"/>
              </a:rPr>
              <a:t>aumentando </a:t>
            </a:r>
            <a:r>
              <a:rPr sz="1550" dirty="0">
                <a:latin typeface="Corbel"/>
                <a:cs typeface="Corbel"/>
              </a:rPr>
              <a:t>a</a:t>
            </a:r>
            <a:r>
              <a:rPr sz="1550" spc="14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confiabilidade</a:t>
            </a:r>
            <a:r>
              <a:rPr sz="1550" spc="13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do</a:t>
            </a:r>
            <a:r>
              <a:rPr sz="1550" spc="60" dirty="0">
                <a:latin typeface="Corbel"/>
                <a:cs typeface="Corbel"/>
              </a:rPr>
              <a:t> </a:t>
            </a:r>
            <a:r>
              <a:rPr sz="1550" spc="-10" dirty="0">
                <a:latin typeface="Corbel"/>
                <a:cs typeface="Corbel"/>
              </a:rPr>
              <a:t>sistema.</a:t>
            </a:r>
            <a:endParaRPr sz="15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676900" cy="6858000"/>
          </a:xfrm>
          <a:custGeom>
            <a:avLst/>
            <a:gdLst/>
            <a:ahLst/>
            <a:cxnLst/>
            <a:rect l="l" t="t" r="r" b="b"/>
            <a:pathLst>
              <a:path w="5676900" h="6858000">
                <a:moveTo>
                  <a:pt x="3870960" y="0"/>
                </a:moveTo>
                <a:lnTo>
                  <a:pt x="0" y="0"/>
                </a:lnTo>
                <a:lnTo>
                  <a:pt x="0" y="6857999"/>
                </a:lnTo>
                <a:lnTo>
                  <a:pt x="3870960" y="6857999"/>
                </a:lnTo>
                <a:lnTo>
                  <a:pt x="4006215" y="6761789"/>
                </a:lnTo>
                <a:lnTo>
                  <a:pt x="4044557" y="6732771"/>
                </a:lnTo>
                <a:lnTo>
                  <a:pt x="4082551" y="6703321"/>
                </a:lnTo>
                <a:lnTo>
                  <a:pt x="4120195" y="6673445"/>
                </a:lnTo>
                <a:lnTo>
                  <a:pt x="4157483" y="6643144"/>
                </a:lnTo>
                <a:lnTo>
                  <a:pt x="4194413" y="6612423"/>
                </a:lnTo>
                <a:lnTo>
                  <a:pt x="4230981" y="6581287"/>
                </a:lnTo>
                <a:lnTo>
                  <a:pt x="4267183" y="6549737"/>
                </a:lnTo>
                <a:lnTo>
                  <a:pt x="4303016" y="6517778"/>
                </a:lnTo>
                <a:lnTo>
                  <a:pt x="4338476" y="6485414"/>
                </a:lnTo>
                <a:lnTo>
                  <a:pt x="4373559" y="6452647"/>
                </a:lnTo>
                <a:lnTo>
                  <a:pt x="4408262" y="6419483"/>
                </a:lnTo>
                <a:lnTo>
                  <a:pt x="4442581" y="6385924"/>
                </a:lnTo>
                <a:lnTo>
                  <a:pt x="4476512" y="6351974"/>
                </a:lnTo>
                <a:lnTo>
                  <a:pt x="4510052" y="6317636"/>
                </a:lnTo>
                <a:lnTo>
                  <a:pt x="4543197" y="6282915"/>
                </a:lnTo>
                <a:lnTo>
                  <a:pt x="4575944" y="6247814"/>
                </a:lnTo>
                <a:lnTo>
                  <a:pt x="4608289" y="6212337"/>
                </a:lnTo>
                <a:lnTo>
                  <a:pt x="4640228" y="6176486"/>
                </a:lnTo>
                <a:lnTo>
                  <a:pt x="4671758" y="6140267"/>
                </a:lnTo>
                <a:lnTo>
                  <a:pt x="4702874" y="6103682"/>
                </a:lnTo>
                <a:lnTo>
                  <a:pt x="4733574" y="6066735"/>
                </a:lnTo>
                <a:lnTo>
                  <a:pt x="4763854" y="6029430"/>
                </a:lnTo>
                <a:lnTo>
                  <a:pt x="4793710" y="5991770"/>
                </a:lnTo>
                <a:lnTo>
                  <a:pt x="4823138" y="5953759"/>
                </a:lnTo>
                <a:lnTo>
                  <a:pt x="4852135" y="5915401"/>
                </a:lnTo>
                <a:lnTo>
                  <a:pt x="4880697" y="5876699"/>
                </a:lnTo>
                <a:lnTo>
                  <a:pt x="4908821" y="5837657"/>
                </a:lnTo>
                <a:lnTo>
                  <a:pt x="4936502" y="5798279"/>
                </a:lnTo>
                <a:lnTo>
                  <a:pt x="4963738" y="5758568"/>
                </a:lnTo>
                <a:lnTo>
                  <a:pt x="4990525" y="5718527"/>
                </a:lnTo>
                <a:lnTo>
                  <a:pt x="5016858" y="5678161"/>
                </a:lnTo>
                <a:lnTo>
                  <a:pt x="5042735" y="5637473"/>
                </a:lnTo>
                <a:lnTo>
                  <a:pt x="5068152" y="5596467"/>
                </a:lnTo>
                <a:lnTo>
                  <a:pt x="5093105" y="5555147"/>
                </a:lnTo>
                <a:lnTo>
                  <a:pt x="5117590" y="5513515"/>
                </a:lnTo>
                <a:lnTo>
                  <a:pt x="5141604" y="5471576"/>
                </a:lnTo>
                <a:lnTo>
                  <a:pt x="5165143" y="5429333"/>
                </a:lnTo>
                <a:lnTo>
                  <a:pt x="5188204" y="5386790"/>
                </a:lnTo>
                <a:lnTo>
                  <a:pt x="5210783" y="5343951"/>
                </a:lnTo>
                <a:lnTo>
                  <a:pt x="5232876" y="5300818"/>
                </a:lnTo>
                <a:lnTo>
                  <a:pt x="5254480" y="5257397"/>
                </a:lnTo>
                <a:lnTo>
                  <a:pt x="5275590" y="5213690"/>
                </a:lnTo>
                <a:lnTo>
                  <a:pt x="5296204" y="5169701"/>
                </a:lnTo>
                <a:lnTo>
                  <a:pt x="5316318" y="5125434"/>
                </a:lnTo>
                <a:lnTo>
                  <a:pt x="5335928" y="5080892"/>
                </a:lnTo>
                <a:lnTo>
                  <a:pt x="5355030" y="5036079"/>
                </a:lnTo>
                <a:lnTo>
                  <a:pt x="5373622" y="4990999"/>
                </a:lnTo>
                <a:lnTo>
                  <a:pt x="5391698" y="4945655"/>
                </a:lnTo>
                <a:lnTo>
                  <a:pt x="5409256" y="4900051"/>
                </a:lnTo>
                <a:lnTo>
                  <a:pt x="5426292" y="4854190"/>
                </a:lnTo>
                <a:lnTo>
                  <a:pt x="5442803" y="4808077"/>
                </a:lnTo>
                <a:lnTo>
                  <a:pt x="5458784" y="4761714"/>
                </a:lnTo>
                <a:lnTo>
                  <a:pt x="5474231" y="4715106"/>
                </a:lnTo>
                <a:lnTo>
                  <a:pt x="5489143" y="4668255"/>
                </a:lnTo>
                <a:lnTo>
                  <a:pt x="5503514" y="4621167"/>
                </a:lnTo>
                <a:lnTo>
                  <a:pt x="5517341" y="4573844"/>
                </a:lnTo>
                <a:lnTo>
                  <a:pt x="5530621" y="4526289"/>
                </a:lnTo>
                <a:lnTo>
                  <a:pt x="5543350" y="4478508"/>
                </a:lnTo>
                <a:lnTo>
                  <a:pt x="5555524" y="4430502"/>
                </a:lnTo>
                <a:lnTo>
                  <a:pt x="5567139" y="4382277"/>
                </a:lnTo>
                <a:lnTo>
                  <a:pt x="5578192" y="4333835"/>
                </a:lnTo>
                <a:lnTo>
                  <a:pt x="5588680" y="4285180"/>
                </a:lnTo>
                <a:lnTo>
                  <a:pt x="5598599" y="4236316"/>
                </a:lnTo>
                <a:lnTo>
                  <a:pt x="5607944" y="4187246"/>
                </a:lnTo>
                <a:lnTo>
                  <a:pt x="5616713" y="4137974"/>
                </a:lnTo>
                <a:lnTo>
                  <a:pt x="5624901" y="4088504"/>
                </a:lnTo>
                <a:lnTo>
                  <a:pt x="5632506" y="4038839"/>
                </a:lnTo>
                <a:lnTo>
                  <a:pt x="5639524" y="3988984"/>
                </a:lnTo>
                <a:lnTo>
                  <a:pt x="5645950" y="3938940"/>
                </a:lnTo>
                <a:lnTo>
                  <a:pt x="5651781" y="3888713"/>
                </a:lnTo>
                <a:lnTo>
                  <a:pt x="5657014" y="3838306"/>
                </a:lnTo>
                <a:lnTo>
                  <a:pt x="5661645" y="3787723"/>
                </a:lnTo>
                <a:lnTo>
                  <a:pt x="5665670" y="3736966"/>
                </a:lnTo>
                <a:lnTo>
                  <a:pt x="5669086" y="3686040"/>
                </a:lnTo>
                <a:lnTo>
                  <a:pt x="5671889" y="3634949"/>
                </a:lnTo>
                <a:lnTo>
                  <a:pt x="5674076" y="3583695"/>
                </a:lnTo>
                <a:lnTo>
                  <a:pt x="5675642" y="3532284"/>
                </a:lnTo>
                <a:lnTo>
                  <a:pt x="5676585" y="3480717"/>
                </a:lnTo>
                <a:lnTo>
                  <a:pt x="5676900" y="3429000"/>
                </a:lnTo>
                <a:lnTo>
                  <a:pt x="5676585" y="3377282"/>
                </a:lnTo>
                <a:lnTo>
                  <a:pt x="5675642" y="3325716"/>
                </a:lnTo>
                <a:lnTo>
                  <a:pt x="5674076" y="3274304"/>
                </a:lnTo>
                <a:lnTo>
                  <a:pt x="5671889" y="3223051"/>
                </a:lnTo>
                <a:lnTo>
                  <a:pt x="5669086" y="3171959"/>
                </a:lnTo>
                <a:lnTo>
                  <a:pt x="5665670" y="3121034"/>
                </a:lnTo>
                <a:lnTo>
                  <a:pt x="5661645" y="3070278"/>
                </a:lnTo>
                <a:lnTo>
                  <a:pt x="5657014" y="3019694"/>
                </a:lnTo>
                <a:lnTo>
                  <a:pt x="5651781" y="2969287"/>
                </a:lnTo>
                <a:lnTo>
                  <a:pt x="5645950" y="2919061"/>
                </a:lnTo>
                <a:lnTo>
                  <a:pt x="5639524" y="2869018"/>
                </a:lnTo>
                <a:lnTo>
                  <a:pt x="5632506" y="2819163"/>
                </a:lnTo>
                <a:lnTo>
                  <a:pt x="5624901" y="2769499"/>
                </a:lnTo>
                <a:lnTo>
                  <a:pt x="5616713" y="2720029"/>
                </a:lnTo>
                <a:lnTo>
                  <a:pt x="5607944" y="2670758"/>
                </a:lnTo>
                <a:lnTo>
                  <a:pt x="5598599" y="2621689"/>
                </a:lnTo>
                <a:lnTo>
                  <a:pt x="5588680" y="2572825"/>
                </a:lnTo>
                <a:lnTo>
                  <a:pt x="5578192" y="2524171"/>
                </a:lnTo>
                <a:lnTo>
                  <a:pt x="5567139" y="2475730"/>
                </a:lnTo>
                <a:lnTo>
                  <a:pt x="5555524" y="2427505"/>
                </a:lnTo>
                <a:lnTo>
                  <a:pt x="5543350" y="2379500"/>
                </a:lnTo>
                <a:lnTo>
                  <a:pt x="5530621" y="2331719"/>
                </a:lnTo>
                <a:lnTo>
                  <a:pt x="5517341" y="2284166"/>
                </a:lnTo>
                <a:lnTo>
                  <a:pt x="5503514" y="2236843"/>
                </a:lnTo>
                <a:lnTo>
                  <a:pt x="5489143" y="2189756"/>
                </a:lnTo>
                <a:lnTo>
                  <a:pt x="5474231" y="2142906"/>
                </a:lnTo>
                <a:lnTo>
                  <a:pt x="5458784" y="2096299"/>
                </a:lnTo>
                <a:lnTo>
                  <a:pt x="5442803" y="2049937"/>
                </a:lnTo>
                <a:lnTo>
                  <a:pt x="5426292" y="2003825"/>
                </a:lnTo>
                <a:lnTo>
                  <a:pt x="5409256" y="1957965"/>
                </a:lnTo>
                <a:lnTo>
                  <a:pt x="5391698" y="1912362"/>
                </a:lnTo>
                <a:lnTo>
                  <a:pt x="5373622" y="1867019"/>
                </a:lnTo>
                <a:lnTo>
                  <a:pt x="5355030" y="1821939"/>
                </a:lnTo>
                <a:lnTo>
                  <a:pt x="5335928" y="1777128"/>
                </a:lnTo>
                <a:lnTo>
                  <a:pt x="5316318" y="1732587"/>
                </a:lnTo>
                <a:lnTo>
                  <a:pt x="5296204" y="1688320"/>
                </a:lnTo>
                <a:lnTo>
                  <a:pt x="5275590" y="1644333"/>
                </a:lnTo>
                <a:lnTo>
                  <a:pt x="5254480" y="1600627"/>
                </a:lnTo>
                <a:lnTo>
                  <a:pt x="5232876" y="1557206"/>
                </a:lnTo>
                <a:lnTo>
                  <a:pt x="5210783" y="1514075"/>
                </a:lnTo>
                <a:lnTo>
                  <a:pt x="5188204" y="1471237"/>
                </a:lnTo>
                <a:lnTo>
                  <a:pt x="5165143" y="1428695"/>
                </a:lnTo>
                <a:lnTo>
                  <a:pt x="5141604" y="1386453"/>
                </a:lnTo>
                <a:lnTo>
                  <a:pt x="5117590" y="1344515"/>
                </a:lnTo>
                <a:lnTo>
                  <a:pt x="5093105" y="1302884"/>
                </a:lnTo>
                <a:lnTo>
                  <a:pt x="5068152" y="1261564"/>
                </a:lnTo>
                <a:lnTo>
                  <a:pt x="5042735" y="1220559"/>
                </a:lnTo>
                <a:lnTo>
                  <a:pt x="5016858" y="1179872"/>
                </a:lnTo>
                <a:lnTo>
                  <a:pt x="4990525" y="1139507"/>
                </a:lnTo>
                <a:lnTo>
                  <a:pt x="4963738" y="1099468"/>
                </a:lnTo>
                <a:lnTo>
                  <a:pt x="4936502" y="1059758"/>
                </a:lnTo>
                <a:lnTo>
                  <a:pt x="4908821" y="1020380"/>
                </a:lnTo>
                <a:lnTo>
                  <a:pt x="4880697" y="981339"/>
                </a:lnTo>
                <a:lnTo>
                  <a:pt x="4852135" y="942638"/>
                </a:lnTo>
                <a:lnTo>
                  <a:pt x="4823138" y="904281"/>
                </a:lnTo>
                <a:lnTo>
                  <a:pt x="4793710" y="866271"/>
                </a:lnTo>
                <a:lnTo>
                  <a:pt x="4763854" y="828612"/>
                </a:lnTo>
                <a:lnTo>
                  <a:pt x="4733574" y="791308"/>
                </a:lnTo>
                <a:lnTo>
                  <a:pt x="4702874" y="754362"/>
                </a:lnTo>
                <a:lnTo>
                  <a:pt x="4671758" y="717778"/>
                </a:lnTo>
                <a:lnTo>
                  <a:pt x="4640228" y="681559"/>
                </a:lnTo>
                <a:lnTo>
                  <a:pt x="4608289" y="645710"/>
                </a:lnTo>
                <a:lnTo>
                  <a:pt x="4575944" y="610233"/>
                </a:lnTo>
                <a:lnTo>
                  <a:pt x="4543197" y="575132"/>
                </a:lnTo>
                <a:lnTo>
                  <a:pt x="4510052" y="540412"/>
                </a:lnTo>
                <a:lnTo>
                  <a:pt x="4476512" y="506075"/>
                </a:lnTo>
                <a:lnTo>
                  <a:pt x="4442581" y="472126"/>
                </a:lnTo>
                <a:lnTo>
                  <a:pt x="4408262" y="438567"/>
                </a:lnTo>
                <a:lnTo>
                  <a:pt x="4373559" y="405404"/>
                </a:lnTo>
                <a:lnTo>
                  <a:pt x="4338476" y="372638"/>
                </a:lnTo>
                <a:lnTo>
                  <a:pt x="4303016" y="340274"/>
                </a:lnTo>
                <a:lnTo>
                  <a:pt x="4267183" y="308316"/>
                </a:lnTo>
                <a:lnTo>
                  <a:pt x="4230981" y="276766"/>
                </a:lnTo>
                <a:lnTo>
                  <a:pt x="4194413" y="245630"/>
                </a:lnTo>
                <a:lnTo>
                  <a:pt x="4157483" y="214910"/>
                </a:lnTo>
                <a:lnTo>
                  <a:pt x="4120195" y="184610"/>
                </a:lnTo>
                <a:lnTo>
                  <a:pt x="4082551" y="154733"/>
                </a:lnTo>
                <a:lnTo>
                  <a:pt x="4044557" y="125284"/>
                </a:lnTo>
                <a:lnTo>
                  <a:pt x="4006215" y="96266"/>
                </a:lnTo>
                <a:lnTo>
                  <a:pt x="3870960" y="0"/>
                </a:lnTo>
                <a:close/>
              </a:path>
            </a:pathLst>
          </a:custGeom>
          <a:solidFill>
            <a:srgbClr val="EB8F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601450" y="3429000"/>
            <a:ext cx="587375" cy="0"/>
          </a:xfrm>
          <a:custGeom>
            <a:avLst/>
            <a:gdLst/>
            <a:ahLst/>
            <a:cxnLst/>
            <a:rect l="l" t="t" r="r" b="b"/>
            <a:pathLst>
              <a:path w="587375">
                <a:moveTo>
                  <a:pt x="587375" y="0"/>
                </a:moveTo>
                <a:lnTo>
                  <a:pt x="0" y="0"/>
                </a:lnTo>
              </a:path>
            </a:pathLst>
          </a:custGeom>
          <a:ln w="19050">
            <a:solidFill>
              <a:srgbClr val="EB8F2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3767" y="2842894"/>
            <a:ext cx="3277235" cy="112839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179830" marR="5080" indent="-1167765">
              <a:lnSpc>
                <a:spcPct val="100899"/>
              </a:lnSpc>
              <a:spcBef>
                <a:spcPts val="65"/>
              </a:spcBef>
            </a:pPr>
            <a:r>
              <a:rPr sz="3600" dirty="0">
                <a:latin typeface="Corbel"/>
                <a:cs typeface="Corbel"/>
              </a:rPr>
              <a:t>Desvantagens</a:t>
            </a:r>
            <a:r>
              <a:rPr sz="3600" spc="-105" dirty="0">
                <a:latin typeface="Corbel"/>
                <a:cs typeface="Corbel"/>
              </a:rPr>
              <a:t> </a:t>
            </a:r>
            <a:r>
              <a:rPr sz="3600" spc="-25" dirty="0">
                <a:latin typeface="Corbel"/>
                <a:cs typeface="Corbel"/>
              </a:rPr>
              <a:t>do MVC</a:t>
            </a:r>
            <a:endParaRPr sz="36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9439" y="2866009"/>
            <a:ext cx="5245100" cy="123888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98450" marR="5080" indent="-286385">
              <a:lnSpc>
                <a:spcPct val="103000"/>
              </a:lnSpc>
              <a:spcBef>
                <a:spcPts val="70"/>
              </a:spcBef>
              <a:buClr>
                <a:srgbClr val="B86C11"/>
              </a:buClr>
              <a:buSzPct val="148387"/>
              <a:buFont typeface="Arial MT"/>
              <a:buChar char="•"/>
              <a:tabLst>
                <a:tab pos="298450" algn="l"/>
              </a:tabLst>
            </a:pPr>
            <a:r>
              <a:rPr sz="1550" dirty="0">
                <a:latin typeface="Corbel"/>
                <a:cs typeface="Corbel"/>
              </a:rPr>
              <a:t>Apesar</a:t>
            </a:r>
            <a:r>
              <a:rPr sz="1550" spc="5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de</a:t>
            </a:r>
            <a:r>
              <a:rPr sz="1550" spc="10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suas</a:t>
            </a:r>
            <a:r>
              <a:rPr sz="1550" spc="10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vantagens,</a:t>
            </a:r>
            <a:r>
              <a:rPr sz="1550" spc="10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o</a:t>
            </a:r>
            <a:r>
              <a:rPr sz="1550" spc="12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padrão</a:t>
            </a:r>
            <a:r>
              <a:rPr sz="1550" spc="12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MVC</a:t>
            </a:r>
            <a:r>
              <a:rPr sz="1550" spc="11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pode</a:t>
            </a:r>
            <a:r>
              <a:rPr sz="1550" spc="10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tornar</a:t>
            </a:r>
            <a:r>
              <a:rPr sz="1550" spc="50" dirty="0">
                <a:latin typeface="Corbel"/>
                <a:cs typeface="Corbel"/>
              </a:rPr>
              <a:t> </a:t>
            </a:r>
            <a:r>
              <a:rPr sz="1550" spc="-50" dirty="0">
                <a:latin typeface="Corbel"/>
                <a:cs typeface="Corbel"/>
              </a:rPr>
              <a:t>a </a:t>
            </a:r>
            <a:r>
              <a:rPr sz="1550" dirty="0">
                <a:latin typeface="Corbel"/>
                <a:cs typeface="Corbel"/>
              </a:rPr>
              <a:t>estrutura</a:t>
            </a:r>
            <a:r>
              <a:rPr sz="1550" spc="12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do</a:t>
            </a:r>
            <a:r>
              <a:rPr sz="1550" spc="4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software</a:t>
            </a:r>
            <a:r>
              <a:rPr sz="1550" spc="11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mais</a:t>
            </a:r>
            <a:r>
              <a:rPr sz="1550" spc="11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complexa</a:t>
            </a:r>
            <a:r>
              <a:rPr sz="1550" spc="3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do</a:t>
            </a:r>
            <a:r>
              <a:rPr sz="1550" spc="14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que</a:t>
            </a:r>
            <a:r>
              <a:rPr sz="1550" spc="11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o</a:t>
            </a:r>
            <a:r>
              <a:rPr sz="1550" spc="40" dirty="0">
                <a:latin typeface="Corbel"/>
                <a:cs typeface="Corbel"/>
              </a:rPr>
              <a:t> </a:t>
            </a:r>
            <a:r>
              <a:rPr sz="1550" spc="-10" dirty="0">
                <a:latin typeface="Corbel"/>
                <a:cs typeface="Corbel"/>
              </a:rPr>
              <a:t>necessário, </a:t>
            </a:r>
            <a:r>
              <a:rPr sz="1550" dirty="0">
                <a:latin typeface="Corbel"/>
                <a:cs typeface="Corbel"/>
              </a:rPr>
              <a:t>especialmente</a:t>
            </a:r>
            <a:r>
              <a:rPr sz="1550" spc="14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em</a:t>
            </a:r>
            <a:r>
              <a:rPr sz="1550" spc="16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projetos</a:t>
            </a:r>
            <a:r>
              <a:rPr sz="1550" spc="15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pequenos.</a:t>
            </a:r>
            <a:r>
              <a:rPr sz="1550" spc="4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A</a:t>
            </a:r>
            <a:r>
              <a:rPr sz="1550" spc="16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quantidade</a:t>
            </a:r>
            <a:r>
              <a:rPr sz="1550" spc="150" dirty="0">
                <a:latin typeface="Corbel"/>
                <a:cs typeface="Corbel"/>
              </a:rPr>
              <a:t> </a:t>
            </a:r>
            <a:r>
              <a:rPr sz="1550" spc="-25" dirty="0">
                <a:latin typeface="Corbel"/>
                <a:cs typeface="Corbel"/>
              </a:rPr>
              <a:t>de </a:t>
            </a:r>
            <a:r>
              <a:rPr sz="1550" dirty="0">
                <a:latin typeface="Corbel"/>
                <a:cs typeface="Corbel"/>
              </a:rPr>
              <a:t>componentes</a:t>
            </a:r>
            <a:r>
              <a:rPr sz="1550" spc="12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e</a:t>
            </a:r>
            <a:r>
              <a:rPr sz="1550" spc="12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interações</a:t>
            </a:r>
            <a:r>
              <a:rPr sz="1550" spc="12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pode</a:t>
            </a:r>
            <a:r>
              <a:rPr sz="1550" spc="12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dificultar</a:t>
            </a:r>
            <a:r>
              <a:rPr sz="1550" spc="16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a</a:t>
            </a:r>
            <a:r>
              <a:rPr sz="1550" spc="14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compreensão</a:t>
            </a:r>
            <a:r>
              <a:rPr sz="1550" spc="145" dirty="0">
                <a:latin typeface="Corbel"/>
                <a:cs typeface="Corbel"/>
              </a:rPr>
              <a:t> </a:t>
            </a:r>
            <a:r>
              <a:rPr sz="1550" spc="-50" dirty="0">
                <a:latin typeface="Corbel"/>
                <a:cs typeface="Corbel"/>
              </a:rPr>
              <a:t>e </a:t>
            </a:r>
            <a:r>
              <a:rPr sz="1550" dirty="0">
                <a:latin typeface="Corbel"/>
                <a:cs typeface="Corbel"/>
              </a:rPr>
              <a:t>aumentar</a:t>
            </a:r>
            <a:r>
              <a:rPr sz="1550" spc="13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o</a:t>
            </a:r>
            <a:r>
              <a:rPr sz="1550" spc="25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esforço</a:t>
            </a:r>
            <a:r>
              <a:rPr sz="1550" spc="110" dirty="0">
                <a:latin typeface="Corbel"/>
                <a:cs typeface="Corbel"/>
              </a:rPr>
              <a:t> </a:t>
            </a:r>
            <a:r>
              <a:rPr sz="1550" dirty="0">
                <a:latin typeface="Corbel"/>
                <a:cs typeface="Corbel"/>
              </a:rPr>
              <a:t>de</a:t>
            </a:r>
            <a:r>
              <a:rPr sz="1550" spc="90" dirty="0">
                <a:latin typeface="Corbel"/>
                <a:cs typeface="Corbel"/>
              </a:rPr>
              <a:t> </a:t>
            </a:r>
            <a:r>
              <a:rPr sz="1550" spc="-10" dirty="0">
                <a:latin typeface="Corbel"/>
                <a:cs typeface="Corbel"/>
              </a:rPr>
              <a:t>desenvolvimento.</a:t>
            </a:r>
            <a:endParaRPr sz="155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9439" y="2105342"/>
            <a:ext cx="21393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B86C11"/>
              </a:buClr>
              <a:buSzPct val="144444"/>
              <a:buFont typeface="Arial MT"/>
              <a:buChar char="•"/>
              <a:tabLst>
                <a:tab pos="298450" algn="l"/>
              </a:tabLst>
            </a:pPr>
            <a:r>
              <a:rPr sz="1800" dirty="0">
                <a:latin typeface="Corbel"/>
                <a:cs typeface="Corbel"/>
              </a:rPr>
              <a:t>Limitações</a:t>
            </a:r>
            <a:r>
              <a:rPr sz="1800" spc="-65" dirty="0">
                <a:latin typeface="Corbel"/>
                <a:cs typeface="Corbel"/>
              </a:rPr>
              <a:t> </a:t>
            </a:r>
            <a:r>
              <a:rPr sz="1800" dirty="0">
                <a:latin typeface="Corbel"/>
                <a:cs typeface="Corbel"/>
              </a:rPr>
              <a:t>do</a:t>
            </a:r>
            <a:r>
              <a:rPr sz="1800" spc="-5" dirty="0">
                <a:latin typeface="Corbel"/>
                <a:cs typeface="Corbel"/>
              </a:rPr>
              <a:t> </a:t>
            </a:r>
            <a:r>
              <a:rPr sz="1800" spc="-25" dirty="0">
                <a:latin typeface="Corbel"/>
                <a:cs typeface="Corbel"/>
              </a:rPr>
              <a:t>MVC</a:t>
            </a:r>
            <a:endParaRPr sz="1800">
              <a:latin typeface="Corbel"/>
              <a:cs typeface="Corbe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3375" y="6429375"/>
            <a:ext cx="4238625" cy="4286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423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 MT</vt:lpstr>
      <vt:lpstr>Corbel</vt:lpstr>
      <vt:lpstr>Office Theme</vt:lpstr>
      <vt:lpstr>Design Patterns: o que é?</vt:lpstr>
      <vt:lpstr>Conceito de Padrões de Projeto</vt:lpstr>
      <vt:lpstr>Por que usar Padrões de</vt:lpstr>
      <vt:lpstr>Principais Categorias de Padrões</vt:lpstr>
      <vt:lpstr>O que é MVC</vt:lpstr>
      <vt:lpstr>Entendendo o Padrão MVC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Matheus Fortunato</cp:lastModifiedBy>
  <cp:revision>1</cp:revision>
  <dcterms:created xsi:type="dcterms:W3CDTF">2025-06-08T19:58:43Z</dcterms:created>
  <dcterms:modified xsi:type="dcterms:W3CDTF">2025-06-08T19:59:03Z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2025-06-07T00:00:00Z</vt:filetime>
  </property>
  <property fmtid="{D5CDD505-2E9C-101B-9397-08002B2CF9AE}" pid="3" name="LastSaved">
    <vt:filetime>2025-06-08T00:00:00Z</vt:filetime>
  </property>
</Properties>
</file>