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rPr lang="pt-BR"/>
              <a:t>Comparação Visual: Template Engines</a:t>
            </a:r>
          </a:p>
        </c:rich>
      </c:tx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Jinja2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8-4499-B7DB-4E6A33DA3A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Django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8-4499-B7DB-4E6A33DA3A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Vue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88-4499-B7DB-4E6A33DA3A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React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10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88-4499-B7DB-4E6A33DA3A2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Angular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88-4499-B7DB-4E6A33DA3A2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Blade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Sintaxe</c:v>
                </c:pt>
                <c:pt idx="1">
                  <c:v>Reatividade</c:v>
                </c:pt>
                <c:pt idx="2">
                  <c:v>Separação</c:v>
                </c:pt>
                <c:pt idx="3">
                  <c:v>Segurança</c:v>
                </c:pt>
                <c:pt idx="4">
                  <c:v>Popularidade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9</c:v>
                </c:pt>
                <c:pt idx="1">
                  <c:v>2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88-4499-B7DB-4E6A33DA3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53920-8CF9-4DA2-8EBB-27FCEB5BA4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0D6506-40D2-420D-817D-AA5BF4F486C9}">
      <dgm:prSet/>
      <dgm:spPr/>
      <dgm:t>
        <a:bodyPr/>
        <a:lstStyle/>
        <a:p>
          <a:pPr>
            <a:defRPr cap="all"/>
          </a:pPr>
          <a:r>
            <a:rPr lang="en-US"/>
            <a:t>• Template Engines são cruciais para o front-end e back-end.</a:t>
          </a:r>
        </a:p>
      </dgm:t>
    </dgm:pt>
    <dgm:pt modelId="{8CB3F313-A7F8-4EA4-AA96-95089F2CF8CF}" type="parTrans" cxnId="{28EBE8DE-FF52-49AC-81FC-A947C15CA554}">
      <dgm:prSet/>
      <dgm:spPr/>
      <dgm:t>
        <a:bodyPr/>
        <a:lstStyle/>
        <a:p>
          <a:endParaRPr lang="en-US"/>
        </a:p>
      </dgm:t>
    </dgm:pt>
    <dgm:pt modelId="{058C5088-B032-4448-A6D2-A602A85D3BCB}" type="sibTrans" cxnId="{28EBE8DE-FF52-49AC-81FC-A947C15CA554}">
      <dgm:prSet/>
      <dgm:spPr/>
      <dgm:t>
        <a:bodyPr/>
        <a:lstStyle/>
        <a:p>
          <a:endParaRPr lang="en-US"/>
        </a:p>
      </dgm:t>
    </dgm:pt>
    <dgm:pt modelId="{AB38CA81-0124-4D4E-9428-FD3A058963FD}">
      <dgm:prSet/>
      <dgm:spPr/>
      <dgm:t>
        <a:bodyPr/>
        <a:lstStyle/>
        <a:p>
          <a:pPr>
            <a:defRPr cap="all"/>
          </a:pPr>
          <a:r>
            <a:rPr lang="en-US"/>
            <a:t>• Escolha depende do framework, linguagem e tipo de aplicação.</a:t>
          </a:r>
        </a:p>
      </dgm:t>
    </dgm:pt>
    <dgm:pt modelId="{370B7962-FB00-415B-9358-6C577AF6B772}" type="parTrans" cxnId="{45973D70-588E-457A-994C-2E5FCD127248}">
      <dgm:prSet/>
      <dgm:spPr/>
      <dgm:t>
        <a:bodyPr/>
        <a:lstStyle/>
        <a:p>
          <a:endParaRPr lang="en-US"/>
        </a:p>
      </dgm:t>
    </dgm:pt>
    <dgm:pt modelId="{D9AED929-E371-4AE7-A830-6BB735DB5A6D}" type="sibTrans" cxnId="{45973D70-588E-457A-994C-2E5FCD127248}">
      <dgm:prSet/>
      <dgm:spPr/>
      <dgm:t>
        <a:bodyPr/>
        <a:lstStyle/>
        <a:p>
          <a:endParaRPr lang="en-US"/>
        </a:p>
      </dgm:t>
    </dgm:pt>
    <dgm:pt modelId="{7BDEE238-5C62-44F3-A1A2-FE2BAF744291}">
      <dgm:prSet/>
      <dgm:spPr/>
      <dgm:t>
        <a:bodyPr/>
        <a:lstStyle/>
        <a:p>
          <a:pPr>
            <a:defRPr cap="all"/>
          </a:pPr>
          <a:r>
            <a:rPr lang="en-US"/>
            <a:t>• Segurança, clareza de sintaxe e reatividade são fatores decisivos.</a:t>
          </a:r>
        </a:p>
      </dgm:t>
    </dgm:pt>
    <dgm:pt modelId="{0E901C53-654B-484C-A0C2-A21233CDEE05}" type="parTrans" cxnId="{FE62D56F-C763-4F9F-8D5E-DC111B5A0F6B}">
      <dgm:prSet/>
      <dgm:spPr/>
      <dgm:t>
        <a:bodyPr/>
        <a:lstStyle/>
        <a:p>
          <a:endParaRPr lang="en-US"/>
        </a:p>
      </dgm:t>
    </dgm:pt>
    <dgm:pt modelId="{7D5BB606-20EC-467F-9473-21BEA128292E}" type="sibTrans" cxnId="{FE62D56F-C763-4F9F-8D5E-DC111B5A0F6B}">
      <dgm:prSet/>
      <dgm:spPr/>
      <dgm:t>
        <a:bodyPr/>
        <a:lstStyle/>
        <a:p>
          <a:endParaRPr lang="en-US"/>
        </a:p>
      </dgm:t>
    </dgm:pt>
    <dgm:pt modelId="{38C30138-6CE2-4FA2-86D9-FE357A7FF14D}">
      <dgm:prSet/>
      <dgm:spPr/>
      <dgm:t>
        <a:bodyPr/>
        <a:lstStyle/>
        <a:p>
          <a:pPr>
            <a:defRPr cap="all"/>
          </a:pPr>
          <a:r>
            <a:rPr lang="en-US"/>
            <a:t>• Conhecer as diferenças ajuda a escolher a melhor ferramenta.</a:t>
          </a:r>
        </a:p>
      </dgm:t>
    </dgm:pt>
    <dgm:pt modelId="{4696E3CE-DCD6-4D7B-A563-5BD7EE7FE61A}" type="parTrans" cxnId="{B28FF6F8-7CF3-4C03-A04E-4070232F5269}">
      <dgm:prSet/>
      <dgm:spPr/>
      <dgm:t>
        <a:bodyPr/>
        <a:lstStyle/>
        <a:p>
          <a:endParaRPr lang="en-US"/>
        </a:p>
      </dgm:t>
    </dgm:pt>
    <dgm:pt modelId="{A2CE7F98-4CC3-4B41-B6B6-FEE54428E23D}" type="sibTrans" cxnId="{B28FF6F8-7CF3-4C03-A04E-4070232F5269}">
      <dgm:prSet/>
      <dgm:spPr/>
      <dgm:t>
        <a:bodyPr/>
        <a:lstStyle/>
        <a:p>
          <a:endParaRPr lang="en-US"/>
        </a:p>
      </dgm:t>
    </dgm:pt>
    <dgm:pt modelId="{432CEA92-E6E9-42E9-9F78-42408D25D4D1}" type="pres">
      <dgm:prSet presAssocID="{15D53920-8CF9-4DA2-8EBB-27FCEB5BA412}" presName="root" presStyleCnt="0">
        <dgm:presLayoutVars>
          <dgm:dir/>
          <dgm:resizeHandles val="exact"/>
        </dgm:presLayoutVars>
      </dgm:prSet>
      <dgm:spPr/>
    </dgm:pt>
    <dgm:pt modelId="{74798F47-A29B-42D0-8B93-56E5AEA3E31D}" type="pres">
      <dgm:prSet presAssocID="{3A0D6506-40D2-420D-817D-AA5BF4F486C9}" presName="compNode" presStyleCnt="0"/>
      <dgm:spPr/>
    </dgm:pt>
    <dgm:pt modelId="{794DE1E7-2C84-4790-AACB-F050993B9996}" type="pres">
      <dgm:prSet presAssocID="{3A0D6506-40D2-420D-817D-AA5BF4F486C9}" presName="iconBgRect" presStyleLbl="bgShp" presStyleIdx="0" presStyleCnt="4"/>
      <dgm:spPr/>
    </dgm:pt>
    <dgm:pt modelId="{CC784CCB-D7E6-4FC9-A3CA-57F5036C4B44}" type="pres">
      <dgm:prSet presAssocID="{3A0D6506-40D2-420D-817D-AA5BF4F486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BF1C2EE7-3071-403A-A5E8-83000223C7A3}" type="pres">
      <dgm:prSet presAssocID="{3A0D6506-40D2-420D-817D-AA5BF4F486C9}" presName="spaceRect" presStyleCnt="0"/>
      <dgm:spPr/>
    </dgm:pt>
    <dgm:pt modelId="{E43DD793-02BC-4431-BD02-A729E9B22A56}" type="pres">
      <dgm:prSet presAssocID="{3A0D6506-40D2-420D-817D-AA5BF4F486C9}" presName="textRect" presStyleLbl="revTx" presStyleIdx="0" presStyleCnt="4">
        <dgm:presLayoutVars>
          <dgm:chMax val="1"/>
          <dgm:chPref val="1"/>
        </dgm:presLayoutVars>
      </dgm:prSet>
      <dgm:spPr/>
    </dgm:pt>
    <dgm:pt modelId="{8F9D260F-8C91-4974-ADC9-80D4E37724AA}" type="pres">
      <dgm:prSet presAssocID="{058C5088-B032-4448-A6D2-A602A85D3BCB}" presName="sibTrans" presStyleCnt="0"/>
      <dgm:spPr/>
    </dgm:pt>
    <dgm:pt modelId="{DFE3EAB9-71BC-4E36-BACC-5B111A433BB7}" type="pres">
      <dgm:prSet presAssocID="{AB38CA81-0124-4D4E-9428-FD3A058963FD}" presName="compNode" presStyleCnt="0"/>
      <dgm:spPr/>
    </dgm:pt>
    <dgm:pt modelId="{1FB2C89E-857B-4122-991D-9012ACE07E47}" type="pres">
      <dgm:prSet presAssocID="{AB38CA81-0124-4D4E-9428-FD3A058963FD}" presName="iconBgRect" presStyleLbl="bgShp" presStyleIdx="1" presStyleCnt="4"/>
      <dgm:spPr/>
    </dgm:pt>
    <dgm:pt modelId="{7775ABD4-7622-470B-879D-871669818FD2}" type="pres">
      <dgm:prSet presAssocID="{AB38CA81-0124-4D4E-9428-FD3A058963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adro-negro"/>
        </a:ext>
      </dgm:extLst>
    </dgm:pt>
    <dgm:pt modelId="{1C657EEA-E9A0-457E-BC39-D1D007D0C48A}" type="pres">
      <dgm:prSet presAssocID="{AB38CA81-0124-4D4E-9428-FD3A058963FD}" presName="spaceRect" presStyleCnt="0"/>
      <dgm:spPr/>
    </dgm:pt>
    <dgm:pt modelId="{1AF8CB77-DD1F-491B-B487-5F824079B26E}" type="pres">
      <dgm:prSet presAssocID="{AB38CA81-0124-4D4E-9428-FD3A058963FD}" presName="textRect" presStyleLbl="revTx" presStyleIdx="1" presStyleCnt="4">
        <dgm:presLayoutVars>
          <dgm:chMax val="1"/>
          <dgm:chPref val="1"/>
        </dgm:presLayoutVars>
      </dgm:prSet>
      <dgm:spPr/>
    </dgm:pt>
    <dgm:pt modelId="{9A77D16A-C679-4F1D-8AD5-E3B257F26E83}" type="pres">
      <dgm:prSet presAssocID="{D9AED929-E371-4AE7-A830-6BB735DB5A6D}" presName="sibTrans" presStyleCnt="0"/>
      <dgm:spPr/>
    </dgm:pt>
    <dgm:pt modelId="{F9A6AF46-C6A7-4A43-85C8-40C127C6D7E8}" type="pres">
      <dgm:prSet presAssocID="{7BDEE238-5C62-44F3-A1A2-FE2BAF744291}" presName="compNode" presStyleCnt="0"/>
      <dgm:spPr/>
    </dgm:pt>
    <dgm:pt modelId="{7ED883FF-2239-4B6D-B96C-AFE341B76F08}" type="pres">
      <dgm:prSet presAssocID="{7BDEE238-5C62-44F3-A1A2-FE2BAF744291}" presName="iconBgRect" presStyleLbl="bgShp" presStyleIdx="2" presStyleCnt="4"/>
      <dgm:spPr/>
    </dgm:pt>
    <dgm:pt modelId="{069EB3D7-9536-4D8D-9B08-5C9098017211}" type="pres">
      <dgm:prSet presAssocID="{7BDEE238-5C62-44F3-A1A2-FE2BAF7442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25E55D24-29E0-45DA-8609-0431D3DBB401}" type="pres">
      <dgm:prSet presAssocID="{7BDEE238-5C62-44F3-A1A2-FE2BAF744291}" presName="spaceRect" presStyleCnt="0"/>
      <dgm:spPr/>
    </dgm:pt>
    <dgm:pt modelId="{A236DAA2-1A4E-4CEA-B857-56385FCDACB1}" type="pres">
      <dgm:prSet presAssocID="{7BDEE238-5C62-44F3-A1A2-FE2BAF744291}" presName="textRect" presStyleLbl="revTx" presStyleIdx="2" presStyleCnt="4">
        <dgm:presLayoutVars>
          <dgm:chMax val="1"/>
          <dgm:chPref val="1"/>
        </dgm:presLayoutVars>
      </dgm:prSet>
      <dgm:spPr/>
    </dgm:pt>
    <dgm:pt modelId="{9521DC9E-7692-4AEB-BC72-EC03EC9D893D}" type="pres">
      <dgm:prSet presAssocID="{7D5BB606-20EC-467F-9473-21BEA128292E}" presName="sibTrans" presStyleCnt="0"/>
      <dgm:spPr/>
    </dgm:pt>
    <dgm:pt modelId="{3D88FC3F-623C-4CA1-B25E-FC965DB59C7E}" type="pres">
      <dgm:prSet presAssocID="{38C30138-6CE2-4FA2-86D9-FE357A7FF14D}" presName="compNode" presStyleCnt="0"/>
      <dgm:spPr/>
    </dgm:pt>
    <dgm:pt modelId="{FD822564-B0D0-4A5D-AD46-CFC2A2FEF958}" type="pres">
      <dgm:prSet presAssocID="{38C30138-6CE2-4FA2-86D9-FE357A7FF14D}" presName="iconBgRect" presStyleLbl="bgShp" presStyleIdx="3" presStyleCnt="4"/>
      <dgm:spPr/>
    </dgm:pt>
    <dgm:pt modelId="{2A7DDE6E-36F8-49D0-82DF-6059DE9B3FF8}" type="pres">
      <dgm:prSet presAssocID="{38C30138-6CE2-4FA2-86D9-FE357A7FF1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7916E555-6950-490B-8869-E304275A0D1F}" type="pres">
      <dgm:prSet presAssocID="{38C30138-6CE2-4FA2-86D9-FE357A7FF14D}" presName="spaceRect" presStyleCnt="0"/>
      <dgm:spPr/>
    </dgm:pt>
    <dgm:pt modelId="{9D2CAE73-BFE4-4BFC-8834-D2588A447B3E}" type="pres">
      <dgm:prSet presAssocID="{38C30138-6CE2-4FA2-86D9-FE357A7FF1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F1A10E-BFA8-42E4-B217-D360606C7BA1}" type="presOf" srcId="{38C30138-6CE2-4FA2-86D9-FE357A7FF14D}" destId="{9D2CAE73-BFE4-4BFC-8834-D2588A447B3E}" srcOrd="0" destOrd="0" presId="urn:microsoft.com/office/officeart/2018/5/layout/IconCircleLabelList"/>
    <dgm:cxn modelId="{FE62D56F-C763-4F9F-8D5E-DC111B5A0F6B}" srcId="{15D53920-8CF9-4DA2-8EBB-27FCEB5BA412}" destId="{7BDEE238-5C62-44F3-A1A2-FE2BAF744291}" srcOrd="2" destOrd="0" parTransId="{0E901C53-654B-484C-A0C2-A21233CDEE05}" sibTransId="{7D5BB606-20EC-467F-9473-21BEA128292E}"/>
    <dgm:cxn modelId="{45973D70-588E-457A-994C-2E5FCD127248}" srcId="{15D53920-8CF9-4DA2-8EBB-27FCEB5BA412}" destId="{AB38CA81-0124-4D4E-9428-FD3A058963FD}" srcOrd="1" destOrd="0" parTransId="{370B7962-FB00-415B-9358-6C577AF6B772}" sibTransId="{D9AED929-E371-4AE7-A830-6BB735DB5A6D}"/>
    <dgm:cxn modelId="{E02D7D7D-2F61-462B-8EBC-0C4EC84F3A1D}" type="presOf" srcId="{3A0D6506-40D2-420D-817D-AA5BF4F486C9}" destId="{E43DD793-02BC-4431-BD02-A729E9B22A56}" srcOrd="0" destOrd="0" presId="urn:microsoft.com/office/officeart/2018/5/layout/IconCircleLabelList"/>
    <dgm:cxn modelId="{04B972B2-EE99-4F28-AA98-E892126B6965}" type="presOf" srcId="{AB38CA81-0124-4D4E-9428-FD3A058963FD}" destId="{1AF8CB77-DD1F-491B-B487-5F824079B26E}" srcOrd="0" destOrd="0" presId="urn:microsoft.com/office/officeart/2018/5/layout/IconCircleLabelList"/>
    <dgm:cxn modelId="{28EBE8DE-FF52-49AC-81FC-A947C15CA554}" srcId="{15D53920-8CF9-4DA2-8EBB-27FCEB5BA412}" destId="{3A0D6506-40D2-420D-817D-AA5BF4F486C9}" srcOrd="0" destOrd="0" parTransId="{8CB3F313-A7F8-4EA4-AA96-95089F2CF8CF}" sibTransId="{058C5088-B032-4448-A6D2-A602A85D3BCB}"/>
    <dgm:cxn modelId="{637F62E4-8692-4502-873D-5A32DA7C8CC7}" type="presOf" srcId="{15D53920-8CF9-4DA2-8EBB-27FCEB5BA412}" destId="{432CEA92-E6E9-42E9-9F78-42408D25D4D1}" srcOrd="0" destOrd="0" presId="urn:microsoft.com/office/officeart/2018/5/layout/IconCircleLabelList"/>
    <dgm:cxn modelId="{3888F2EB-41C2-4041-BA70-9F239D12890D}" type="presOf" srcId="{7BDEE238-5C62-44F3-A1A2-FE2BAF744291}" destId="{A236DAA2-1A4E-4CEA-B857-56385FCDACB1}" srcOrd="0" destOrd="0" presId="urn:microsoft.com/office/officeart/2018/5/layout/IconCircleLabelList"/>
    <dgm:cxn modelId="{B28FF6F8-7CF3-4C03-A04E-4070232F5269}" srcId="{15D53920-8CF9-4DA2-8EBB-27FCEB5BA412}" destId="{38C30138-6CE2-4FA2-86D9-FE357A7FF14D}" srcOrd="3" destOrd="0" parTransId="{4696E3CE-DCD6-4D7B-A563-5BD7EE7FE61A}" sibTransId="{A2CE7F98-4CC3-4B41-B6B6-FEE54428E23D}"/>
    <dgm:cxn modelId="{8808F5E1-9ADA-449B-934A-9334B443CAD1}" type="presParOf" srcId="{432CEA92-E6E9-42E9-9F78-42408D25D4D1}" destId="{74798F47-A29B-42D0-8B93-56E5AEA3E31D}" srcOrd="0" destOrd="0" presId="urn:microsoft.com/office/officeart/2018/5/layout/IconCircleLabelList"/>
    <dgm:cxn modelId="{6048EA3D-5B78-4486-B258-833E28188A20}" type="presParOf" srcId="{74798F47-A29B-42D0-8B93-56E5AEA3E31D}" destId="{794DE1E7-2C84-4790-AACB-F050993B9996}" srcOrd="0" destOrd="0" presId="urn:microsoft.com/office/officeart/2018/5/layout/IconCircleLabelList"/>
    <dgm:cxn modelId="{8FA2EBF0-7039-4764-A2DA-120C1415A242}" type="presParOf" srcId="{74798F47-A29B-42D0-8B93-56E5AEA3E31D}" destId="{CC784CCB-D7E6-4FC9-A3CA-57F5036C4B44}" srcOrd="1" destOrd="0" presId="urn:microsoft.com/office/officeart/2018/5/layout/IconCircleLabelList"/>
    <dgm:cxn modelId="{FF6714BE-CE94-4F4B-9404-5784DE5F2A13}" type="presParOf" srcId="{74798F47-A29B-42D0-8B93-56E5AEA3E31D}" destId="{BF1C2EE7-3071-403A-A5E8-83000223C7A3}" srcOrd="2" destOrd="0" presId="urn:microsoft.com/office/officeart/2018/5/layout/IconCircleLabelList"/>
    <dgm:cxn modelId="{03E92873-A6D8-4A08-9AEF-F7D551DD9B66}" type="presParOf" srcId="{74798F47-A29B-42D0-8B93-56E5AEA3E31D}" destId="{E43DD793-02BC-4431-BD02-A729E9B22A56}" srcOrd="3" destOrd="0" presId="urn:microsoft.com/office/officeart/2018/5/layout/IconCircleLabelList"/>
    <dgm:cxn modelId="{0BECDF71-2247-4518-9D08-BD3B9E0FBA44}" type="presParOf" srcId="{432CEA92-E6E9-42E9-9F78-42408D25D4D1}" destId="{8F9D260F-8C91-4974-ADC9-80D4E37724AA}" srcOrd="1" destOrd="0" presId="urn:microsoft.com/office/officeart/2018/5/layout/IconCircleLabelList"/>
    <dgm:cxn modelId="{A5B91FBF-947E-434E-991C-89CDE6162238}" type="presParOf" srcId="{432CEA92-E6E9-42E9-9F78-42408D25D4D1}" destId="{DFE3EAB9-71BC-4E36-BACC-5B111A433BB7}" srcOrd="2" destOrd="0" presId="urn:microsoft.com/office/officeart/2018/5/layout/IconCircleLabelList"/>
    <dgm:cxn modelId="{A81D765F-F10C-4B05-9D1D-004D49AF5507}" type="presParOf" srcId="{DFE3EAB9-71BC-4E36-BACC-5B111A433BB7}" destId="{1FB2C89E-857B-4122-991D-9012ACE07E47}" srcOrd="0" destOrd="0" presId="urn:microsoft.com/office/officeart/2018/5/layout/IconCircleLabelList"/>
    <dgm:cxn modelId="{9F74624A-BE37-4F1F-ABBC-F99C51B96BCC}" type="presParOf" srcId="{DFE3EAB9-71BC-4E36-BACC-5B111A433BB7}" destId="{7775ABD4-7622-470B-879D-871669818FD2}" srcOrd="1" destOrd="0" presId="urn:microsoft.com/office/officeart/2018/5/layout/IconCircleLabelList"/>
    <dgm:cxn modelId="{DFF0165C-6A14-46DC-9386-1986F523BDF7}" type="presParOf" srcId="{DFE3EAB9-71BC-4E36-BACC-5B111A433BB7}" destId="{1C657EEA-E9A0-457E-BC39-D1D007D0C48A}" srcOrd="2" destOrd="0" presId="urn:microsoft.com/office/officeart/2018/5/layout/IconCircleLabelList"/>
    <dgm:cxn modelId="{F1963662-EAC3-40E8-817E-65B2BFB8BF43}" type="presParOf" srcId="{DFE3EAB9-71BC-4E36-BACC-5B111A433BB7}" destId="{1AF8CB77-DD1F-491B-B487-5F824079B26E}" srcOrd="3" destOrd="0" presId="urn:microsoft.com/office/officeart/2018/5/layout/IconCircleLabelList"/>
    <dgm:cxn modelId="{0AFF8CD1-5B57-46FC-9ED6-7E4C1680AEB0}" type="presParOf" srcId="{432CEA92-E6E9-42E9-9F78-42408D25D4D1}" destId="{9A77D16A-C679-4F1D-8AD5-E3B257F26E83}" srcOrd="3" destOrd="0" presId="urn:microsoft.com/office/officeart/2018/5/layout/IconCircleLabelList"/>
    <dgm:cxn modelId="{60860B0E-1E3E-4370-A366-67D92B542035}" type="presParOf" srcId="{432CEA92-E6E9-42E9-9F78-42408D25D4D1}" destId="{F9A6AF46-C6A7-4A43-85C8-40C127C6D7E8}" srcOrd="4" destOrd="0" presId="urn:microsoft.com/office/officeart/2018/5/layout/IconCircleLabelList"/>
    <dgm:cxn modelId="{CC6441A4-15F9-4755-B6B5-68CB26D13F70}" type="presParOf" srcId="{F9A6AF46-C6A7-4A43-85C8-40C127C6D7E8}" destId="{7ED883FF-2239-4B6D-B96C-AFE341B76F08}" srcOrd="0" destOrd="0" presId="urn:microsoft.com/office/officeart/2018/5/layout/IconCircleLabelList"/>
    <dgm:cxn modelId="{B6F29862-8EAA-4094-B23E-D2C662B7F7B1}" type="presParOf" srcId="{F9A6AF46-C6A7-4A43-85C8-40C127C6D7E8}" destId="{069EB3D7-9536-4D8D-9B08-5C9098017211}" srcOrd="1" destOrd="0" presId="urn:microsoft.com/office/officeart/2018/5/layout/IconCircleLabelList"/>
    <dgm:cxn modelId="{2F9AFE2D-DD94-421B-8A18-BD4C0367731B}" type="presParOf" srcId="{F9A6AF46-C6A7-4A43-85C8-40C127C6D7E8}" destId="{25E55D24-29E0-45DA-8609-0431D3DBB401}" srcOrd="2" destOrd="0" presId="urn:microsoft.com/office/officeart/2018/5/layout/IconCircleLabelList"/>
    <dgm:cxn modelId="{3841EF16-6785-44F5-9F32-0FB371D39082}" type="presParOf" srcId="{F9A6AF46-C6A7-4A43-85C8-40C127C6D7E8}" destId="{A236DAA2-1A4E-4CEA-B857-56385FCDACB1}" srcOrd="3" destOrd="0" presId="urn:microsoft.com/office/officeart/2018/5/layout/IconCircleLabelList"/>
    <dgm:cxn modelId="{517603EC-F875-4A0E-B594-DD9CA3CEAE06}" type="presParOf" srcId="{432CEA92-E6E9-42E9-9F78-42408D25D4D1}" destId="{9521DC9E-7692-4AEB-BC72-EC03EC9D893D}" srcOrd="5" destOrd="0" presId="urn:microsoft.com/office/officeart/2018/5/layout/IconCircleLabelList"/>
    <dgm:cxn modelId="{536D081F-63B0-4EC9-8ECD-C54ACC3B4733}" type="presParOf" srcId="{432CEA92-E6E9-42E9-9F78-42408D25D4D1}" destId="{3D88FC3F-623C-4CA1-B25E-FC965DB59C7E}" srcOrd="6" destOrd="0" presId="urn:microsoft.com/office/officeart/2018/5/layout/IconCircleLabelList"/>
    <dgm:cxn modelId="{C1CBDEE4-08F6-4162-A6C6-FE18FC99CC05}" type="presParOf" srcId="{3D88FC3F-623C-4CA1-B25E-FC965DB59C7E}" destId="{FD822564-B0D0-4A5D-AD46-CFC2A2FEF958}" srcOrd="0" destOrd="0" presId="urn:microsoft.com/office/officeart/2018/5/layout/IconCircleLabelList"/>
    <dgm:cxn modelId="{081134E4-1365-4E9D-A03E-5D3A0C79F231}" type="presParOf" srcId="{3D88FC3F-623C-4CA1-B25E-FC965DB59C7E}" destId="{2A7DDE6E-36F8-49D0-82DF-6059DE9B3FF8}" srcOrd="1" destOrd="0" presId="urn:microsoft.com/office/officeart/2018/5/layout/IconCircleLabelList"/>
    <dgm:cxn modelId="{0147DCB6-FE96-4418-B9B8-A5405DB67553}" type="presParOf" srcId="{3D88FC3F-623C-4CA1-B25E-FC965DB59C7E}" destId="{7916E555-6950-490B-8869-E304275A0D1F}" srcOrd="2" destOrd="0" presId="urn:microsoft.com/office/officeart/2018/5/layout/IconCircleLabelList"/>
    <dgm:cxn modelId="{0EFC71C7-31FF-4844-8742-B3D156D56A81}" type="presParOf" srcId="{3D88FC3F-623C-4CA1-B25E-FC965DB59C7E}" destId="{9D2CAE73-BFE4-4BFC-8834-D2588A447B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E1E7-2C84-4790-AACB-F050993B9996}">
      <dsp:nvSpPr>
        <dsp:cNvPr id="0" name=""/>
        <dsp:cNvSpPr/>
      </dsp:nvSpPr>
      <dsp:spPr>
        <a:xfrm>
          <a:off x="312619" y="907121"/>
          <a:ext cx="970400" cy="970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4CCB-D7E6-4FC9-A3CA-57F5036C4B44}">
      <dsp:nvSpPr>
        <dsp:cNvPr id="0" name=""/>
        <dsp:cNvSpPr/>
      </dsp:nvSpPr>
      <dsp:spPr>
        <a:xfrm>
          <a:off x="519426" y="1113927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D793-02BC-4431-BD02-A729E9B22A56}">
      <dsp:nvSpPr>
        <dsp:cNvPr id="0" name=""/>
        <dsp:cNvSpPr/>
      </dsp:nvSpPr>
      <dsp:spPr>
        <a:xfrm>
          <a:off x="2409" y="2179777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Template Engines são cruciais para o front-end e back-end.</a:t>
          </a:r>
        </a:p>
      </dsp:txBody>
      <dsp:txXfrm>
        <a:off x="2409" y="2179777"/>
        <a:ext cx="1590820" cy="636328"/>
      </dsp:txXfrm>
    </dsp:sp>
    <dsp:sp modelId="{1FB2C89E-857B-4122-991D-9012ACE07E47}">
      <dsp:nvSpPr>
        <dsp:cNvPr id="0" name=""/>
        <dsp:cNvSpPr/>
      </dsp:nvSpPr>
      <dsp:spPr>
        <a:xfrm>
          <a:off x="2181833" y="907121"/>
          <a:ext cx="970400" cy="970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5ABD4-7622-470B-879D-871669818FD2}">
      <dsp:nvSpPr>
        <dsp:cNvPr id="0" name=""/>
        <dsp:cNvSpPr/>
      </dsp:nvSpPr>
      <dsp:spPr>
        <a:xfrm>
          <a:off x="2388640" y="1113927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8CB77-DD1F-491B-B487-5F824079B26E}">
      <dsp:nvSpPr>
        <dsp:cNvPr id="0" name=""/>
        <dsp:cNvSpPr/>
      </dsp:nvSpPr>
      <dsp:spPr>
        <a:xfrm>
          <a:off x="1871623" y="2179777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Escolha depende do framework, linguagem e tipo de aplicação.</a:t>
          </a:r>
        </a:p>
      </dsp:txBody>
      <dsp:txXfrm>
        <a:off x="1871623" y="2179777"/>
        <a:ext cx="1590820" cy="636328"/>
      </dsp:txXfrm>
    </dsp:sp>
    <dsp:sp modelId="{7ED883FF-2239-4B6D-B96C-AFE341B76F08}">
      <dsp:nvSpPr>
        <dsp:cNvPr id="0" name=""/>
        <dsp:cNvSpPr/>
      </dsp:nvSpPr>
      <dsp:spPr>
        <a:xfrm>
          <a:off x="4051047" y="907121"/>
          <a:ext cx="970400" cy="970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EB3D7-9536-4D8D-9B08-5C9098017211}">
      <dsp:nvSpPr>
        <dsp:cNvPr id="0" name=""/>
        <dsp:cNvSpPr/>
      </dsp:nvSpPr>
      <dsp:spPr>
        <a:xfrm>
          <a:off x="4257853" y="1113927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DAA2-1A4E-4CEA-B857-56385FCDACB1}">
      <dsp:nvSpPr>
        <dsp:cNvPr id="0" name=""/>
        <dsp:cNvSpPr/>
      </dsp:nvSpPr>
      <dsp:spPr>
        <a:xfrm>
          <a:off x="3740837" y="2179777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Segurança, clareza de sintaxe e reatividade são fatores decisivos.</a:t>
          </a:r>
        </a:p>
      </dsp:txBody>
      <dsp:txXfrm>
        <a:off x="3740837" y="2179777"/>
        <a:ext cx="1590820" cy="636328"/>
      </dsp:txXfrm>
    </dsp:sp>
    <dsp:sp modelId="{FD822564-B0D0-4A5D-AD46-CFC2A2FEF958}">
      <dsp:nvSpPr>
        <dsp:cNvPr id="0" name=""/>
        <dsp:cNvSpPr/>
      </dsp:nvSpPr>
      <dsp:spPr>
        <a:xfrm>
          <a:off x="5920261" y="907121"/>
          <a:ext cx="970400" cy="970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DDE6E-36F8-49D0-82DF-6059DE9B3FF8}">
      <dsp:nvSpPr>
        <dsp:cNvPr id="0" name=""/>
        <dsp:cNvSpPr/>
      </dsp:nvSpPr>
      <dsp:spPr>
        <a:xfrm>
          <a:off x="6127067" y="1113927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CAE73-BFE4-4BFC-8834-D2588A447B3E}">
      <dsp:nvSpPr>
        <dsp:cNvPr id="0" name=""/>
        <dsp:cNvSpPr/>
      </dsp:nvSpPr>
      <dsp:spPr>
        <a:xfrm>
          <a:off x="5610051" y="2179777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Conhecer as diferenças ajuda a escolher a melhor ferramenta.</a:t>
          </a:r>
        </a:p>
      </dsp:txBody>
      <dsp:txXfrm>
        <a:off x="5610051" y="2179777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9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6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F3EF8-1246-5DB4-70F5-D815A9C0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2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pt-BR" sz="2900">
                <a:solidFill>
                  <a:srgbClr val="FFFFFE"/>
                </a:solidFill>
              </a:rPr>
              <a:t>Template Engines: Comparação entre Tecnologias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200">
                <a:solidFill>
                  <a:srgbClr val="FFFFFE"/>
                </a:solidFill>
              </a:rPr>
              <a:t>Jinja2, Django, Vue, React, Angular, Laravel</a:t>
            </a:r>
          </a:p>
          <a:p>
            <a:pPr>
              <a:lnSpc>
                <a:spcPct val="110000"/>
              </a:lnSpc>
            </a:pPr>
            <a:r>
              <a:rPr lang="pt-BR" sz="1200">
                <a:solidFill>
                  <a:srgbClr val="FFFFFE"/>
                </a:solidFill>
              </a:rPr>
              <a:t>Matheus Fortunato Lopes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5CA8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pt-BR" sz="2500"/>
              <a:t>Introdução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/>
              <a:t>Objetivo: Comparar diferentes template engines utilizadas em frameworks modernos.</a:t>
            </a:r>
          </a:p>
          <a:p>
            <a:pPr>
              <a:lnSpc>
                <a:spcPct val="110000"/>
              </a:lnSpc>
            </a:pPr>
            <a:r>
              <a:rPr lang="pt-BR" sz="1700"/>
              <a:t>Analisaremos sintaxe, desempenho e principais características das engines:</a:t>
            </a:r>
          </a:p>
          <a:p>
            <a:pPr>
              <a:lnSpc>
                <a:spcPct val="110000"/>
              </a:lnSpc>
            </a:pPr>
            <a:r>
              <a:rPr lang="pt-BR" sz="1700"/>
              <a:t>• Jinja2 (Python)</a:t>
            </a:r>
          </a:p>
          <a:p>
            <a:pPr>
              <a:lnSpc>
                <a:spcPct val="110000"/>
              </a:lnSpc>
            </a:pPr>
            <a:r>
              <a:rPr lang="pt-BR" sz="1700"/>
              <a:t>• Django Templates</a:t>
            </a:r>
          </a:p>
          <a:p>
            <a:pPr>
              <a:lnSpc>
                <a:spcPct val="110000"/>
              </a:lnSpc>
            </a:pPr>
            <a:r>
              <a:rPr lang="pt-BR" sz="1700"/>
              <a:t>• Vue.js Templates</a:t>
            </a:r>
          </a:p>
          <a:p>
            <a:pPr>
              <a:lnSpc>
                <a:spcPct val="110000"/>
              </a:lnSpc>
            </a:pPr>
            <a:r>
              <a:rPr lang="pt-BR" sz="1700"/>
              <a:t>• React (JSX)</a:t>
            </a:r>
          </a:p>
          <a:p>
            <a:pPr>
              <a:lnSpc>
                <a:spcPct val="110000"/>
              </a:lnSpc>
            </a:pPr>
            <a:r>
              <a:rPr lang="pt-BR" sz="1700"/>
              <a:t>• Angular (HTML + Binding)</a:t>
            </a:r>
          </a:p>
          <a:p>
            <a:pPr>
              <a:lnSpc>
                <a:spcPct val="110000"/>
              </a:lnSpc>
            </a:pPr>
            <a:r>
              <a:rPr lang="pt-BR" sz="1700"/>
              <a:t>• Blade (Laravel)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O que é uma Template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Ferramenta que permite gerar HTML dinamicamente a partir de dados.</a:t>
            </a:r>
          </a:p>
          <a:p>
            <a:r>
              <a:t>Facilita a separação entre lógica e apresentação.</a:t>
            </a:r>
          </a:p>
          <a:p>
            <a:r>
              <a:t>Suporta sintaxes para loops, condicionais e inclusão de arquivos.</a:t>
            </a:r>
          </a:p>
          <a:p>
            <a:r>
              <a:t>Importante para o desenvolvimento de aplicações web.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1040302"/>
            <a:ext cx="7202456" cy="1020229"/>
          </a:xfrm>
        </p:spPr>
        <p:txBody>
          <a:bodyPr>
            <a:normAutofit/>
          </a:bodyPr>
          <a:lstStyle/>
          <a:p>
            <a:r>
              <a:t>Comparação Geral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742" y="2081620"/>
            <a:ext cx="71864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88685" y="2355536"/>
            <a:ext cx="7077303" cy="3215530"/>
          </a:xfrm>
        </p:spPr>
        <p:txBody>
          <a:bodyPr>
            <a:normAutofit/>
          </a:bodyPr>
          <a:lstStyle/>
          <a:p>
            <a:r>
              <a:t>• Jinja2: Sintaxe similar ao Django, utilizada com Flask.</a:t>
            </a:r>
          </a:p>
          <a:p>
            <a:r>
              <a:t>• Django Templates: Estruturado e seguro por padrão.</a:t>
            </a:r>
          </a:p>
          <a:p>
            <a:r>
              <a:t>• Vue.js: Templates declarativos com diretivas reativas.</a:t>
            </a:r>
          </a:p>
          <a:p>
            <a:r>
              <a:t>• React: JSX mistura HTML com lógica JS.</a:t>
            </a:r>
          </a:p>
          <a:p>
            <a:r>
              <a:t>• Angular: HTML com interpolação, diretivas e binding.</a:t>
            </a:r>
          </a:p>
          <a:p>
            <a:r>
              <a:t>• Blade (Laravel): Sintaxe expressiva e fluida, integra com PHP.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6122584"/>
            <a:ext cx="9143772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Tabela: Comparação de Template Engines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6872"/>
              </p:ext>
            </p:extLst>
          </p:nvPr>
        </p:nvGraphicFramePr>
        <p:xfrm>
          <a:off x="1088684" y="2128711"/>
          <a:ext cx="7202457" cy="322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092">
                <a:tc>
                  <a:txBody>
                    <a:bodyPr/>
                    <a:lstStyle/>
                    <a:p>
                      <a:r>
                        <a:rPr lang="pt-BR" sz="1200"/>
                        <a:t>Engine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Sintaxe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Reatividade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Separação de Lógica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Segurança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Popularidade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r>
                        <a:rPr lang="pt-BR" sz="1200"/>
                        <a:t>Jinja2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Pythonic, {% %}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Não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 (Flask)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92">
                <a:tc>
                  <a:txBody>
                    <a:bodyPr/>
                    <a:lstStyle/>
                    <a:p>
                      <a:r>
                        <a:rPr lang="pt-BR" sz="1200"/>
                        <a:t>Django Templates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Similar ao Jinja2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Não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Muito 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r>
                        <a:rPr lang="pt-BR" sz="1200"/>
                        <a:t>Vue.js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HTML + {{ }}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Boa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Moderada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92">
                <a:tc>
                  <a:txBody>
                    <a:bodyPr/>
                    <a:lstStyle/>
                    <a:p>
                      <a:r>
                        <a:rPr lang="pt-BR" sz="1200"/>
                        <a:t>React (JSX)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JSX (JS + HTML)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Média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Moderada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Muito Alta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092">
                <a:tc>
                  <a:txBody>
                    <a:bodyPr/>
                    <a:lstStyle/>
                    <a:p>
                      <a:r>
                        <a:rPr lang="pt-BR" sz="1200"/>
                        <a:t>Angular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HTML + {{ }} + *ng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092">
                <a:tc>
                  <a:txBody>
                    <a:bodyPr/>
                    <a:lstStyle/>
                    <a:p>
                      <a:r>
                        <a:rPr lang="pt-BR" sz="1200"/>
                        <a:t>Blade (Laravel)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@diretivas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Não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Boa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Alta</a:t>
                      </a:r>
                    </a:p>
                  </a:txBody>
                  <a:tcPr marL="88384" marR="88384" marT="44192" marB="441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437A5-93C9-C751-4CDC-EC29A473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3559" r="3109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Destaques por Engine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/>
              <a:t>• Jinja2: Flexível, usado com Flask.</a:t>
            </a:r>
          </a:p>
          <a:p>
            <a:pPr>
              <a:lnSpc>
                <a:spcPct val="110000"/>
              </a:lnSpc>
            </a:pPr>
            <a:r>
              <a:rPr lang="pt-BR"/>
              <a:t>• Django: Segurança embutida contra XSS.</a:t>
            </a:r>
          </a:p>
          <a:p>
            <a:pPr>
              <a:lnSpc>
                <a:spcPct val="110000"/>
              </a:lnSpc>
            </a:pPr>
            <a:r>
              <a:rPr lang="pt-BR"/>
              <a:t>• Vue: Simples e intuitivo para componentes pequenos.</a:t>
            </a:r>
          </a:p>
          <a:p>
            <a:pPr>
              <a:lnSpc>
                <a:spcPct val="110000"/>
              </a:lnSpc>
            </a:pPr>
            <a:r>
              <a:rPr lang="pt-BR"/>
              <a:t>• React: JSX permite flexibilidade, mas mistura lógica e visual.</a:t>
            </a:r>
          </a:p>
          <a:p>
            <a:pPr>
              <a:lnSpc>
                <a:spcPct val="110000"/>
              </a:lnSpc>
            </a:pPr>
            <a:r>
              <a:rPr lang="pt-BR"/>
              <a:t>• Angular: Estruturado com binding poderoso.</a:t>
            </a:r>
          </a:p>
          <a:p>
            <a:pPr>
              <a:lnSpc>
                <a:spcPct val="110000"/>
              </a:lnSpc>
            </a:pPr>
            <a:r>
              <a:rPr lang="pt-BR"/>
              <a:t>• Blade: Sintaxe limpa e integração total com Laravel.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68D38-C963-2658-0638-B532C0336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5926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400"/>
              <a:t>Gráfico Radar: Comparação Técnica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36904"/>
              </p:ext>
            </p:extLst>
          </p:nvPr>
        </p:nvGraphicFramePr>
        <p:xfrm>
          <a:off x="1328352" y="643992"/>
          <a:ext cx="6486451" cy="365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390</Words>
  <Application>Microsoft Office PowerPoint</Application>
  <PresentationFormat>Apresentação na tela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Galeria</vt:lpstr>
      <vt:lpstr>Template Engines: Comparação entre Tecnologias</vt:lpstr>
      <vt:lpstr>Introdução</vt:lpstr>
      <vt:lpstr>O que é uma Template Engine?</vt:lpstr>
      <vt:lpstr>Comparação Geral</vt:lpstr>
      <vt:lpstr>Tabela: Comparação de Template Engines</vt:lpstr>
      <vt:lpstr>Destaques por Engine</vt:lpstr>
      <vt:lpstr>Conclusão</vt:lpstr>
      <vt:lpstr>Gráfico Radar: Comparação Técnica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Matheus Fortunato</cp:lastModifiedBy>
  <cp:revision>2</cp:revision>
  <dcterms:created xsi:type="dcterms:W3CDTF">2013-01-27T09:14:16Z</dcterms:created>
  <dcterms:modified xsi:type="dcterms:W3CDTF">2025-06-08T21:48:24Z</dcterms:modified>
  <cp:category/>
</cp:coreProperties>
</file>