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63" r:id="rId3"/>
    <p:sldId id="265" r:id="rId4"/>
    <p:sldId id="264" r:id="rId5"/>
    <p:sldId id="26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3157F1-D0A2-40B3-B1B4-FEC409FC0428}">
          <p14:sldIdLst>
            <p14:sldId id="256"/>
            <p14:sldId id="263"/>
            <p14:sldId id="265"/>
          </p14:sldIdLst>
        </p14:section>
        <p14:section name="Untitled Section" id="{5E42C5F6-A613-449B-8A99-1F3B84C0AFBB}">
          <p14:sldIdLst>
            <p14:sldId id="264"/>
            <p14:sldId id="266"/>
            <p14:sldId id="257"/>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95C5C9-164C-46B3-A87E-7660D39D3106}" type="datetime2">
              <a:rPr lang="en-US" smtClean="0"/>
              <a:t>Saturday, December 19,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6313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DEA2CF1-0EB2-4673-802D-3371233E4A77}" type="datetime2">
              <a:rPr lang="en-US" smtClean="0"/>
              <a:t>Saturday, December 19, 2020</a:t>
            </a:fld>
            <a:endParaRPr lang="en-US" dirty="0"/>
          </a:p>
        </p:txBody>
      </p:sp>
      <p:sp>
        <p:nvSpPr>
          <p:cNvPr id="4" name="Footer Placeholder 3"/>
          <p:cNvSpPr>
            <a:spLocks noGrp="1"/>
          </p:cNvSpPr>
          <p:nvPr>
            <p:ph type="ftr" sz="quarter" idx="11"/>
          </p:nvPr>
        </p:nvSpPr>
        <p:spPr/>
        <p:txBody>
          <a:bodyPr/>
          <a:lstStyle/>
          <a:p>
            <a:pPr algn="l"/>
            <a:r>
              <a:rPr lang="en-US"/>
              <a:t>Sample Footer Text</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66104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Saturday, December 19,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1183922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Saturday, December 19,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148300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Saturday, December 19,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7485009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Saturday, December 19,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276345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Saturday, December 19,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9823346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Saturday, December 19, 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24340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Saturday, December 19, 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39283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Saturday, December 19,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406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Saturday, December 19, 2020</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47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Saturday, December 19,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8619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Saturday, December 19, 2020</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4508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Saturday, December 19, 2020</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5835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Saturday, December 19, 2020</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8229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Saturday, December 19,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3607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Saturday, December 19,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586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DEA2CF1-0EB2-4673-802D-3371233E4A77}" type="datetime2">
              <a:rPr lang="en-US" smtClean="0"/>
              <a:t>Saturday, December 19, 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25429825"/>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CEFB-4EE9-4A2C-A51A-AC6E9A3F1A07}"/>
              </a:ext>
            </a:extLst>
          </p:cNvPr>
          <p:cNvSpPr>
            <a:spLocks noGrp="1"/>
          </p:cNvSpPr>
          <p:nvPr>
            <p:ph type="ctrTitle"/>
          </p:nvPr>
        </p:nvSpPr>
        <p:spPr>
          <a:xfrm>
            <a:off x="720000" y="728663"/>
            <a:ext cx="5015638" cy="2795738"/>
          </a:xfrm>
        </p:spPr>
        <p:txBody>
          <a:bodyPr anchor="ctr">
            <a:normAutofit/>
          </a:bodyPr>
          <a:lstStyle/>
          <a:p>
            <a:pPr algn="ctr"/>
            <a:r>
              <a:rPr lang="en-US" sz="4400" dirty="0"/>
              <a:t>Car sales drop</a:t>
            </a:r>
          </a:p>
        </p:txBody>
      </p:sp>
      <p:sp>
        <p:nvSpPr>
          <p:cNvPr id="3" name="Subtitle 2">
            <a:extLst>
              <a:ext uri="{FF2B5EF4-FFF2-40B4-BE49-F238E27FC236}">
                <a16:creationId xmlns:a16="http://schemas.microsoft.com/office/drawing/2014/main" id="{B8D267CB-88B7-4BEF-92F3-A176128AEB58}"/>
              </a:ext>
            </a:extLst>
          </p:cNvPr>
          <p:cNvSpPr>
            <a:spLocks noGrp="1"/>
          </p:cNvSpPr>
          <p:nvPr>
            <p:ph type="subTitle" idx="1"/>
          </p:nvPr>
        </p:nvSpPr>
        <p:spPr>
          <a:xfrm>
            <a:off x="720000" y="3830398"/>
            <a:ext cx="5015638" cy="2298939"/>
          </a:xfrm>
        </p:spPr>
        <p:txBody>
          <a:bodyPr>
            <a:normAutofit/>
          </a:bodyPr>
          <a:lstStyle/>
          <a:p>
            <a:r>
              <a:rPr lang="en-US" dirty="0" err="1"/>
              <a:t>Wich</a:t>
            </a:r>
            <a:r>
              <a:rPr lang="en-US" dirty="0"/>
              <a:t> factors explain the car sales drop in the year 2020 and how affect that fact to the US car makers. </a:t>
            </a:r>
          </a:p>
        </p:txBody>
      </p:sp>
      <p:pic>
        <p:nvPicPr>
          <p:cNvPr id="4" name="Picture 3">
            <a:extLst>
              <a:ext uri="{FF2B5EF4-FFF2-40B4-BE49-F238E27FC236}">
                <a16:creationId xmlns:a16="http://schemas.microsoft.com/office/drawing/2014/main" id="{B271E90E-5DEB-4731-96AB-0BF890F96633}"/>
              </a:ext>
            </a:extLst>
          </p:cNvPr>
          <p:cNvPicPr>
            <a:picLocks noChangeAspect="1"/>
          </p:cNvPicPr>
          <p:nvPr/>
        </p:nvPicPr>
        <p:blipFill rotWithShape="1">
          <a:blip r:embed="rId2"/>
          <a:srcRect l="20635" r="20612" b="1"/>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487658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ULTRA Luxury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6" y="2049430"/>
            <a:ext cx="3938505" cy="4050804"/>
          </a:xfrm>
        </p:spPr>
        <p:txBody>
          <a:bodyPr>
            <a:normAutofit/>
          </a:bodyPr>
          <a:lstStyle/>
          <a:p>
            <a:r>
              <a:rPr lang="en-US" dirty="0">
                <a:solidFill>
                  <a:schemeClr val="bg1"/>
                </a:solidFill>
              </a:rPr>
              <a:t>Implications and observations:</a:t>
            </a:r>
          </a:p>
          <a:p>
            <a:r>
              <a:rPr lang="en-US" dirty="0">
                <a:solidFill>
                  <a:schemeClr val="bg1"/>
                </a:solidFill>
              </a:rPr>
              <a:t>Interestingly, ultra luxury auto groups like Porsche, Ferrari, and McLaren tracked the stock market the most closely of the four segments and only marginally better than Economy auto groups. This implies that stock market performance may factor into car sales which, in turn, supports stock price.  </a:t>
            </a:r>
          </a:p>
        </p:txBody>
      </p:sp>
      <p:pic>
        <p:nvPicPr>
          <p:cNvPr id="8" name="Content Placeholder 7" descr="Chart&#10;&#10;Description automatically generated">
            <a:extLst>
              <a:ext uri="{FF2B5EF4-FFF2-40B4-BE49-F238E27FC236}">
                <a16:creationId xmlns:a16="http://schemas.microsoft.com/office/drawing/2014/main" id="{3FBF23BD-028B-43E3-896C-790E67EC4A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482" y="1081825"/>
            <a:ext cx="6131238" cy="4087492"/>
          </a:xfrm>
        </p:spPr>
      </p:pic>
    </p:spTree>
    <p:extLst>
      <p:ext uri="{BB962C8B-B14F-4D97-AF65-F5344CB8AC3E}">
        <p14:creationId xmlns:p14="http://schemas.microsoft.com/office/powerpoint/2010/main" val="305626208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862C-82C3-4133-B194-BB8D5564D871}"/>
              </a:ext>
            </a:extLst>
          </p:cNvPr>
          <p:cNvSpPr>
            <a:spLocks noGrp="1"/>
          </p:cNvSpPr>
          <p:nvPr>
            <p:ph type="title"/>
          </p:nvPr>
        </p:nvSpPr>
        <p:spPr/>
        <p:txBody>
          <a:bodyPr/>
          <a:lstStyle/>
          <a:p>
            <a:r>
              <a:rPr lang="en-US" dirty="0"/>
              <a:t>Team 6 Analysts</a:t>
            </a:r>
          </a:p>
        </p:txBody>
      </p:sp>
      <p:pic>
        <p:nvPicPr>
          <p:cNvPr id="6" name="Content Placeholder 5" descr="A person wearing a uniform&#10;&#10;Description automatically generated with low confidence">
            <a:extLst>
              <a:ext uri="{FF2B5EF4-FFF2-40B4-BE49-F238E27FC236}">
                <a16:creationId xmlns:a16="http://schemas.microsoft.com/office/drawing/2014/main" id="{480EC34A-A090-4DEF-AD49-6EA6CFF45B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436" y="5065713"/>
            <a:ext cx="1106487"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 Placeholder 3">
            <a:extLst>
              <a:ext uri="{FF2B5EF4-FFF2-40B4-BE49-F238E27FC236}">
                <a16:creationId xmlns:a16="http://schemas.microsoft.com/office/drawing/2014/main" id="{BE93A2DA-6AC4-48BB-93CE-4EEC0A83C825}"/>
              </a:ext>
            </a:extLst>
          </p:cNvPr>
          <p:cNvSpPr>
            <a:spLocks noGrp="1"/>
          </p:cNvSpPr>
          <p:nvPr>
            <p:ph type="body" sz="half" idx="2"/>
          </p:nvPr>
        </p:nvSpPr>
        <p:spPr/>
        <p:txBody>
          <a:bodyPr/>
          <a:lstStyle/>
          <a:p>
            <a:r>
              <a:rPr lang="en-US" dirty="0"/>
              <a:t>Team 6 Analytical Group uses data to explain how world and national events affect the financial markets. </a:t>
            </a:r>
          </a:p>
          <a:p>
            <a:r>
              <a:rPr lang="en-US" dirty="0"/>
              <a:t>Contact us for your next research project.</a:t>
            </a:r>
          </a:p>
        </p:txBody>
      </p:sp>
      <p:pic>
        <p:nvPicPr>
          <p:cNvPr id="10" name="Picture 9">
            <a:extLst>
              <a:ext uri="{FF2B5EF4-FFF2-40B4-BE49-F238E27FC236}">
                <a16:creationId xmlns:a16="http://schemas.microsoft.com/office/drawing/2014/main" id="{7E5B45FD-07BB-492D-8DB4-C628F9CFCC66}"/>
              </a:ext>
            </a:extLst>
          </p:cNvPr>
          <p:cNvPicPr>
            <a:picLocks noChangeAspect="1"/>
          </p:cNvPicPr>
          <p:nvPr/>
        </p:nvPicPr>
        <p:blipFill>
          <a:blip r:embed="rId3"/>
          <a:stretch>
            <a:fillRect/>
          </a:stretch>
        </p:blipFill>
        <p:spPr>
          <a:xfrm>
            <a:off x="479193" y="3673210"/>
            <a:ext cx="1106487"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30733EC8-B0EA-468A-A11F-4BF9037BAB07}"/>
              </a:ext>
            </a:extLst>
          </p:cNvPr>
          <p:cNvPicPr>
            <a:picLocks noChangeAspect="1"/>
          </p:cNvPicPr>
          <p:nvPr/>
        </p:nvPicPr>
        <p:blipFill>
          <a:blip r:embed="rId4"/>
          <a:stretch>
            <a:fillRect/>
          </a:stretch>
        </p:blipFill>
        <p:spPr>
          <a:xfrm>
            <a:off x="1032437" y="2148945"/>
            <a:ext cx="1106487"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descr="A person with a beard&#10;&#10;Description automatically generated with low confidence">
            <a:extLst>
              <a:ext uri="{FF2B5EF4-FFF2-40B4-BE49-F238E27FC236}">
                <a16:creationId xmlns:a16="http://schemas.microsoft.com/office/drawing/2014/main" id="{863DAAD5-85A8-4ACE-93EE-DB3B5D1119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194" y="685800"/>
            <a:ext cx="1150944"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5" name="TextBox 14">
            <a:extLst>
              <a:ext uri="{FF2B5EF4-FFF2-40B4-BE49-F238E27FC236}">
                <a16:creationId xmlns:a16="http://schemas.microsoft.com/office/drawing/2014/main" id="{29F54FF5-2F9F-4B67-8A89-CA8A4090AEAF}"/>
              </a:ext>
            </a:extLst>
          </p:cNvPr>
          <p:cNvSpPr txBox="1"/>
          <p:nvPr/>
        </p:nvSpPr>
        <p:spPr>
          <a:xfrm>
            <a:off x="2138923" y="685800"/>
            <a:ext cx="3322077" cy="1077218"/>
          </a:xfrm>
          <a:prstGeom prst="rect">
            <a:avLst/>
          </a:prstGeom>
          <a:noFill/>
        </p:spPr>
        <p:txBody>
          <a:bodyPr wrap="square" rtlCol="0">
            <a:spAutoFit/>
          </a:bodyPr>
          <a:lstStyle/>
          <a:p>
            <a:r>
              <a:rPr lang="en-US" sz="1600" dirty="0"/>
              <a:t>Luis Fernando Ruiz delves into government data and highlights what we need to know.</a:t>
            </a:r>
          </a:p>
        </p:txBody>
      </p:sp>
      <p:sp>
        <p:nvSpPr>
          <p:cNvPr id="16" name="TextBox 15">
            <a:extLst>
              <a:ext uri="{FF2B5EF4-FFF2-40B4-BE49-F238E27FC236}">
                <a16:creationId xmlns:a16="http://schemas.microsoft.com/office/drawing/2014/main" id="{A9C7F89D-E4F4-4DDF-BCA1-C18B932640C2}"/>
              </a:ext>
            </a:extLst>
          </p:cNvPr>
          <p:cNvSpPr txBox="1"/>
          <p:nvPr/>
        </p:nvSpPr>
        <p:spPr>
          <a:xfrm>
            <a:off x="2507223" y="2040468"/>
            <a:ext cx="3322077" cy="1323439"/>
          </a:xfrm>
          <a:prstGeom prst="rect">
            <a:avLst/>
          </a:prstGeom>
          <a:noFill/>
        </p:spPr>
        <p:txBody>
          <a:bodyPr wrap="square" rtlCol="0">
            <a:spAutoFit/>
          </a:bodyPr>
          <a:lstStyle/>
          <a:p>
            <a:r>
              <a:rPr lang="en-US" sz="1600" dirty="0" err="1"/>
              <a:t>Phillecia</a:t>
            </a:r>
            <a:r>
              <a:rPr lang="en-US" sz="1600" dirty="0"/>
              <a:t> Qualls is our automotive sector guru and keeps an eye on who is  in front of the pack and who has been left on the side of the road.</a:t>
            </a:r>
          </a:p>
        </p:txBody>
      </p:sp>
      <p:sp>
        <p:nvSpPr>
          <p:cNvPr id="17" name="TextBox 16">
            <a:extLst>
              <a:ext uri="{FF2B5EF4-FFF2-40B4-BE49-F238E27FC236}">
                <a16:creationId xmlns:a16="http://schemas.microsoft.com/office/drawing/2014/main" id="{B1C8E6A2-68C5-44B2-840F-463B664CE58D}"/>
              </a:ext>
            </a:extLst>
          </p:cNvPr>
          <p:cNvSpPr txBox="1"/>
          <p:nvPr/>
        </p:nvSpPr>
        <p:spPr>
          <a:xfrm>
            <a:off x="2138922" y="3560598"/>
            <a:ext cx="3322077" cy="1077218"/>
          </a:xfrm>
          <a:prstGeom prst="rect">
            <a:avLst/>
          </a:prstGeom>
          <a:noFill/>
        </p:spPr>
        <p:txBody>
          <a:bodyPr wrap="square" rtlCol="0">
            <a:spAutoFit/>
          </a:bodyPr>
          <a:lstStyle/>
          <a:p>
            <a:r>
              <a:rPr lang="en-US" sz="1600" dirty="0"/>
              <a:t>Karen Pearson is our healthcare sector guru and offers us a prognosis of the factors and the players in this space.</a:t>
            </a:r>
          </a:p>
        </p:txBody>
      </p:sp>
      <p:sp>
        <p:nvSpPr>
          <p:cNvPr id="18" name="TextBox 17">
            <a:extLst>
              <a:ext uri="{FF2B5EF4-FFF2-40B4-BE49-F238E27FC236}">
                <a16:creationId xmlns:a16="http://schemas.microsoft.com/office/drawing/2014/main" id="{CFC1BC62-76D3-4F7F-AE1C-BE6083D2FFBF}"/>
              </a:ext>
            </a:extLst>
          </p:cNvPr>
          <p:cNvSpPr txBox="1"/>
          <p:nvPr/>
        </p:nvSpPr>
        <p:spPr>
          <a:xfrm>
            <a:off x="2507222" y="5065713"/>
            <a:ext cx="3322077" cy="1077218"/>
          </a:xfrm>
          <a:prstGeom prst="rect">
            <a:avLst/>
          </a:prstGeom>
          <a:noFill/>
        </p:spPr>
        <p:txBody>
          <a:bodyPr wrap="square" rtlCol="0">
            <a:spAutoFit/>
          </a:bodyPr>
          <a:lstStyle/>
          <a:p>
            <a:r>
              <a:rPr lang="en-US" sz="1600" dirty="0"/>
              <a:t>Dana Woodruff tracks the stock market’s reactions to news and events… what happened and why.</a:t>
            </a:r>
          </a:p>
        </p:txBody>
      </p:sp>
    </p:spTree>
    <p:extLst>
      <p:ext uri="{BB962C8B-B14F-4D97-AF65-F5344CB8AC3E}">
        <p14:creationId xmlns:p14="http://schemas.microsoft.com/office/powerpoint/2010/main" val="1992665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2F0D3B-7842-44A5-97CA-BBD08198984E}"/>
              </a:ext>
            </a:extLst>
          </p:cNvPr>
          <p:cNvSpPr>
            <a:spLocks noGrp="1"/>
          </p:cNvSpPr>
          <p:nvPr>
            <p:ph type="title"/>
          </p:nvPr>
        </p:nvSpPr>
        <p:spPr/>
        <p:txBody>
          <a:bodyPr/>
          <a:lstStyle/>
          <a:p>
            <a:r>
              <a:rPr lang="en-US" dirty="0"/>
              <a:t>Does </a:t>
            </a:r>
            <a:r>
              <a:rPr lang="en-US" dirty="0" err="1"/>
              <a:t>covid</a:t>
            </a:r>
            <a:r>
              <a:rPr lang="en-US" dirty="0"/>
              <a:t> determine car sales in year 2020?</a:t>
            </a:r>
          </a:p>
        </p:txBody>
      </p:sp>
      <p:sp>
        <p:nvSpPr>
          <p:cNvPr id="5" name="Picture Placeholder 4">
            <a:extLst>
              <a:ext uri="{FF2B5EF4-FFF2-40B4-BE49-F238E27FC236}">
                <a16:creationId xmlns:a16="http://schemas.microsoft.com/office/drawing/2014/main" id="{3C1BF914-0F9E-4A63-9CAD-52994F3D74AD}"/>
              </a:ext>
            </a:extLst>
          </p:cNvPr>
          <p:cNvSpPr>
            <a:spLocks noGrp="1"/>
          </p:cNvSpPr>
          <p:nvPr>
            <p:ph type="pic" idx="1"/>
          </p:nvPr>
        </p:nvSpPr>
        <p:spPr/>
      </p:sp>
      <p:sp>
        <p:nvSpPr>
          <p:cNvPr id="6" name="Text Placeholder 5">
            <a:extLst>
              <a:ext uri="{FF2B5EF4-FFF2-40B4-BE49-F238E27FC236}">
                <a16:creationId xmlns:a16="http://schemas.microsoft.com/office/drawing/2014/main" id="{EFB1337C-A6A6-461A-8F79-C43AE4FDCA9D}"/>
              </a:ext>
            </a:extLst>
          </p:cNvPr>
          <p:cNvSpPr>
            <a:spLocks noGrp="1"/>
          </p:cNvSpPr>
          <p:nvPr>
            <p:ph type="body" sz="half" idx="2"/>
          </p:nvPr>
        </p:nvSpPr>
        <p:spPr/>
        <p:txBody>
          <a:bodyPr/>
          <a:lstStyle/>
          <a:p>
            <a:r>
              <a:rPr lang="en-US" dirty="0"/>
              <a:t>As COVID cases increased…</a:t>
            </a:r>
          </a:p>
        </p:txBody>
      </p:sp>
    </p:spTree>
    <p:extLst>
      <p:ext uri="{BB962C8B-B14F-4D97-AF65-F5344CB8AC3E}">
        <p14:creationId xmlns:p14="http://schemas.microsoft.com/office/powerpoint/2010/main" val="3151983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0EC8A1-D051-4B56-A203-630C787C7A25}"/>
              </a:ext>
            </a:extLst>
          </p:cNvPr>
          <p:cNvSpPr txBox="1"/>
          <p:nvPr/>
        </p:nvSpPr>
        <p:spPr>
          <a:xfrm>
            <a:off x="1216241" y="506027"/>
            <a:ext cx="9889724" cy="2308324"/>
          </a:xfrm>
          <a:prstGeom prst="rect">
            <a:avLst/>
          </a:prstGeom>
          <a:noFill/>
        </p:spPr>
        <p:txBody>
          <a:bodyPr wrap="square" rtlCol="0">
            <a:spAutoFit/>
          </a:bodyPr>
          <a:lstStyle/>
          <a:p>
            <a:r>
              <a:rPr lang="en-US" dirty="0"/>
              <a:t>Questions:</a:t>
            </a:r>
          </a:p>
          <a:p>
            <a:endParaRPr lang="en-US" dirty="0"/>
          </a:p>
          <a:p>
            <a:r>
              <a:rPr lang="en-US" dirty="0"/>
              <a:t>1 – Is COVID affecting directly car sales in 2020?</a:t>
            </a:r>
          </a:p>
          <a:p>
            <a:r>
              <a:rPr lang="en-US" dirty="0"/>
              <a:t>2 – Is the general economic situation affecting car sales in 2020?</a:t>
            </a:r>
          </a:p>
          <a:p>
            <a:r>
              <a:rPr lang="en-US" dirty="0"/>
              <a:t>3 – Are the low interest rates affecting the car sales in 2020?</a:t>
            </a:r>
          </a:p>
          <a:p>
            <a:r>
              <a:rPr lang="en-US" dirty="0"/>
              <a:t>3 – Is every car maker in every price segment dropping sales in 2020?</a:t>
            </a:r>
          </a:p>
          <a:p>
            <a:r>
              <a:rPr lang="en-US" dirty="0"/>
              <a:t>4 – How is the behavior of the car makers in the stock market related with car sales?</a:t>
            </a:r>
          </a:p>
          <a:p>
            <a:r>
              <a:rPr lang="en-US" dirty="0"/>
              <a:t> </a:t>
            </a:r>
          </a:p>
        </p:txBody>
      </p:sp>
    </p:spTree>
    <p:extLst>
      <p:ext uri="{BB962C8B-B14F-4D97-AF65-F5344CB8AC3E}">
        <p14:creationId xmlns:p14="http://schemas.microsoft.com/office/powerpoint/2010/main" val="340945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D8A9-7618-471D-B6AE-44B3CCD3F716}"/>
              </a:ext>
            </a:extLst>
          </p:cNvPr>
          <p:cNvSpPr>
            <a:spLocks noGrp="1"/>
          </p:cNvSpPr>
          <p:nvPr>
            <p:ph type="title"/>
          </p:nvPr>
        </p:nvSpPr>
        <p:spPr>
          <a:xfrm>
            <a:off x="1772460" y="146151"/>
            <a:ext cx="7697756" cy="1507067"/>
          </a:xfrm>
        </p:spPr>
        <p:txBody>
          <a:bodyPr>
            <a:normAutofit/>
          </a:bodyPr>
          <a:lstStyle/>
          <a:p>
            <a:pPr algn="ctr"/>
            <a:r>
              <a:rPr lang="en-US" sz="2800" dirty="0"/>
              <a:t>General situation</a:t>
            </a:r>
            <a:br>
              <a:rPr lang="en-US" sz="2800" dirty="0"/>
            </a:br>
            <a:r>
              <a:rPr lang="en-US" sz="2800" dirty="0"/>
              <a:t>Unemployment vs consumer sentiment</a:t>
            </a:r>
          </a:p>
        </p:txBody>
      </p:sp>
      <p:sp>
        <p:nvSpPr>
          <p:cNvPr id="3" name="Text Placeholder 2">
            <a:extLst>
              <a:ext uri="{FF2B5EF4-FFF2-40B4-BE49-F238E27FC236}">
                <a16:creationId xmlns:a16="http://schemas.microsoft.com/office/drawing/2014/main" id="{7F59D591-B9F3-4C0B-86EB-ABCF365468BD}"/>
              </a:ext>
            </a:extLst>
          </p:cNvPr>
          <p:cNvSpPr>
            <a:spLocks noGrp="1"/>
          </p:cNvSpPr>
          <p:nvPr>
            <p:ph type="body" idx="1"/>
          </p:nvPr>
        </p:nvSpPr>
        <p:spPr>
          <a:xfrm>
            <a:off x="694716" y="5461987"/>
            <a:ext cx="4649787" cy="576262"/>
          </a:xfrm>
        </p:spPr>
        <p:txBody>
          <a:bodyPr/>
          <a:lstStyle/>
          <a:p>
            <a:pPr algn="ctr"/>
            <a:r>
              <a:rPr lang="en-US" dirty="0"/>
              <a:t>Consumer Sentiment</a:t>
            </a:r>
          </a:p>
          <a:p>
            <a:pPr algn="ctr"/>
            <a:r>
              <a:rPr lang="en-US" sz="1800" dirty="0"/>
              <a:t>Uncertain Future</a:t>
            </a:r>
          </a:p>
          <a:p>
            <a:pPr algn="ctr"/>
            <a:r>
              <a:rPr lang="en-US" sz="1000" dirty="0"/>
              <a:t>Michigan University Survey</a:t>
            </a:r>
          </a:p>
        </p:txBody>
      </p:sp>
      <p:pic>
        <p:nvPicPr>
          <p:cNvPr id="8" name="Content Placeholder 7" descr="Chart, line chart&#10;&#10;Description automatically generated">
            <a:extLst>
              <a:ext uri="{FF2B5EF4-FFF2-40B4-BE49-F238E27FC236}">
                <a16:creationId xmlns:a16="http://schemas.microsoft.com/office/drawing/2014/main" id="{EF61E0F1-139C-4287-A333-C6C49341668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1048" y="2018393"/>
            <a:ext cx="4937125" cy="2821213"/>
          </a:xfrm>
        </p:spPr>
      </p:pic>
      <p:sp>
        <p:nvSpPr>
          <p:cNvPr id="5" name="Text Placeholder 4">
            <a:extLst>
              <a:ext uri="{FF2B5EF4-FFF2-40B4-BE49-F238E27FC236}">
                <a16:creationId xmlns:a16="http://schemas.microsoft.com/office/drawing/2014/main" id="{2CCB9E82-0A1C-4155-AD6A-B38344CE2796}"/>
              </a:ext>
            </a:extLst>
          </p:cNvPr>
          <p:cNvSpPr>
            <a:spLocks noGrp="1"/>
          </p:cNvSpPr>
          <p:nvPr>
            <p:ph type="body" sz="quarter" idx="3"/>
          </p:nvPr>
        </p:nvSpPr>
        <p:spPr>
          <a:xfrm>
            <a:off x="6096000" y="5071369"/>
            <a:ext cx="4665134" cy="576262"/>
          </a:xfrm>
        </p:spPr>
        <p:txBody>
          <a:bodyPr/>
          <a:lstStyle/>
          <a:p>
            <a:pPr algn="ctr"/>
            <a:r>
              <a:rPr lang="en-US" dirty="0"/>
              <a:t>Unemployment Rate</a:t>
            </a:r>
          </a:p>
        </p:txBody>
      </p:sp>
      <p:pic>
        <p:nvPicPr>
          <p:cNvPr id="10" name="Content Placeholder 9" descr="Chart, line chart&#10;&#10;Description automatically generated">
            <a:extLst>
              <a:ext uri="{FF2B5EF4-FFF2-40B4-BE49-F238E27FC236}">
                <a16:creationId xmlns:a16="http://schemas.microsoft.com/office/drawing/2014/main" id="{48723CF6-2C63-449E-856E-FEAC518F779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815012" y="2022928"/>
            <a:ext cx="4929188" cy="2816678"/>
          </a:xfrm>
        </p:spPr>
      </p:pic>
    </p:spTree>
    <p:extLst>
      <p:ext uri="{BB962C8B-B14F-4D97-AF65-F5344CB8AC3E}">
        <p14:creationId xmlns:p14="http://schemas.microsoft.com/office/powerpoint/2010/main" val="78371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518FE-C787-4DDF-9003-8D43273C40D3}"/>
              </a:ext>
            </a:extLst>
          </p:cNvPr>
          <p:cNvSpPr>
            <a:spLocks noGrp="1"/>
          </p:cNvSpPr>
          <p:nvPr>
            <p:ph type="title"/>
          </p:nvPr>
        </p:nvSpPr>
        <p:spPr>
          <a:xfrm>
            <a:off x="1207995" y="220397"/>
            <a:ext cx="8534400" cy="1507067"/>
          </a:xfrm>
        </p:spPr>
        <p:txBody>
          <a:bodyPr>
            <a:normAutofit/>
          </a:bodyPr>
          <a:lstStyle/>
          <a:p>
            <a:pPr algn="ctr"/>
            <a:r>
              <a:rPr lang="en-US" sz="2400" dirty="0"/>
              <a:t>Are the low interest rates affecting car sales?</a:t>
            </a:r>
            <a:br>
              <a:rPr lang="en-US" sz="2400" dirty="0"/>
            </a:br>
            <a:br>
              <a:rPr lang="en-US" sz="2400" dirty="0"/>
            </a:br>
            <a:r>
              <a:rPr lang="en-US" sz="1200" dirty="0"/>
              <a:t>Usually, car sales increased when interest rates are low</a:t>
            </a:r>
            <a:endParaRPr lang="en-US" sz="2400" dirty="0"/>
          </a:p>
        </p:txBody>
      </p:sp>
      <p:sp>
        <p:nvSpPr>
          <p:cNvPr id="3" name="Text Placeholder 2">
            <a:extLst>
              <a:ext uri="{FF2B5EF4-FFF2-40B4-BE49-F238E27FC236}">
                <a16:creationId xmlns:a16="http://schemas.microsoft.com/office/drawing/2014/main" id="{07ADF3A1-3D88-4FDE-A893-996589CD14E3}"/>
              </a:ext>
            </a:extLst>
          </p:cNvPr>
          <p:cNvSpPr>
            <a:spLocks noGrp="1"/>
          </p:cNvSpPr>
          <p:nvPr>
            <p:ph type="body" idx="1"/>
          </p:nvPr>
        </p:nvSpPr>
        <p:spPr>
          <a:xfrm>
            <a:off x="681738" y="5240045"/>
            <a:ext cx="4649787" cy="576262"/>
          </a:xfrm>
        </p:spPr>
        <p:txBody>
          <a:bodyPr/>
          <a:lstStyle/>
          <a:p>
            <a:r>
              <a:rPr lang="en-US" dirty="0"/>
              <a:t>Interest Rates 2019-2020</a:t>
            </a:r>
          </a:p>
        </p:txBody>
      </p:sp>
      <p:pic>
        <p:nvPicPr>
          <p:cNvPr id="8" name="Content Placeholder 7" descr="Chart&#10;&#10;Description automatically generated">
            <a:extLst>
              <a:ext uri="{FF2B5EF4-FFF2-40B4-BE49-F238E27FC236}">
                <a16:creationId xmlns:a16="http://schemas.microsoft.com/office/drawing/2014/main" id="{D833EA95-EEC3-47F5-9F93-6F546176A4C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8070" y="2123056"/>
            <a:ext cx="4937125" cy="2821213"/>
          </a:xfrm>
        </p:spPr>
      </p:pic>
      <p:sp>
        <p:nvSpPr>
          <p:cNvPr id="5" name="Text Placeholder 4">
            <a:extLst>
              <a:ext uri="{FF2B5EF4-FFF2-40B4-BE49-F238E27FC236}">
                <a16:creationId xmlns:a16="http://schemas.microsoft.com/office/drawing/2014/main" id="{BD381A34-FF9D-46B2-9D19-D9CD69D03246}"/>
              </a:ext>
            </a:extLst>
          </p:cNvPr>
          <p:cNvSpPr>
            <a:spLocks noGrp="1"/>
          </p:cNvSpPr>
          <p:nvPr>
            <p:ph type="body" sz="quarter" idx="3"/>
          </p:nvPr>
        </p:nvSpPr>
        <p:spPr>
          <a:xfrm>
            <a:off x="6079066" y="5240045"/>
            <a:ext cx="4665134" cy="576262"/>
          </a:xfrm>
        </p:spPr>
        <p:txBody>
          <a:bodyPr/>
          <a:lstStyle/>
          <a:p>
            <a:r>
              <a:rPr lang="en-US" dirty="0"/>
              <a:t>Car sales</a:t>
            </a:r>
          </a:p>
        </p:txBody>
      </p:sp>
      <p:sp>
        <p:nvSpPr>
          <p:cNvPr id="6" name="Content Placeholder 5">
            <a:extLst>
              <a:ext uri="{FF2B5EF4-FFF2-40B4-BE49-F238E27FC236}">
                <a16:creationId xmlns:a16="http://schemas.microsoft.com/office/drawing/2014/main" id="{BE0C6E31-3709-43C5-80E5-DF71681BDE67}"/>
              </a:ext>
            </a:extLst>
          </p:cNvPr>
          <p:cNvSpPr>
            <a:spLocks noGrp="1"/>
          </p:cNvSpPr>
          <p:nvPr>
            <p:ph sz="quarter" idx="4"/>
          </p:nvPr>
        </p:nvSpPr>
        <p:spPr>
          <a:xfrm>
            <a:off x="5815012" y="1913731"/>
            <a:ext cx="4929188" cy="3030538"/>
          </a:xfrm>
        </p:spPr>
        <p:txBody>
          <a:bodyPr/>
          <a:lstStyle/>
          <a:p>
            <a:endParaRPr lang="en-US"/>
          </a:p>
        </p:txBody>
      </p:sp>
    </p:spTree>
    <p:extLst>
      <p:ext uri="{BB962C8B-B14F-4D97-AF65-F5344CB8AC3E}">
        <p14:creationId xmlns:p14="http://schemas.microsoft.com/office/powerpoint/2010/main" val="2656675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7FB4-FEC5-44F5-8A7C-792B01D8DB76}"/>
              </a:ext>
            </a:extLst>
          </p:cNvPr>
          <p:cNvSpPr>
            <a:spLocks noGrp="1"/>
          </p:cNvSpPr>
          <p:nvPr>
            <p:ph type="title"/>
          </p:nvPr>
        </p:nvSpPr>
        <p:spPr>
          <a:xfrm>
            <a:off x="4052711" y="551771"/>
            <a:ext cx="4052711" cy="1796318"/>
          </a:xfrm>
        </p:spPr>
        <p:txBody>
          <a:bodyPr vert="horz" wrap="square" lIns="0" tIns="0" rIns="0" bIns="0" rtlCol="0" anchor="t" anchorCtr="0">
            <a:normAutofit fontScale="90000"/>
          </a:bodyPr>
          <a:lstStyle/>
          <a:p>
            <a:pPr algn="ctr">
              <a:lnSpc>
                <a:spcPct val="100000"/>
              </a:lnSpc>
            </a:pPr>
            <a:r>
              <a:rPr lang="en-US" sz="1600" dirty="0"/>
              <a:t>Ultra-Luxury Auto Groups Tracked the S&amp;P 500 performance  the best…implying that the stock market is a driving factor in their success.</a:t>
            </a:r>
            <a:br>
              <a:rPr lang="en-US" sz="1600" dirty="0"/>
            </a:br>
            <a:br>
              <a:rPr lang="en-US" sz="1600" dirty="0"/>
            </a:br>
            <a:r>
              <a:rPr lang="en-US" sz="1600" dirty="0"/>
              <a:t>Tesla’s sales skyrocketed their stock price and pulled the luxury index from flat performance to outpacing the S&amp;P.</a:t>
            </a:r>
          </a:p>
        </p:txBody>
      </p:sp>
      <p:pic>
        <p:nvPicPr>
          <p:cNvPr id="18" name="Content Placeholder 17" descr="Chart&#10;&#10;Description automatically generated">
            <a:extLst>
              <a:ext uri="{FF2B5EF4-FFF2-40B4-BE49-F238E27FC236}">
                <a16:creationId xmlns:a16="http://schemas.microsoft.com/office/drawing/2014/main" id="{F7A71560-C9AD-42CF-AC21-A87F88CB624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62887" y="2525096"/>
            <a:ext cx="3832358" cy="2554904"/>
          </a:xfrm>
        </p:spPr>
      </p:pic>
      <p:pic>
        <p:nvPicPr>
          <p:cNvPr id="8" name="Content Placeholder 7" descr="Chart&#10;&#10;Description automatically generated">
            <a:extLst>
              <a:ext uri="{FF2B5EF4-FFF2-40B4-BE49-F238E27FC236}">
                <a16:creationId xmlns:a16="http://schemas.microsoft.com/office/drawing/2014/main" id="{4B64B59F-F3A4-47ED-B0A5-FE6F680BE0F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2857" y="3464630"/>
            <a:ext cx="3283464" cy="2188975"/>
          </a:xfrm>
          <a:custGeom>
            <a:avLst/>
            <a:gdLst/>
            <a:ahLst/>
            <a:cxnLst/>
            <a:rect l="l" t="t" r="r" b="b"/>
            <a:pathLst>
              <a:path w="2327400" h="2524669">
                <a:moveTo>
                  <a:pt x="0" y="0"/>
                </a:moveTo>
                <a:lnTo>
                  <a:pt x="2327400" y="0"/>
                </a:lnTo>
                <a:lnTo>
                  <a:pt x="2327400" y="2524669"/>
                </a:lnTo>
                <a:lnTo>
                  <a:pt x="0" y="2524669"/>
                </a:lnTo>
                <a:close/>
              </a:path>
            </a:pathLst>
          </a:custGeom>
        </p:spPr>
      </p:pic>
      <p:pic>
        <p:nvPicPr>
          <p:cNvPr id="14" name="Picture 13" descr="Chart&#10;&#10;Description automatically generated">
            <a:extLst>
              <a:ext uri="{FF2B5EF4-FFF2-40B4-BE49-F238E27FC236}">
                <a16:creationId xmlns:a16="http://schemas.microsoft.com/office/drawing/2014/main" id="{8F55E7A4-8FD9-4DD3-ACE0-BCA44AE273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5445" y="551771"/>
            <a:ext cx="3333698" cy="2222464"/>
          </a:xfrm>
          <a:custGeom>
            <a:avLst/>
            <a:gdLst/>
            <a:ahLst/>
            <a:cxnLst/>
            <a:rect l="l" t="t" r="r" b="b"/>
            <a:pathLst>
              <a:path w="2327400" h="2524669">
                <a:moveTo>
                  <a:pt x="0" y="0"/>
                </a:moveTo>
                <a:lnTo>
                  <a:pt x="2327400" y="0"/>
                </a:lnTo>
                <a:lnTo>
                  <a:pt x="2327400" y="2524669"/>
                </a:lnTo>
                <a:lnTo>
                  <a:pt x="0" y="2524669"/>
                </a:lnTo>
                <a:close/>
              </a:path>
            </a:pathLst>
          </a:custGeom>
        </p:spPr>
      </p:pic>
      <p:pic>
        <p:nvPicPr>
          <p:cNvPr id="16" name="Picture 15" descr="Chart&#10;&#10;Description automatically generated">
            <a:extLst>
              <a:ext uri="{FF2B5EF4-FFF2-40B4-BE49-F238E27FC236}">
                <a16:creationId xmlns:a16="http://schemas.microsoft.com/office/drawing/2014/main" id="{848F1E87-E8CE-4666-848F-B182ECBD5B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5446" y="3464630"/>
            <a:ext cx="3333697" cy="2222463"/>
          </a:xfrm>
          <a:custGeom>
            <a:avLst/>
            <a:gdLst/>
            <a:ahLst/>
            <a:cxnLst/>
            <a:rect l="l" t="t" r="r" b="b"/>
            <a:pathLst>
              <a:path w="2327400" h="2524669">
                <a:moveTo>
                  <a:pt x="0" y="0"/>
                </a:moveTo>
                <a:lnTo>
                  <a:pt x="2327400" y="0"/>
                </a:lnTo>
                <a:lnTo>
                  <a:pt x="2327400" y="2524669"/>
                </a:lnTo>
                <a:lnTo>
                  <a:pt x="0" y="2524669"/>
                </a:lnTo>
                <a:close/>
              </a:path>
            </a:pathLst>
          </a:custGeom>
        </p:spPr>
      </p:pic>
      <p:pic>
        <p:nvPicPr>
          <p:cNvPr id="6" name="Content Placeholder 5" descr="Chart&#10;&#10;Description automatically generated">
            <a:extLst>
              <a:ext uri="{FF2B5EF4-FFF2-40B4-BE49-F238E27FC236}">
                <a16:creationId xmlns:a16="http://schemas.microsoft.com/office/drawing/2014/main" id="{707D4AD0-ABD6-4E4D-8BF2-3144F4FB45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116" y="572361"/>
            <a:ext cx="3302813" cy="2201874"/>
          </a:xfrm>
          <a:custGeom>
            <a:avLst/>
            <a:gdLst/>
            <a:ahLst/>
            <a:cxnLst/>
            <a:rect l="l" t="t" r="r" b="b"/>
            <a:pathLst>
              <a:path w="2327400" h="2524669">
                <a:moveTo>
                  <a:pt x="0" y="0"/>
                </a:moveTo>
                <a:lnTo>
                  <a:pt x="2327400" y="0"/>
                </a:lnTo>
                <a:lnTo>
                  <a:pt x="2327400" y="2524669"/>
                </a:lnTo>
                <a:lnTo>
                  <a:pt x="0" y="2524669"/>
                </a:lnTo>
                <a:close/>
              </a:path>
            </a:pathLst>
          </a:custGeom>
        </p:spPr>
      </p:pic>
    </p:spTree>
    <p:extLst>
      <p:ext uri="{BB962C8B-B14F-4D97-AF65-F5344CB8AC3E}">
        <p14:creationId xmlns:p14="http://schemas.microsoft.com/office/powerpoint/2010/main" val="81256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Economy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5" y="2323307"/>
            <a:ext cx="3938505" cy="3584253"/>
          </a:xfrm>
        </p:spPr>
        <p:txBody>
          <a:bodyPr>
            <a:normAutofit lnSpcReduction="10000"/>
          </a:bodyPr>
          <a:lstStyle/>
          <a:p>
            <a:r>
              <a:rPr lang="en-US" dirty="0">
                <a:solidFill>
                  <a:schemeClr val="bg1"/>
                </a:solidFill>
              </a:rPr>
              <a:t>Implications and observations:</a:t>
            </a:r>
          </a:p>
          <a:p>
            <a:r>
              <a:rPr lang="en-US" dirty="0">
                <a:solidFill>
                  <a:schemeClr val="bg1"/>
                </a:solidFill>
              </a:rPr>
              <a:t>Tracks the S&amp;P closely with slightly less volatility.</a:t>
            </a:r>
          </a:p>
          <a:p>
            <a:r>
              <a:rPr lang="en-US" dirty="0">
                <a:solidFill>
                  <a:schemeClr val="bg1"/>
                </a:solidFill>
              </a:rPr>
              <a:t>Stimulus package on March 27, 2020 (red square) brightened the investor outlook.</a:t>
            </a:r>
          </a:p>
          <a:p>
            <a:r>
              <a:rPr lang="en-US" dirty="0">
                <a:solidFill>
                  <a:schemeClr val="bg1"/>
                </a:solidFill>
              </a:rPr>
              <a:t>Hitting 100,000 COVID deaths on May 27, 2020 (indicated by 2</a:t>
            </a:r>
            <a:r>
              <a:rPr lang="en-US" baseline="30000" dirty="0">
                <a:solidFill>
                  <a:schemeClr val="bg1"/>
                </a:solidFill>
              </a:rPr>
              <a:t>nd</a:t>
            </a:r>
            <a:r>
              <a:rPr lang="en-US" dirty="0">
                <a:solidFill>
                  <a:schemeClr val="bg1"/>
                </a:solidFill>
              </a:rPr>
              <a:t> red square) had little effect on stock price.</a:t>
            </a:r>
          </a:p>
          <a:p>
            <a:r>
              <a:rPr lang="en-US" dirty="0">
                <a:solidFill>
                  <a:schemeClr val="bg1"/>
                </a:solidFill>
              </a:rPr>
              <a:t>Implication is that investors had a positive outlook on the near future of economy vehicle sales by companies like Hyundai and Kia.</a:t>
            </a:r>
          </a:p>
          <a:p>
            <a:endParaRPr lang="en-US" dirty="0">
              <a:solidFill>
                <a:schemeClr val="bg1"/>
              </a:solidFill>
            </a:endParaRPr>
          </a:p>
        </p:txBody>
      </p:sp>
      <p:pic>
        <p:nvPicPr>
          <p:cNvPr id="6" name="Content Placeholder 5" descr="Chart&#10;&#10;Description automatically generated">
            <a:extLst>
              <a:ext uri="{FF2B5EF4-FFF2-40B4-BE49-F238E27FC236}">
                <a16:creationId xmlns:a16="http://schemas.microsoft.com/office/drawing/2014/main" id="{613F8CAD-0FFD-41BF-B750-D2491B6D90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879" y="1154961"/>
            <a:ext cx="6196843" cy="4131228"/>
          </a:xfrm>
        </p:spPr>
      </p:pic>
    </p:spTree>
    <p:extLst>
      <p:ext uri="{BB962C8B-B14F-4D97-AF65-F5344CB8AC3E}">
        <p14:creationId xmlns:p14="http://schemas.microsoft.com/office/powerpoint/2010/main" val="365683606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Mid-Range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6" y="2152521"/>
            <a:ext cx="3938505" cy="4050804"/>
          </a:xfrm>
        </p:spPr>
        <p:txBody>
          <a:bodyPr/>
          <a:lstStyle/>
          <a:p>
            <a:r>
              <a:rPr lang="en-US" dirty="0">
                <a:solidFill>
                  <a:schemeClr val="bg1"/>
                </a:solidFill>
              </a:rPr>
              <a:t>Implications and observations:</a:t>
            </a:r>
          </a:p>
          <a:p>
            <a:r>
              <a:rPr lang="en-US" dirty="0">
                <a:solidFill>
                  <a:schemeClr val="bg1"/>
                </a:solidFill>
              </a:rPr>
              <a:t>Mid-Range Auto Groups like Ford and Toyota did not enjoy the same rise in stock prices but suffered less severely when the pandemic hit.</a:t>
            </a:r>
          </a:p>
          <a:p>
            <a:r>
              <a:rPr lang="en-US" dirty="0">
                <a:solidFill>
                  <a:schemeClr val="bg1"/>
                </a:solidFill>
              </a:rPr>
              <a:t>Stimulus package on March 27, 2020 (red square) had less effect on Mid-Range Auto Groups.</a:t>
            </a:r>
          </a:p>
          <a:p>
            <a:r>
              <a:rPr lang="en-US" dirty="0">
                <a:solidFill>
                  <a:schemeClr val="bg1"/>
                </a:solidFill>
              </a:rPr>
              <a:t>Hitting 100,000 COVID deaths on May 27, 2020 (indicated by 2</a:t>
            </a:r>
            <a:r>
              <a:rPr lang="en-US" baseline="30000" dirty="0">
                <a:solidFill>
                  <a:schemeClr val="bg1"/>
                </a:solidFill>
              </a:rPr>
              <a:t>nd</a:t>
            </a:r>
            <a:r>
              <a:rPr lang="en-US" dirty="0">
                <a:solidFill>
                  <a:schemeClr val="bg1"/>
                </a:solidFill>
              </a:rPr>
              <a:t> red square) flattened auto group stock prices.</a:t>
            </a:r>
          </a:p>
          <a:p>
            <a:r>
              <a:rPr lang="en-US" dirty="0">
                <a:solidFill>
                  <a:schemeClr val="bg1"/>
                </a:solidFill>
              </a:rPr>
              <a:t>Implication is that investors had a less positive outlook on the near future of this vehicle segment’s buyers.</a:t>
            </a:r>
          </a:p>
        </p:txBody>
      </p:sp>
      <p:pic>
        <p:nvPicPr>
          <p:cNvPr id="8" name="Content Placeholder 7" descr="Chart&#10;&#10;Description automatically generated">
            <a:extLst>
              <a:ext uri="{FF2B5EF4-FFF2-40B4-BE49-F238E27FC236}">
                <a16:creationId xmlns:a16="http://schemas.microsoft.com/office/drawing/2014/main" id="{9798CFB4-7D8C-42A7-B6B5-33C1DA037F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706" y="1075589"/>
            <a:ext cx="6159017" cy="4106011"/>
          </a:xfrm>
        </p:spPr>
      </p:pic>
    </p:spTree>
    <p:extLst>
      <p:ext uri="{BB962C8B-B14F-4D97-AF65-F5344CB8AC3E}">
        <p14:creationId xmlns:p14="http://schemas.microsoft.com/office/powerpoint/2010/main" val="315929018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Luxury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6" y="2049430"/>
            <a:ext cx="3938505" cy="4050804"/>
          </a:xfrm>
        </p:spPr>
        <p:txBody>
          <a:bodyPr>
            <a:normAutofit/>
          </a:bodyPr>
          <a:lstStyle/>
          <a:p>
            <a:r>
              <a:rPr lang="en-US" dirty="0">
                <a:solidFill>
                  <a:schemeClr val="bg1"/>
                </a:solidFill>
              </a:rPr>
              <a:t>Implications and observations:</a:t>
            </a:r>
          </a:p>
          <a:p>
            <a:r>
              <a:rPr lang="en-US" dirty="0">
                <a:solidFill>
                  <a:schemeClr val="bg1"/>
                </a:solidFill>
              </a:rPr>
              <a:t>Luxury Auto Groups like Mercedes and BMW initially look like nothing stood in the way of luxury cars rolling onto the roads... but this is misleading. Tesla sales </a:t>
            </a:r>
            <a:r>
              <a:rPr lang="en-US" sz="1600" dirty="0">
                <a:solidFill>
                  <a:schemeClr val="bg1"/>
                </a:solidFill>
              </a:rPr>
              <a:t>skyrocketed their stock price and drove the luxury index from flat performance to outpacing the S&amp;P. While relatively flat throughout 2018 and 2019 the stock has increased in value ten </a:t>
            </a:r>
            <a:r>
              <a:rPr lang="en-US" dirty="0">
                <a:solidFill>
                  <a:schemeClr val="bg1"/>
                </a:solidFill>
              </a:rPr>
              <a:t>times over. This has dominated the index and other broad economic factors though a flattening in the slope is observed in April through June.</a:t>
            </a:r>
          </a:p>
        </p:txBody>
      </p:sp>
      <p:pic>
        <p:nvPicPr>
          <p:cNvPr id="6" name="Content Placeholder 5" descr="Chart, scatter chart&#10;&#10;Description automatically generated">
            <a:extLst>
              <a:ext uri="{FF2B5EF4-FFF2-40B4-BE49-F238E27FC236}">
                <a16:creationId xmlns:a16="http://schemas.microsoft.com/office/drawing/2014/main" id="{29C72DC6-2730-4009-85AE-223E2DB55D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7127" y="1142422"/>
            <a:ext cx="6215651" cy="4143767"/>
          </a:xfrm>
        </p:spPr>
      </p:pic>
    </p:spTree>
    <p:extLst>
      <p:ext uri="{BB962C8B-B14F-4D97-AF65-F5344CB8AC3E}">
        <p14:creationId xmlns:p14="http://schemas.microsoft.com/office/powerpoint/2010/main" val="162659914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0</TotalTime>
  <Words>676</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3</vt:lpstr>
      <vt:lpstr>Slice</vt:lpstr>
      <vt:lpstr>Car sales drop</vt:lpstr>
      <vt:lpstr>Does covid determine car sales in year 2020?</vt:lpstr>
      <vt:lpstr>PowerPoint Presentation</vt:lpstr>
      <vt:lpstr>General situation Unemployment vs consumer sentiment</vt:lpstr>
      <vt:lpstr>Are the low interest rates affecting car sales?  Usually, car sales increased when interest rates are low</vt:lpstr>
      <vt:lpstr>Ultra-Luxury Auto Groups Tracked the S&amp;P 500 performance  the best…implying that the stock market is a driving factor in their success.  Tesla’s sales skyrocketed their stock price and pulled the luxury index from flat performance to outpacing the S&amp;P.</vt:lpstr>
      <vt:lpstr>S&amp;P 500 index vs Economy Auto Group index</vt:lpstr>
      <vt:lpstr>S&amp;P 500 index vs Mid-Range Auto Group index</vt:lpstr>
      <vt:lpstr>S&amp;P 500 index vs Luxury Auto Group index</vt:lpstr>
      <vt:lpstr>S&amp;P 500 index vs ULTRA Luxury Auto Group index</vt:lpstr>
      <vt:lpstr>Team 6 Analysts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Woodruff</dc:creator>
  <cp:lastModifiedBy>Luis Fernando Ruiz</cp:lastModifiedBy>
  <cp:revision>17</cp:revision>
  <dcterms:created xsi:type="dcterms:W3CDTF">2020-12-15T16:26:59Z</dcterms:created>
  <dcterms:modified xsi:type="dcterms:W3CDTF">2020-12-19T19:01:26Z</dcterms:modified>
</cp:coreProperties>
</file>