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4"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31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66104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183922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148300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485009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76345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823346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Friday, December 18,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24340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Friday, December 18,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928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6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Friday, December 18, 2020</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7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Friday, December 18,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9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Friday, December 18,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4508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Friday, December 18, 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83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Friday, December 18, 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229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Friday, December 18,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607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Friday, December 18,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86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2542982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CEFB-4EE9-4A2C-A51A-AC6E9A3F1A07}"/>
              </a:ext>
            </a:extLst>
          </p:cNvPr>
          <p:cNvSpPr>
            <a:spLocks noGrp="1"/>
          </p:cNvSpPr>
          <p:nvPr>
            <p:ph type="ctrTitle"/>
          </p:nvPr>
        </p:nvSpPr>
        <p:spPr>
          <a:xfrm>
            <a:off x="720000" y="728663"/>
            <a:ext cx="5015638" cy="2795738"/>
          </a:xfrm>
        </p:spPr>
        <p:txBody>
          <a:bodyPr>
            <a:normAutofit/>
          </a:bodyPr>
          <a:lstStyle/>
          <a:p>
            <a:endParaRPr lang="en-US"/>
          </a:p>
        </p:txBody>
      </p:sp>
      <p:sp>
        <p:nvSpPr>
          <p:cNvPr id="3" name="Subtitle 2">
            <a:extLst>
              <a:ext uri="{FF2B5EF4-FFF2-40B4-BE49-F238E27FC236}">
                <a16:creationId xmlns:a16="http://schemas.microsoft.com/office/drawing/2014/main" id="{B8D267CB-88B7-4BEF-92F3-A176128AEB58}"/>
              </a:ext>
            </a:extLst>
          </p:cNvPr>
          <p:cNvSpPr>
            <a:spLocks noGrp="1"/>
          </p:cNvSpPr>
          <p:nvPr>
            <p:ph type="subTitle" idx="1"/>
          </p:nvPr>
        </p:nvSpPr>
        <p:spPr>
          <a:xfrm>
            <a:off x="720000" y="3830398"/>
            <a:ext cx="5015638" cy="2298939"/>
          </a:xfrm>
        </p:spPr>
        <p:txBody>
          <a:bodyPr>
            <a:normAutofit/>
          </a:bodyPr>
          <a:lstStyle/>
          <a:p>
            <a:endParaRPr lang="en-US"/>
          </a:p>
        </p:txBody>
      </p:sp>
      <p:pic>
        <p:nvPicPr>
          <p:cNvPr id="4" name="Picture 3">
            <a:extLst>
              <a:ext uri="{FF2B5EF4-FFF2-40B4-BE49-F238E27FC236}">
                <a16:creationId xmlns:a16="http://schemas.microsoft.com/office/drawing/2014/main" id="{B271E90E-5DEB-4731-96AB-0BF890F96633}"/>
              </a:ext>
            </a:extLst>
          </p:cNvPr>
          <p:cNvPicPr>
            <a:picLocks noChangeAspect="1"/>
          </p:cNvPicPr>
          <p:nvPr/>
        </p:nvPicPr>
        <p:blipFill rotWithShape="1">
          <a:blip r:embed="rId2"/>
          <a:srcRect l="20635" r="20612"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48765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7FB4-FEC5-44F5-8A7C-792B01D8DB76}"/>
              </a:ext>
            </a:extLst>
          </p:cNvPr>
          <p:cNvSpPr>
            <a:spLocks noGrp="1"/>
          </p:cNvSpPr>
          <p:nvPr>
            <p:ph type="title"/>
          </p:nvPr>
        </p:nvSpPr>
        <p:spPr>
          <a:xfrm>
            <a:off x="4052711" y="551771"/>
            <a:ext cx="4052711" cy="1796318"/>
          </a:xfrm>
        </p:spPr>
        <p:txBody>
          <a:bodyPr vert="horz" wrap="square" lIns="0" tIns="0" rIns="0" bIns="0" rtlCol="0" anchor="t" anchorCtr="0">
            <a:normAutofit fontScale="90000"/>
          </a:bodyPr>
          <a:lstStyle/>
          <a:p>
            <a:pPr algn="ctr">
              <a:lnSpc>
                <a:spcPct val="100000"/>
              </a:lnSpc>
            </a:pPr>
            <a:r>
              <a:rPr lang="en-US" sz="1600" dirty="0"/>
              <a:t>Ultra-Luxury Auto Groups Tracked the S&amp;P 500 performance  the best…implying that the stock market is a driving factor in their success.</a:t>
            </a:r>
            <a:br>
              <a:rPr lang="en-US" sz="1600" dirty="0"/>
            </a:br>
            <a:br>
              <a:rPr lang="en-US" sz="1600" dirty="0"/>
            </a:br>
            <a:r>
              <a:rPr lang="en-US" sz="1600" dirty="0"/>
              <a:t>Tesla’s sales skyrocketed their stock price and pulled the luxury index from flat performance to outpacing the S&amp;P.</a:t>
            </a:r>
          </a:p>
        </p:txBody>
      </p:sp>
      <p:pic>
        <p:nvPicPr>
          <p:cNvPr id="18" name="Content Placeholder 17" descr="Chart&#10;&#10;Description automatically generated">
            <a:extLst>
              <a:ext uri="{FF2B5EF4-FFF2-40B4-BE49-F238E27FC236}">
                <a16:creationId xmlns:a16="http://schemas.microsoft.com/office/drawing/2014/main" id="{F7A71560-C9AD-42CF-AC21-A87F88CB62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2887" y="2525096"/>
            <a:ext cx="3832358" cy="2554904"/>
          </a:xfrm>
        </p:spPr>
      </p:pic>
      <p:pic>
        <p:nvPicPr>
          <p:cNvPr id="8" name="Content Placeholder 7" descr="Chart&#10;&#10;Description automatically generated">
            <a:extLst>
              <a:ext uri="{FF2B5EF4-FFF2-40B4-BE49-F238E27FC236}">
                <a16:creationId xmlns:a16="http://schemas.microsoft.com/office/drawing/2014/main" id="{4B64B59F-F3A4-47ED-B0A5-FE6F680BE0F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2857" y="3464630"/>
            <a:ext cx="3283464" cy="2188975"/>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4" name="Picture 13" descr="Chart&#10;&#10;Description automatically generated">
            <a:extLst>
              <a:ext uri="{FF2B5EF4-FFF2-40B4-BE49-F238E27FC236}">
                <a16:creationId xmlns:a16="http://schemas.microsoft.com/office/drawing/2014/main" id="{8F55E7A4-8FD9-4DD3-ACE0-BCA44AE27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445" y="551771"/>
            <a:ext cx="3333698" cy="2222464"/>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6" name="Picture 15" descr="Chart&#10;&#10;Description automatically generated">
            <a:extLst>
              <a:ext uri="{FF2B5EF4-FFF2-40B4-BE49-F238E27FC236}">
                <a16:creationId xmlns:a16="http://schemas.microsoft.com/office/drawing/2014/main" id="{848F1E87-E8CE-4666-848F-B182ECBD5B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5446" y="3464630"/>
            <a:ext cx="3333697" cy="2222463"/>
          </a:xfrm>
          <a:custGeom>
            <a:avLst/>
            <a:gdLst/>
            <a:ahLst/>
            <a:cxnLst/>
            <a:rect l="l" t="t" r="r" b="b"/>
            <a:pathLst>
              <a:path w="2327400" h="2524669">
                <a:moveTo>
                  <a:pt x="0" y="0"/>
                </a:moveTo>
                <a:lnTo>
                  <a:pt x="2327400" y="0"/>
                </a:lnTo>
                <a:lnTo>
                  <a:pt x="2327400" y="2524669"/>
                </a:lnTo>
                <a:lnTo>
                  <a:pt x="0" y="2524669"/>
                </a:lnTo>
                <a:close/>
              </a:path>
            </a:pathLst>
          </a:custGeom>
        </p:spPr>
      </p:pic>
      <p:pic>
        <p:nvPicPr>
          <p:cNvPr id="6" name="Content Placeholder 5" descr="Chart&#10;&#10;Description automatically generated">
            <a:extLst>
              <a:ext uri="{FF2B5EF4-FFF2-40B4-BE49-F238E27FC236}">
                <a16:creationId xmlns:a16="http://schemas.microsoft.com/office/drawing/2014/main" id="{707D4AD0-ABD6-4E4D-8BF2-3144F4FB45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116" y="572361"/>
            <a:ext cx="3302813" cy="2201874"/>
          </a:xfrm>
          <a:custGeom>
            <a:avLst/>
            <a:gdLst/>
            <a:ahLst/>
            <a:cxnLst/>
            <a:rect l="l" t="t" r="r" b="b"/>
            <a:pathLst>
              <a:path w="2327400" h="2524669">
                <a:moveTo>
                  <a:pt x="0" y="0"/>
                </a:moveTo>
                <a:lnTo>
                  <a:pt x="2327400" y="0"/>
                </a:lnTo>
                <a:lnTo>
                  <a:pt x="2327400" y="2524669"/>
                </a:lnTo>
                <a:lnTo>
                  <a:pt x="0" y="2524669"/>
                </a:lnTo>
                <a:close/>
              </a:path>
            </a:pathLst>
          </a:custGeom>
        </p:spPr>
      </p:pic>
    </p:spTree>
    <p:extLst>
      <p:ext uri="{BB962C8B-B14F-4D97-AF65-F5344CB8AC3E}">
        <p14:creationId xmlns:p14="http://schemas.microsoft.com/office/powerpoint/2010/main" val="81256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Economy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5" y="2323307"/>
            <a:ext cx="3938505" cy="3584253"/>
          </a:xfrm>
        </p:spPr>
        <p:txBody>
          <a:bodyPr>
            <a:normAutofit lnSpcReduction="10000"/>
          </a:bodyPr>
          <a:lstStyle/>
          <a:p>
            <a:r>
              <a:rPr lang="en-US" dirty="0">
                <a:solidFill>
                  <a:schemeClr val="bg1"/>
                </a:solidFill>
              </a:rPr>
              <a:t>Implications and observations:</a:t>
            </a:r>
          </a:p>
          <a:p>
            <a:r>
              <a:rPr lang="en-US" dirty="0">
                <a:solidFill>
                  <a:schemeClr val="bg1"/>
                </a:solidFill>
              </a:rPr>
              <a:t>Tracks the S&amp;P closely with slightly less volatility.</a:t>
            </a:r>
          </a:p>
          <a:p>
            <a:r>
              <a:rPr lang="en-US" dirty="0">
                <a:solidFill>
                  <a:schemeClr val="bg1"/>
                </a:solidFill>
              </a:rPr>
              <a:t>Stimulus package on March 27, 2020 (red square) brightened the investor outlook.</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had little effect on stock price.</a:t>
            </a:r>
          </a:p>
          <a:p>
            <a:r>
              <a:rPr lang="en-US" dirty="0">
                <a:solidFill>
                  <a:schemeClr val="bg1"/>
                </a:solidFill>
              </a:rPr>
              <a:t>Implication is that investors had a positive outlook on the near future of economy vehicle sales by companies like Hyundai and Kia.</a:t>
            </a:r>
          </a:p>
          <a:p>
            <a:endParaRPr lang="en-US" dirty="0">
              <a:solidFill>
                <a:schemeClr val="bg1"/>
              </a:solidFill>
            </a:endParaRPr>
          </a:p>
        </p:txBody>
      </p:sp>
      <p:pic>
        <p:nvPicPr>
          <p:cNvPr id="6" name="Content Placeholder 5" descr="Chart&#10;&#10;Description automatically generated">
            <a:extLst>
              <a:ext uri="{FF2B5EF4-FFF2-40B4-BE49-F238E27FC236}">
                <a16:creationId xmlns:a16="http://schemas.microsoft.com/office/drawing/2014/main" id="{613F8CAD-0FFD-41BF-B750-D2491B6D9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879" y="1154961"/>
            <a:ext cx="6196843" cy="4131228"/>
          </a:xfrm>
        </p:spPr>
      </p:pic>
    </p:spTree>
    <p:extLst>
      <p:ext uri="{BB962C8B-B14F-4D97-AF65-F5344CB8AC3E}">
        <p14:creationId xmlns:p14="http://schemas.microsoft.com/office/powerpoint/2010/main" val="36568360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Mid-Range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152521"/>
            <a:ext cx="3938505" cy="4050804"/>
          </a:xfrm>
        </p:spPr>
        <p:txBody>
          <a:bodyPr/>
          <a:lstStyle/>
          <a:p>
            <a:r>
              <a:rPr lang="en-US" dirty="0">
                <a:solidFill>
                  <a:schemeClr val="bg1"/>
                </a:solidFill>
              </a:rPr>
              <a:t>Implications and observations:</a:t>
            </a:r>
          </a:p>
          <a:p>
            <a:r>
              <a:rPr lang="en-US" dirty="0">
                <a:solidFill>
                  <a:schemeClr val="bg1"/>
                </a:solidFill>
              </a:rPr>
              <a:t>Mid-Range Auto Groups like Ford and Toyota did not enjoy the same rise in stock prices but suffered less severely when the pandemic hit.</a:t>
            </a:r>
          </a:p>
          <a:p>
            <a:r>
              <a:rPr lang="en-US" dirty="0">
                <a:solidFill>
                  <a:schemeClr val="bg1"/>
                </a:solidFill>
              </a:rPr>
              <a:t>Stimulus package on March 27, 2020 (red square) had less effect on Mid-Range Auto Groups.</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flattened auto group stock prices.</a:t>
            </a:r>
          </a:p>
          <a:p>
            <a:r>
              <a:rPr lang="en-US" dirty="0">
                <a:solidFill>
                  <a:schemeClr val="bg1"/>
                </a:solidFill>
              </a:rPr>
              <a:t>Implication is that investors had a less positive outlook on the near future of this vehicle segment’s buyers.</a:t>
            </a:r>
          </a:p>
        </p:txBody>
      </p:sp>
      <p:pic>
        <p:nvPicPr>
          <p:cNvPr id="8" name="Content Placeholder 7" descr="Chart&#10;&#10;Description automatically generated">
            <a:extLst>
              <a:ext uri="{FF2B5EF4-FFF2-40B4-BE49-F238E27FC236}">
                <a16:creationId xmlns:a16="http://schemas.microsoft.com/office/drawing/2014/main" id="{9798CFB4-7D8C-42A7-B6B5-33C1DA037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706" y="1075589"/>
            <a:ext cx="6159017" cy="4106011"/>
          </a:xfrm>
        </p:spPr>
      </p:pic>
    </p:spTree>
    <p:extLst>
      <p:ext uri="{BB962C8B-B14F-4D97-AF65-F5344CB8AC3E}">
        <p14:creationId xmlns:p14="http://schemas.microsoft.com/office/powerpoint/2010/main" val="31592901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Luxury Auto Groups like Mercedes and BMW initially look like nothing stood in the way of luxury cars rolling onto the roads... but this is misleading. Tesla sales </a:t>
            </a:r>
            <a:r>
              <a:rPr lang="en-US" sz="1600" dirty="0">
                <a:solidFill>
                  <a:schemeClr val="bg1"/>
                </a:solidFill>
              </a:rPr>
              <a:t>skyrocketed their stock price and drove the luxury index from flat performance to outpacing the S&amp;P. While relatively flat throughout 2018 and 2019 the stock has increased in value ten </a:t>
            </a:r>
            <a:r>
              <a:rPr lang="en-US" dirty="0">
                <a:solidFill>
                  <a:schemeClr val="bg1"/>
                </a:solidFill>
              </a:rPr>
              <a:t>times over. This has dominated the index and other broad economic factors though a flattening in the slope is observed in April through June.</a:t>
            </a:r>
          </a:p>
        </p:txBody>
      </p:sp>
      <p:pic>
        <p:nvPicPr>
          <p:cNvPr id="6" name="Content Placeholder 5" descr="Chart, scatter chart&#10;&#10;Description automatically generated">
            <a:extLst>
              <a:ext uri="{FF2B5EF4-FFF2-40B4-BE49-F238E27FC236}">
                <a16:creationId xmlns:a16="http://schemas.microsoft.com/office/drawing/2014/main" id="{29C72DC6-2730-4009-85AE-223E2DB55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127" y="1142422"/>
            <a:ext cx="6215651" cy="4143767"/>
          </a:xfrm>
        </p:spPr>
      </p:pic>
    </p:spTree>
    <p:extLst>
      <p:ext uri="{BB962C8B-B14F-4D97-AF65-F5344CB8AC3E}">
        <p14:creationId xmlns:p14="http://schemas.microsoft.com/office/powerpoint/2010/main" val="16265991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ULTRA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Interestingly, ultra luxury auto groups like Porsche, Ferrari, and McLaren tracked the stock market the most closely of the four segments and only marginally better than Economy auto groups. This implies that stock market performance may factor into car sales which, in turn, supports stock price.  </a:t>
            </a:r>
          </a:p>
        </p:txBody>
      </p:sp>
      <p:pic>
        <p:nvPicPr>
          <p:cNvPr id="8" name="Content Placeholder 7" descr="Chart&#10;&#10;Description automatically generated">
            <a:extLst>
              <a:ext uri="{FF2B5EF4-FFF2-40B4-BE49-F238E27FC236}">
                <a16:creationId xmlns:a16="http://schemas.microsoft.com/office/drawing/2014/main" id="{3FBF23BD-028B-43E3-896C-790E67EC4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482" y="1081825"/>
            <a:ext cx="6131238" cy="4087492"/>
          </a:xfrm>
        </p:spPr>
      </p:pic>
    </p:spTree>
    <p:extLst>
      <p:ext uri="{BB962C8B-B14F-4D97-AF65-F5344CB8AC3E}">
        <p14:creationId xmlns:p14="http://schemas.microsoft.com/office/powerpoint/2010/main" val="30562620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862C-82C3-4133-B194-BB8D5564D871}"/>
              </a:ext>
            </a:extLst>
          </p:cNvPr>
          <p:cNvSpPr>
            <a:spLocks noGrp="1"/>
          </p:cNvSpPr>
          <p:nvPr>
            <p:ph type="title"/>
          </p:nvPr>
        </p:nvSpPr>
        <p:spPr/>
        <p:txBody>
          <a:bodyPr/>
          <a:lstStyle/>
          <a:p>
            <a:r>
              <a:rPr lang="en-US" dirty="0"/>
              <a:t>Team 6 Analysts</a:t>
            </a:r>
          </a:p>
        </p:txBody>
      </p:sp>
      <p:pic>
        <p:nvPicPr>
          <p:cNvPr id="6" name="Content Placeholder 5" descr="A person wearing a uniform&#10;&#10;Description automatically generated with low confidence">
            <a:extLst>
              <a:ext uri="{FF2B5EF4-FFF2-40B4-BE49-F238E27FC236}">
                <a16:creationId xmlns:a16="http://schemas.microsoft.com/office/drawing/2014/main" id="{480EC34A-A090-4DEF-AD49-6EA6CFF45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436" y="5065713"/>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a:extLst>
              <a:ext uri="{FF2B5EF4-FFF2-40B4-BE49-F238E27FC236}">
                <a16:creationId xmlns:a16="http://schemas.microsoft.com/office/drawing/2014/main" id="{BE93A2DA-6AC4-48BB-93CE-4EEC0A83C825}"/>
              </a:ext>
            </a:extLst>
          </p:cNvPr>
          <p:cNvSpPr>
            <a:spLocks noGrp="1"/>
          </p:cNvSpPr>
          <p:nvPr>
            <p:ph type="body" sz="half" idx="2"/>
          </p:nvPr>
        </p:nvSpPr>
        <p:spPr/>
        <p:txBody>
          <a:bodyPr/>
          <a:lstStyle/>
          <a:p>
            <a:r>
              <a:rPr lang="en-US" dirty="0"/>
              <a:t>Team 6 Analytical Group uses data to explain how world and national events affect the financial markets. </a:t>
            </a:r>
          </a:p>
          <a:p>
            <a:r>
              <a:rPr lang="en-US" dirty="0"/>
              <a:t>Contact us for your next research project.</a:t>
            </a:r>
          </a:p>
        </p:txBody>
      </p:sp>
      <p:pic>
        <p:nvPicPr>
          <p:cNvPr id="10" name="Picture 9">
            <a:extLst>
              <a:ext uri="{FF2B5EF4-FFF2-40B4-BE49-F238E27FC236}">
                <a16:creationId xmlns:a16="http://schemas.microsoft.com/office/drawing/2014/main" id="{7E5B45FD-07BB-492D-8DB4-C628F9CFCC66}"/>
              </a:ext>
            </a:extLst>
          </p:cNvPr>
          <p:cNvPicPr>
            <a:picLocks noChangeAspect="1"/>
          </p:cNvPicPr>
          <p:nvPr/>
        </p:nvPicPr>
        <p:blipFill>
          <a:blip r:embed="rId3"/>
          <a:stretch>
            <a:fillRect/>
          </a:stretch>
        </p:blipFill>
        <p:spPr>
          <a:xfrm>
            <a:off x="479193" y="3673210"/>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30733EC8-B0EA-468A-A11F-4BF9037BAB07}"/>
              </a:ext>
            </a:extLst>
          </p:cNvPr>
          <p:cNvPicPr>
            <a:picLocks noChangeAspect="1"/>
          </p:cNvPicPr>
          <p:nvPr/>
        </p:nvPicPr>
        <p:blipFill>
          <a:blip r:embed="rId4"/>
          <a:stretch>
            <a:fillRect/>
          </a:stretch>
        </p:blipFill>
        <p:spPr>
          <a:xfrm>
            <a:off x="1032437" y="2148945"/>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A person with a beard&#10;&#10;Description automatically generated with low confidence">
            <a:extLst>
              <a:ext uri="{FF2B5EF4-FFF2-40B4-BE49-F238E27FC236}">
                <a16:creationId xmlns:a16="http://schemas.microsoft.com/office/drawing/2014/main" id="{863DAAD5-85A8-4ACE-93EE-DB3B5D111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94" y="685800"/>
            <a:ext cx="1150944"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a:extLst>
              <a:ext uri="{FF2B5EF4-FFF2-40B4-BE49-F238E27FC236}">
                <a16:creationId xmlns:a16="http://schemas.microsoft.com/office/drawing/2014/main" id="{29F54FF5-2F9F-4B67-8A89-CA8A4090AEAF}"/>
              </a:ext>
            </a:extLst>
          </p:cNvPr>
          <p:cNvSpPr txBox="1"/>
          <p:nvPr/>
        </p:nvSpPr>
        <p:spPr>
          <a:xfrm>
            <a:off x="2138923" y="685800"/>
            <a:ext cx="3322077" cy="1077218"/>
          </a:xfrm>
          <a:prstGeom prst="rect">
            <a:avLst/>
          </a:prstGeom>
          <a:noFill/>
        </p:spPr>
        <p:txBody>
          <a:bodyPr wrap="square" rtlCol="0">
            <a:spAutoFit/>
          </a:bodyPr>
          <a:lstStyle/>
          <a:p>
            <a:r>
              <a:rPr lang="en-US" sz="1600" dirty="0"/>
              <a:t>Luis Fernando Ruiz delves into government data and highlights what we need to know.</a:t>
            </a:r>
          </a:p>
        </p:txBody>
      </p:sp>
      <p:sp>
        <p:nvSpPr>
          <p:cNvPr id="16" name="TextBox 15">
            <a:extLst>
              <a:ext uri="{FF2B5EF4-FFF2-40B4-BE49-F238E27FC236}">
                <a16:creationId xmlns:a16="http://schemas.microsoft.com/office/drawing/2014/main" id="{A9C7F89D-E4F4-4DDF-BCA1-C18B932640C2}"/>
              </a:ext>
            </a:extLst>
          </p:cNvPr>
          <p:cNvSpPr txBox="1"/>
          <p:nvPr/>
        </p:nvSpPr>
        <p:spPr>
          <a:xfrm>
            <a:off x="2507223" y="2040468"/>
            <a:ext cx="3322077" cy="1323439"/>
          </a:xfrm>
          <a:prstGeom prst="rect">
            <a:avLst/>
          </a:prstGeom>
          <a:noFill/>
        </p:spPr>
        <p:txBody>
          <a:bodyPr wrap="square" rtlCol="0">
            <a:spAutoFit/>
          </a:bodyPr>
          <a:lstStyle/>
          <a:p>
            <a:r>
              <a:rPr lang="en-US" sz="1600" dirty="0" err="1"/>
              <a:t>Phillecia</a:t>
            </a:r>
            <a:r>
              <a:rPr lang="en-US" sz="1600" dirty="0"/>
              <a:t> Qualls is our automotive sector guru and keeps an eye on who is  in front of the pack and who has been left on the side of the road.</a:t>
            </a:r>
          </a:p>
        </p:txBody>
      </p:sp>
      <p:sp>
        <p:nvSpPr>
          <p:cNvPr id="17" name="TextBox 16">
            <a:extLst>
              <a:ext uri="{FF2B5EF4-FFF2-40B4-BE49-F238E27FC236}">
                <a16:creationId xmlns:a16="http://schemas.microsoft.com/office/drawing/2014/main" id="{B1C8E6A2-68C5-44B2-840F-463B664CE58D}"/>
              </a:ext>
            </a:extLst>
          </p:cNvPr>
          <p:cNvSpPr txBox="1"/>
          <p:nvPr/>
        </p:nvSpPr>
        <p:spPr>
          <a:xfrm>
            <a:off x="2138922" y="3560598"/>
            <a:ext cx="3322077" cy="1077218"/>
          </a:xfrm>
          <a:prstGeom prst="rect">
            <a:avLst/>
          </a:prstGeom>
          <a:noFill/>
        </p:spPr>
        <p:txBody>
          <a:bodyPr wrap="square" rtlCol="0">
            <a:spAutoFit/>
          </a:bodyPr>
          <a:lstStyle/>
          <a:p>
            <a:r>
              <a:rPr lang="en-US" sz="1600" dirty="0"/>
              <a:t>Karen Pearson is our healthcare sector guru and offers us a prognosis of the factors and the players in this space.</a:t>
            </a:r>
          </a:p>
        </p:txBody>
      </p:sp>
      <p:sp>
        <p:nvSpPr>
          <p:cNvPr id="18" name="TextBox 17">
            <a:extLst>
              <a:ext uri="{FF2B5EF4-FFF2-40B4-BE49-F238E27FC236}">
                <a16:creationId xmlns:a16="http://schemas.microsoft.com/office/drawing/2014/main" id="{CFC1BC62-76D3-4F7F-AE1C-BE6083D2FFBF}"/>
              </a:ext>
            </a:extLst>
          </p:cNvPr>
          <p:cNvSpPr txBox="1"/>
          <p:nvPr/>
        </p:nvSpPr>
        <p:spPr>
          <a:xfrm>
            <a:off x="2507222" y="5065713"/>
            <a:ext cx="3322077" cy="1077218"/>
          </a:xfrm>
          <a:prstGeom prst="rect">
            <a:avLst/>
          </a:prstGeom>
          <a:noFill/>
        </p:spPr>
        <p:txBody>
          <a:bodyPr wrap="square" rtlCol="0">
            <a:spAutoFit/>
          </a:bodyPr>
          <a:lstStyle/>
          <a:p>
            <a:r>
              <a:rPr lang="en-US" sz="1600" dirty="0"/>
              <a:t>Dana Woodruff tracks the stock market’s reactions to news and events… what happened and why.</a:t>
            </a:r>
          </a:p>
        </p:txBody>
      </p:sp>
    </p:spTree>
    <p:extLst>
      <p:ext uri="{BB962C8B-B14F-4D97-AF65-F5344CB8AC3E}">
        <p14:creationId xmlns:p14="http://schemas.microsoft.com/office/powerpoint/2010/main" val="19926651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93</TotalTime>
  <Words>520</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PowerPoint Presentation</vt:lpstr>
      <vt:lpstr>Ultra-Luxury Auto Groups Tracked the S&amp;P 500 performance  the best…implying that the stock market is a driving factor in their success.  Tesla’s sales skyrocketed their stock price and pulled the luxury index from flat performance to outpacing the S&amp;P.</vt:lpstr>
      <vt:lpstr>S&amp;P 500 index vs Economy Auto Group index</vt:lpstr>
      <vt:lpstr>S&amp;P 500 index vs Mid-Range Auto Group index</vt:lpstr>
      <vt:lpstr>S&amp;P 500 index vs Luxury Auto Group index</vt:lpstr>
      <vt:lpstr>S&amp;P 500 index vs ULTRA Luxury Auto Group index</vt:lpstr>
      <vt:lpstr>Team 6 Analysts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Woodruff</dc:creator>
  <cp:lastModifiedBy>Dana Woodruff</cp:lastModifiedBy>
  <cp:revision>14</cp:revision>
  <dcterms:created xsi:type="dcterms:W3CDTF">2020-12-15T16:26:59Z</dcterms:created>
  <dcterms:modified xsi:type="dcterms:W3CDTF">2020-12-18T23:43:54Z</dcterms:modified>
</cp:coreProperties>
</file>