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1"/>
  </p:notesMasterIdLst>
  <p:sldIdLst>
    <p:sldId id="256" r:id="rId2"/>
    <p:sldId id="273" r:id="rId3"/>
    <p:sldId id="263" r:id="rId4"/>
    <p:sldId id="264" r:id="rId5"/>
    <p:sldId id="270" r:id="rId6"/>
    <p:sldId id="267" r:id="rId7"/>
    <p:sldId id="268" r:id="rId8"/>
    <p:sldId id="266" r:id="rId9"/>
    <p:sldId id="274" r:id="rId10"/>
    <p:sldId id="265" r:id="rId11"/>
    <p:sldId id="269" r:id="rId12"/>
    <p:sldId id="258" r:id="rId13"/>
    <p:sldId id="272" r:id="rId14"/>
    <p:sldId id="271" r:id="rId15"/>
    <p:sldId id="259" r:id="rId16"/>
    <p:sldId id="260" r:id="rId17"/>
    <p:sldId id="261" r:id="rId18"/>
    <p:sldId id="275"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5FC6A-2D33-44F0-A369-0C9C77312EDB}"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46B6A-9325-4C51-AC58-73EE988D03CD}" type="slidenum">
              <a:rPr lang="en-US" smtClean="0"/>
              <a:t>‹#›</a:t>
            </a:fld>
            <a:endParaRPr lang="en-US"/>
          </a:p>
        </p:txBody>
      </p:sp>
    </p:spTree>
    <p:extLst>
      <p:ext uri="{BB962C8B-B14F-4D97-AF65-F5344CB8AC3E}">
        <p14:creationId xmlns:p14="http://schemas.microsoft.com/office/powerpoint/2010/main" val="211356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12</a:t>
            </a:fld>
            <a:endParaRPr lang="en-US"/>
          </a:p>
        </p:txBody>
      </p:sp>
    </p:spTree>
    <p:extLst>
      <p:ext uri="{BB962C8B-B14F-4D97-AF65-F5344CB8AC3E}">
        <p14:creationId xmlns:p14="http://schemas.microsoft.com/office/powerpoint/2010/main" val="11309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13</a:t>
            </a:fld>
            <a:endParaRPr lang="en-US"/>
          </a:p>
        </p:txBody>
      </p:sp>
    </p:spTree>
    <p:extLst>
      <p:ext uri="{BB962C8B-B14F-4D97-AF65-F5344CB8AC3E}">
        <p14:creationId xmlns:p14="http://schemas.microsoft.com/office/powerpoint/2010/main" val="371642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14</a:t>
            </a:fld>
            <a:endParaRPr lang="en-US"/>
          </a:p>
        </p:txBody>
      </p:sp>
    </p:spTree>
    <p:extLst>
      <p:ext uri="{BB962C8B-B14F-4D97-AF65-F5344CB8AC3E}">
        <p14:creationId xmlns:p14="http://schemas.microsoft.com/office/powerpoint/2010/main" val="69109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Fiat Chrysler, Ford, GM, Honda, </a:t>
            </a:r>
            <a:r>
              <a:rPr lang="en-US"/>
              <a:t>Hyundai, Nissan</a:t>
            </a:r>
            <a:r>
              <a:rPr lang="en-US" dirty="0"/>
              <a:t>, Subaru, Toyota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15</a:t>
            </a:fld>
            <a:endParaRPr lang="en-US"/>
          </a:p>
        </p:txBody>
      </p:sp>
    </p:spTree>
    <p:extLst>
      <p:ext uri="{BB962C8B-B14F-4D97-AF65-F5344CB8AC3E}">
        <p14:creationId xmlns:p14="http://schemas.microsoft.com/office/powerpoint/2010/main" val="41618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Audi, BMW, Daimler, </a:t>
            </a:r>
            <a:r>
              <a:rPr lang="en-US" dirty="0" err="1"/>
              <a:t>TaTa</a:t>
            </a:r>
            <a:r>
              <a:rPr lang="en-US" dirty="0"/>
              <a:t>, Tesla, and Volvo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16</a:t>
            </a:fld>
            <a:endParaRPr lang="en-US"/>
          </a:p>
        </p:txBody>
      </p:sp>
    </p:spTree>
    <p:extLst>
      <p:ext uri="{BB962C8B-B14F-4D97-AF65-F5344CB8AC3E}">
        <p14:creationId xmlns:p14="http://schemas.microsoft.com/office/powerpoint/2010/main" val="344192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Porsche, Ferrari, and McLaren weight averaged by stock price.</a:t>
            </a:r>
          </a:p>
        </p:txBody>
      </p:sp>
      <p:sp>
        <p:nvSpPr>
          <p:cNvPr id="4" name="Slide Number Placeholder 3"/>
          <p:cNvSpPr>
            <a:spLocks noGrp="1"/>
          </p:cNvSpPr>
          <p:nvPr>
            <p:ph type="sldNum" sz="quarter" idx="5"/>
          </p:nvPr>
        </p:nvSpPr>
        <p:spPr/>
        <p:txBody>
          <a:bodyPr/>
          <a:lstStyle/>
          <a:p>
            <a:fld id="{93D46B6A-9325-4C51-AC58-73EE988D03CD}" type="slidenum">
              <a:rPr lang="en-US" smtClean="0"/>
              <a:t>17</a:t>
            </a:fld>
            <a:endParaRPr lang="en-US"/>
          </a:p>
        </p:txBody>
      </p:sp>
    </p:spTree>
    <p:extLst>
      <p:ext uri="{BB962C8B-B14F-4D97-AF65-F5344CB8AC3E}">
        <p14:creationId xmlns:p14="http://schemas.microsoft.com/office/powerpoint/2010/main" val="253716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2FB60-844A-4637-A809-6F1F944B217F}"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C82034-6819-4EF4-860B-8FDDF5BB006A}" type="datetime2">
              <a:rPr lang="en-US" smtClean="0"/>
              <a:t>Monday, December 21, 2020</a:t>
            </a:fld>
            <a:endParaRPr lang="en-US" dirty="0"/>
          </a:p>
        </p:txBody>
      </p:sp>
      <p:sp>
        <p:nvSpPr>
          <p:cNvPr id="4" name="Footer Placeholder 3"/>
          <p:cNvSpPr>
            <a:spLocks noGrp="1"/>
          </p:cNvSpPr>
          <p:nvPr>
            <p:ph type="ftr" sz="quarter" idx="11"/>
          </p:nvPr>
        </p:nvSpPr>
        <p:spPr/>
        <p:txBody>
          <a:bodyPr/>
          <a:lstStyle/>
          <a:p>
            <a:pPr algn="l"/>
            <a:r>
              <a:rPr lang="en-US"/>
              <a:t>Data sourced from Yahoo Finance.</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96288-29FA-4831-981B-8DD213208AD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DA5FB-E41B-4F86-8DE7-42805267A524}"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550F1-CF03-4664-A98C-0C5A73A204D8}"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5E178-DCFE-45AA-965A-661C800C57B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20C-2E5F-4A6C-BA94-062D0FF76FF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23234-0A30-4DB5-BF06-CA52EB4B6277}" type="datetime2">
              <a:rPr lang="en-US" smtClean="0"/>
              <a:t>Monday, December 21,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EF579-8B72-4BC7-B1FC-EED207606C97}" type="datetime2">
              <a:rPr lang="en-US" smtClean="0"/>
              <a:t>Monday, December 21,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416F-A64D-44E2-A464-D1BF253A707B}"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BF3E1-2B84-4E1D-87B2-3E38251EF9AD}" type="datetime2">
              <a:rPr lang="en-US" smtClean="0"/>
              <a:t>Monday, December 21, 2020</a:t>
            </a:fld>
            <a:endParaRPr lang="en-US"/>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D2C6-CF4B-4872-927C-8185A703D630}"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7DB8C-B07E-49B4-BA53-F715216183A3}" type="datetime2">
              <a:rPr lang="en-US" smtClean="0"/>
              <a:t>Monday, December 21, 2020</a:t>
            </a:fld>
            <a:endParaRPr lang="en-US"/>
          </a:p>
        </p:txBody>
      </p:sp>
      <p:sp>
        <p:nvSpPr>
          <p:cNvPr id="8" name="Footer Placeholder 7"/>
          <p:cNvSpPr>
            <a:spLocks noGrp="1"/>
          </p:cNvSpPr>
          <p:nvPr>
            <p:ph type="ftr" sz="quarter" idx="11"/>
          </p:nvPr>
        </p:nvSpPr>
        <p:spPr/>
        <p:txBody>
          <a:bodyPr/>
          <a:lstStyle/>
          <a:p>
            <a:r>
              <a:rPr lang="en-US"/>
              <a:t>Data sourced from Yahoo Finance.</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8A648-4C36-48AC-A500-B4DEDBE4E3C7}" type="datetime2">
              <a:rPr lang="en-US" smtClean="0"/>
              <a:t>Monday, December 21, 2020</a:t>
            </a:fld>
            <a:endParaRPr lang="en-US"/>
          </a:p>
        </p:txBody>
      </p:sp>
      <p:sp>
        <p:nvSpPr>
          <p:cNvPr id="4" name="Footer Placeholder 3"/>
          <p:cNvSpPr>
            <a:spLocks noGrp="1"/>
          </p:cNvSpPr>
          <p:nvPr>
            <p:ph type="ftr" sz="quarter" idx="11"/>
          </p:nvPr>
        </p:nvSpPr>
        <p:spPr/>
        <p:txBody>
          <a:bodyPr/>
          <a:lstStyle/>
          <a:p>
            <a:r>
              <a:rPr lang="en-US"/>
              <a:t>Data sourced from Yahoo Finance.</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B5B0-DEB8-4D32-8550-C20D4EEDCD21}" type="datetime2">
              <a:rPr lang="en-US" smtClean="0"/>
              <a:t>Monday, December 21, 2020</a:t>
            </a:fld>
            <a:endParaRPr lang="en-US"/>
          </a:p>
        </p:txBody>
      </p:sp>
      <p:sp>
        <p:nvSpPr>
          <p:cNvPr id="3" name="Footer Placeholder 2"/>
          <p:cNvSpPr>
            <a:spLocks noGrp="1"/>
          </p:cNvSpPr>
          <p:nvPr>
            <p:ph type="ftr" sz="quarter" idx="11"/>
          </p:nvPr>
        </p:nvSpPr>
        <p:spPr/>
        <p:txBody>
          <a:bodyPr/>
          <a:lstStyle/>
          <a:p>
            <a:r>
              <a:rPr lang="en-US"/>
              <a:t>Data sourced from Yahoo Finance.</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25943-E65F-4942-8353-D95DA879E05F}"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A4A8F-6A63-4157-9599-3518D5F1C993}"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C50A7C-91D1-42B1-A152-70FAB200500E}" type="datetime2">
              <a:rPr lang="en-US" smtClean="0"/>
              <a:t>Monday, December 21,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Data sourced from Yahoo Finance.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5" name="Footer Placeholder 4">
            <a:extLst>
              <a:ext uri="{FF2B5EF4-FFF2-40B4-BE49-F238E27FC236}">
                <a16:creationId xmlns:a16="http://schemas.microsoft.com/office/drawing/2014/main" id="{30EB2E02-0DA0-4E82-A929-B2CC2C59515B}"/>
              </a:ext>
            </a:extLst>
          </p:cNvPr>
          <p:cNvSpPr>
            <a:spLocks noGrp="1"/>
          </p:cNvSpPr>
          <p:nvPr>
            <p:ph type="ftr" sz="quarter" idx="11"/>
          </p:nvPr>
        </p:nvSpPr>
        <p:spPr/>
        <p:txBody>
          <a:bodyPr/>
          <a:lstStyle/>
          <a:p>
            <a:pPr algn="l"/>
            <a:r>
              <a:rPr lang="en-US"/>
              <a:t>Data sourced from Yahoo Finance.</a:t>
            </a:r>
            <a:endParaRPr lang="en-US" dirty="0"/>
          </a:p>
        </p:txBody>
      </p:sp>
    </p:spTree>
    <p:extLst>
      <p:ext uri="{BB962C8B-B14F-4D97-AF65-F5344CB8AC3E}">
        <p14:creationId xmlns:p14="http://schemas.microsoft.com/office/powerpoint/2010/main" val="4876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4" name="Group 3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5" name="Rectangle 3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46"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Chart, box and whisker chart&#10;&#10;Description automatically generated">
            <a:extLst>
              <a:ext uri="{FF2B5EF4-FFF2-40B4-BE49-F238E27FC236}">
                <a16:creationId xmlns:a16="http://schemas.microsoft.com/office/drawing/2014/main" id="{4B8E017F-F8C9-4B16-9759-3DAD5ED62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628" y="786117"/>
            <a:ext cx="7866744"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52076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1" name="Content Placeholder 10" descr="Chart, line chart&#10;&#10;Description automatically generated">
            <a:extLst>
              <a:ext uri="{FF2B5EF4-FFF2-40B4-BE49-F238E27FC236}">
                <a16:creationId xmlns:a16="http://schemas.microsoft.com/office/drawing/2014/main" id="{D1F6CEFF-81A1-4B40-8B83-190DF5221D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3491" y="626184"/>
            <a:ext cx="5214605" cy="3142928"/>
          </a:xfrm>
        </p:spPr>
      </p:pic>
      <p:pic>
        <p:nvPicPr>
          <p:cNvPr id="13" name="Content Placeholder 12" descr="Chart, line chart&#10;&#10;Description automatically generated">
            <a:extLst>
              <a:ext uri="{FF2B5EF4-FFF2-40B4-BE49-F238E27FC236}">
                <a16:creationId xmlns:a16="http://schemas.microsoft.com/office/drawing/2014/main" id="{E38FFD55-D4A2-417B-9061-063921ED5E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39589" y="2734721"/>
            <a:ext cx="5543008" cy="3340861"/>
          </a:xfrm>
        </p:spPr>
      </p:pic>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Tree>
    <p:extLst>
      <p:ext uri="{BB962C8B-B14F-4D97-AF65-F5344CB8AC3E}">
        <p14:creationId xmlns:p14="http://schemas.microsoft.com/office/powerpoint/2010/main" val="420345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2710" y="620722"/>
            <a:ext cx="3382941" cy="1142462"/>
          </a:xfrm>
        </p:spPr>
        <p:txBody>
          <a:bodyPr vert="horz" lIns="91440" tIns="45720" rIns="91440" bIns="45720" rtlCol="0" anchor="b">
            <a:normAutofit/>
          </a:bodyPr>
          <a:lstStyle/>
          <a:p>
            <a:pPr>
              <a:lnSpc>
                <a:spcPct val="90000"/>
              </a:lnSpc>
            </a:pPr>
            <a:r>
              <a:rPr lang="en-US" dirty="0">
                <a:solidFill>
                  <a:srgbClr val="FFFFFF"/>
                </a:solidFill>
              </a:rPr>
              <a:t>S&amp;P 500 index vs Auto INDEXES</a:t>
            </a:r>
          </a:p>
        </p:txBody>
      </p:sp>
      <p:sp useBgFill="1">
        <p:nvSpPr>
          <p:cNvPr id="48"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32710" y="1822449"/>
            <a:ext cx="3479419" cy="2922591"/>
          </a:xfrm>
        </p:spPr>
        <p:txBody>
          <a:bodyPr vert="horz" lIns="91440" tIns="45720" rIns="91440" bIns="45720" rtlCol="0" anchor="t">
            <a:normAutofit/>
          </a:bodyPr>
          <a:lstStyle/>
          <a:p>
            <a:endParaRPr lang="en-US" sz="1200" dirty="0">
              <a:solidFill>
                <a:srgbClr val="0F496F"/>
              </a:solidFill>
            </a:endParaRPr>
          </a:p>
        </p:txBody>
      </p:sp>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rgbClr val="0A304A"/>
                </a:solidFill>
                <a:effectLst/>
                <a:latin typeface="+mn-lt"/>
                <a:ea typeface="+mn-ea"/>
                <a:cs typeface="+mn-cs"/>
              </a:rPr>
              <a:t>Data sourced from Yahoo Finance.</a:t>
            </a:r>
          </a:p>
        </p:txBody>
      </p:sp>
      <p:grpSp>
        <p:nvGrpSpPr>
          <p:cNvPr id="50" name="Group 49">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8" name="Content Placeholder 7" descr="Chart, line chart&#10;&#10;Description automatically generated">
            <a:extLst>
              <a:ext uri="{FF2B5EF4-FFF2-40B4-BE49-F238E27FC236}">
                <a16:creationId xmlns:a16="http://schemas.microsoft.com/office/drawing/2014/main" id="{CFDE850C-A025-4E75-908B-F2DAFD9872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3543" y="828675"/>
            <a:ext cx="5768089" cy="5098754"/>
          </a:xfrm>
        </p:spPr>
      </p:pic>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2710" y="620722"/>
            <a:ext cx="3382941" cy="1142462"/>
          </a:xfrm>
        </p:spPr>
        <p:txBody>
          <a:bodyPr vert="horz" lIns="91440" tIns="45720" rIns="91440" bIns="45720" rtlCol="0" anchor="b">
            <a:normAutofit/>
          </a:bodyPr>
          <a:lstStyle/>
          <a:p>
            <a:pPr>
              <a:lnSpc>
                <a:spcPct val="90000"/>
              </a:lnSpc>
            </a:pPr>
            <a:r>
              <a:rPr lang="en-US" dirty="0">
                <a:solidFill>
                  <a:srgbClr val="FFFFFF"/>
                </a:solidFill>
              </a:rPr>
              <a:t>Consumer sentiment vs Auto INDEXES</a:t>
            </a:r>
          </a:p>
        </p:txBody>
      </p:sp>
      <p:sp useBgFill="1">
        <p:nvSpPr>
          <p:cNvPr id="48"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32710" y="1822449"/>
            <a:ext cx="3479419" cy="2922591"/>
          </a:xfrm>
        </p:spPr>
        <p:txBody>
          <a:bodyPr vert="horz" lIns="91440" tIns="45720" rIns="91440" bIns="45720" rtlCol="0" anchor="t">
            <a:normAutofit/>
          </a:bodyPr>
          <a:lstStyle/>
          <a:p>
            <a:endParaRPr lang="en-US" sz="1200" dirty="0">
              <a:solidFill>
                <a:srgbClr val="0F496F"/>
              </a:solidFill>
            </a:endParaRPr>
          </a:p>
        </p:txBody>
      </p:sp>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rgbClr val="0A304A"/>
                </a:solidFill>
                <a:effectLst/>
                <a:latin typeface="+mn-lt"/>
                <a:ea typeface="+mn-ea"/>
                <a:cs typeface="+mn-cs"/>
              </a:rPr>
              <a:t>Data sourced from Yahoo Finance.</a:t>
            </a:r>
          </a:p>
        </p:txBody>
      </p:sp>
      <p:grpSp>
        <p:nvGrpSpPr>
          <p:cNvPr id="50" name="Group 49">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9" name="Content Placeholder 8" descr="Chart, line chart&#10;&#10;Description automatically generated">
            <a:extLst>
              <a:ext uri="{FF2B5EF4-FFF2-40B4-BE49-F238E27FC236}">
                <a16:creationId xmlns:a16="http://schemas.microsoft.com/office/drawing/2014/main" id="{B99DFAAE-6457-4CBC-B15F-CC4C344F80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8688" y="929258"/>
            <a:ext cx="5643562" cy="4988676"/>
          </a:xfrm>
        </p:spPr>
      </p:pic>
    </p:spTree>
    <p:extLst>
      <p:ext uri="{BB962C8B-B14F-4D97-AF65-F5344CB8AC3E}">
        <p14:creationId xmlns:p14="http://schemas.microsoft.com/office/powerpoint/2010/main" val="274470881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The implication is that investors had a positive outlook on economy vehicle sales in the near future by companies like Kia and Mazda.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879" y="1154961"/>
            <a:ext cx="6196843" cy="4131228"/>
          </a:xfrm>
        </p:spPr>
      </p:pic>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285390856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6" y="1075589"/>
            <a:ext cx="6159017" cy="4106011"/>
          </a:xfrm>
        </p:spPr>
      </p:pic>
      <p:sp>
        <p:nvSpPr>
          <p:cNvPr id="2" name="Footer Placeholder 1">
            <a:extLst>
              <a:ext uri="{FF2B5EF4-FFF2-40B4-BE49-F238E27FC236}">
                <a16:creationId xmlns:a16="http://schemas.microsoft.com/office/drawing/2014/main" id="{316DE105-16D6-4985-A75C-47265DA16A2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lnSpcReduction="10000"/>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into consumers’ garages... but this is misleading. Tesla sales </a:t>
            </a:r>
            <a:r>
              <a:rPr lang="en-US" sz="1600" dirty="0">
                <a:solidFill>
                  <a:schemeClr val="bg1"/>
                </a:solidFill>
              </a:rPr>
              <a:t>skyrocketed their stock price and drove the luxury index from flat performance to outpacing the S&amp;P. While relatively flat throughout 2018 and 2019 TSLA stock has increased in value ten </a:t>
            </a:r>
            <a:r>
              <a:rPr lang="en-US" dirty="0">
                <a:solidFill>
                  <a:schemeClr val="bg1"/>
                </a:solidFill>
              </a:rPr>
              <a:t>times over in 2020.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27" y="1142422"/>
            <a:ext cx="6215651" cy="4143767"/>
          </a:xfrm>
        </p:spPr>
      </p:pic>
      <p:sp>
        <p:nvSpPr>
          <p:cNvPr id="2" name="Footer Placeholder 1">
            <a:extLst>
              <a:ext uri="{FF2B5EF4-FFF2-40B4-BE49-F238E27FC236}">
                <a16:creationId xmlns:a16="http://schemas.microsoft.com/office/drawing/2014/main" id="{9698F7D4-5F89-449F-A958-78B052FF5E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the ultra luxury auto groups index, comprised of brands like Porsche, Ferrari, and McLaren, tracked the S&amp;P 500 the most closely of the four segments and only marginally better than Economy auto groups. This implies that stock market performance may factor into car sales which, in turn, influences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82" y="1081825"/>
            <a:ext cx="6131238" cy="4087492"/>
          </a:xfrm>
        </p:spPr>
      </p:pic>
      <p:sp>
        <p:nvSpPr>
          <p:cNvPr id="2" name="Footer Placeholder 1">
            <a:extLst>
              <a:ext uri="{FF2B5EF4-FFF2-40B4-BE49-F238E27FC236}">
                <a16:creationId xmlns:a16="http://schemas.microsoft.com/office/drawing/2014/main" id="{6A5D588D-1CB9-4268-A379-3C46F4A951E6}"/>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8E8147-4943-4E9D-A17A-BB422460FCE8}"/>
              </a:ext>
            </a:extLst>
          </p:cNvPr>
          <p:cNvSpPr>
            <a:spLocks noGrp="1"/>
          </p:cNvSpPr>
          <p:nvPr>
            <p:ph type="ctrTitle"/>
          </p:nvPr>
        </p:nvSpPr>
        <p:spPr>
          <a:xfrm>
            <a:off x="1675645" y="685799"/>
            <a:ext cx="8001000" cy="2971801"/>
          </a:xfrm>
        </p:spPr>
        <p:txBody>
          <a:bodyPr>
            <a:normAutofit/>
          </a:bodyPr>
          <a:lstStyle/>
          <a:p>
            <a:r>
              <a:rPr lang="en-US" dirty="0"/>
              <a:t>Summary/data methodology</a:t>
            </a:r>
          </a:p>
        </p:txBody>
      </p:sp>
      <p:sp>
        <p:nvSpPr>
          <p:cNvPr id="3" name="Subtitle 2">
            <a:extLst>
              <a:ext uri="{FF2B5EF4-FFF2-40B4-BE49-F238E27FC236}">
                <a16:creationId xmlns:a16="http://schemas.microsoft.com/office/drawing/2014/main" id="{F9EDD7AE-6584-44E2-B817-56804C043E64}"/>
              </a:ext>
            </a:extLst>
          </p:cNvPr>
          <p:cNvSpPr>
            <a:spLocks noGrp="1"/>
          </p:cNvSpPr>
          <p:nvPr>
            <p:ph type="subTitle" idx="1"/>
          </p:nvPr>
        </p:nvSpPr>
        <p:spPr>
          <a:xfrm>
            <a:off x="1675645" y="3843867"/>
            <a:ext cx="6400800" cy="1947333"/>
          </a:xfrm>
        </p:spPr>
        <p:txBody>
          <a:bodyPr>
            <a:normAutofit/>
          </a:bodyPr>
          <a:lstStyle/>
          <a:p>
            <a:endParaRPr lang="en-US"/>
          </a:p>
        </p:txBody>
      </p:sp>
      <p:sp>
        <p:nvSpPr>
          <p:cNvPr id="4" name="Footer Placeholder 3">
            <a:extLst>
              <a:ext uri="{FF2B5EF4-FFF2-40B4-BE49-F238E27FC236}">
                <a16:creationId xmlns:a16="http://schemas.microsoft.com/office/drawing/2014/main" id="{738A522A-6DAB-45DE-8633-182B4A0082BF}"/>
              </a:ext>
            </a:extLst>
          </p:cNvPr>
          <p:cNvSpPr>
            <a:spLocks noGrp="1"/>
          </p:cNvSpPr>
          <p:nvPr>
            <p:ph type="ftr" sz="quarter" idx="11"/>
          </p:nvPr>
        </p:nvSpPr>
        <p:spPr>
          <a:xfrm>
            <a:off x="1675645" y="6172200"/>
            <a:ext cx="7543800" cy="365125"/>
          </a:xfrm>
        </p:spPr>
        <p:txBody>
          <a:bodyPr>
            <a:normAutofit/>
          </a:bodyPr>
          <a:lstStyle/>
          <a:p>
            <a:pPr>
              <a:spcAft>
                <a:spcPts val="600"/>
              </a:spcAft>
            </a:pPr>
            <a:r>
              <a:rPr lang="en-US"/>
              <a:t>Data sourced from Yahoo Finance.</a:t>
            </a:r>
          </a:p>
        </p:txBody>
      </p:sp>
    </p:spTree>
    <p:extLst>
      <p:ext uri="{BB962C8B-B14F-4D97-AF65-F5344CB8AC3E}">
        <p14:creationId xmlns:p14="http://schemas.microsoft.com/office/powerpoint/2010/main" val="132627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a:xfrm>
            <a:off x="7085011" y="634565"/>
            <a:ext cx="3657600" cy="589844"/>
          </a:xfrm>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a:xfrm>
            <a:off x="7085011" y="1316565"/>
            <a:ext cx="4181299" cy="4826365"/>
          </a:xfrm>
        </p:spPr>
        <p:txBody>
          <a:bodyPr>
            <a:normAutofit lnSpcReduction="10000"/>
          </a:bodyPr>
          <a:lstStyle/>
          <a:p>
            <a:pPr>
              <a:buClr>
                <a:schemeClr val="bg2"/>
              </a:buClr>
            </a:pPr>
            <a:r>
              <a:rPr lang="en-US" dirty="0"/>
              <a:t>Team 6 Analytical Group uses data to explain how world and national events affect the financial markets. </a:t>
            </a:r>
          </a:p>
          <a:p>
            <a:pPr>
              <a:buClr>
                <a:schemeClr val="bg2"/>
              </a:buClr>
            </a:pPr>
            <a:r>
              <a:rPr lang="en-US" dirty="0"/>
              <a:t>Contact us for your next research project.</a:t>
            </a:r>
          </a:p>
          <a:p>
            <a:pPr marL="285750" indent="-285750">
              <a:buClr>
                <a:schemeClr val="bg2"/>
              </a:buClr>
              <a:buFont typeface="Wingdings" panose="05000000000000000000" pitchFamily="2" charset="2"/>
              <a:buChar char="v"/>
            </a:pPr>
            <a:endParaRPr lang="en-US" dirty="0"/>
          </a:p>
          <a:p>
            <a:pPr>
              <a:buClr>
                <a:schemeClr val="bg2"/>
              </a:buClr>
            </a:pPr>
            <a:r>
              <a:rPr lang="en-US" sz="2400" dirty="0">
                <a:solidFill>
                  <a:schemeClr val="tx1"/>
                </a:solidFill>
              </a:rPr>
              <a:t>Methodology</a:t>
            </a:r>
          </a:p>
          <a:p>
            <a:pPr marL="285750" indent="-285750">
              <a:buClr>
                <a:schemeClr val="bg2"/>
              </a:buClr>
              <a:buFont typeface="Wingdings" panose="05000000000000000000" pitchFamily="2" charset="2"/>
              <a:buChar char="v"/>
            </a:pPr>
            <a:r>
              <a:rPr lang="en-US" dirty="0"/>
              <a:t>Data is sourced from best known origin.</a:t>
            </a:r>
          </a:p>
          <a:p>
            <a:pPr marL="285750" indent="-285750">
              <a:buClr>
                <a:schemeClr val="bg2"/>
              </a:buClr>
              <a:buFont typeface="Wingdings" panose="05000000000000000000" pitchFamily="2" charset="2"/>
              <a:buChar char="v"/>
            </a:pPr>
            <a:r>
              <a:rPr lang="en-US" dirty="0"/>
              <a:t>Data cleaned including tasks like removing null values, changing data type, and removing unnecessary rows and columns.</a:t>
            </a:r>
          </a:p>
          <a:p>
            <a:pPr marL="285750" indent="-285750">
              <a:buClr>
                <a:schemeClr val="bg2"/>
              </a:buClr>
              <a:buFont typeface="Wingdings" panose="05000000000000000000" pitchFamily="2" charset="2"/>
              <a:buChar char="v"/>
            </a:pPr>
            <a:r>
              <a:rPr lang="en-US" dirty="0"/>
              <a:t>Calculations are made.</a:t>
            </a:r>
          </a:p>
          <a:p>
            <a:pPr marL="285750" indent="-285750">
              <a:buClr>
                <a:schemeClr val="bg2"/>
              </a:buClr>
              <a:buFont typeface="Wingdings" panose="05000000000000000000" pitchFamily="2" charset="2"/>
              <a:buChar char="v"/>
            </a:pPr>
            <a:r>
              <a:rPr lang="en-US" dirty="0"/>
              <a:t>Indexes are composed.</a:t>
            </a:r>
          </a:p>
          <a:p>
            <a:pPr marL="285750" indent="-285750">
              <a:buClr>
                <a:schemeClr val="bg2"/>
              </a:buClr>
              <a:buFont typeface="Wingdings" panose="05000000000000000000" pitchFamily="2" charset="2"/>
              <a:buChar char="v"/>
            </a:pPr>
            <a:r>
              <a:rPr lang="en-US" dirty="0"/>
              <a:t>Visualizations created.</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2178-B783-4C52-9B25-C5368685BDAB}"/>
              </a:ext>
            </a:extLst>
          </p:cNvPr>
          <p:cNvSpPr>
            <a:spLocks noGrp="1"/>
          </p:cNvSpPr>
          <p:nvPr>
            <p:ph type="ctrTitle"/>
          </p:nvPr>
        </p:nvSpPr>
        <p:spPr/>
        <p:txBody>
          <a:bodyPr/>
          <a:lstStyle/>
          <a:p>
            <a:r>
              <a:rPr lang="en-US" dirty="0"/>
              <a:t>Introduction points</a:t>
            </a:r>
          </a:p>
        </p:txBody>
      </p:sp>
      <p:sp>
        <p:nvSpPr>
          <p:cNvPr id="3" name="Subtitle 2">
            <a:extLst>
              <a:ext uri="{FF2B5EF4-FFF2-40B4-BE49-F238E27FC236}">
                <a16:creationId xmlns:a16="http://schemas.microsoft.com/office/drawing/2014/main" id="{D2CECCFB-EB5E-4C58-B76C-FF2840F3B6CE}"/>
              </a:ext>
            </a:extLst>
          </p:cNvPr>
          <p:cNvSpPr>
            <a:spLocks noGrp="1"/>
          </p:cNvSpPr>
          <p:nvPr>
            <p:ph type="subTitle" idx="1"/>
          </p:nvPr>
        </p:nvSpPr>
        <p:spPr/>
        <p:txBody>
          <a:bodyPr/>
          <a:lstStyle/>
          <a:p>
            <a:r>
              <a:rPr lang="en-US" dirty="0"/>
              <a:t>Car manufacturers live and die on consumer sentiment and the consumers ability to buy a car…</a:t>
            </a:r>
          </a:p>
        </p:txBody>
      </p:sp>
      <p:sp>
        <p:nvSpPr>
          <p:cNvPr id="4" name="Footer Placeholder 3">
            <a:extLst>
              <a:ext uri="{FF2B5EF4-FFF2-40B4-BE49-F238E27FC236}">
                <a16:creationId xmlns:a16="http://schemas.microsoft.com/office/drawing/2014/main" id="{18D66A5A-E155-4B61-9817-8CD6E36A28CD}"/>
              </a:ext>
            </a:extLst>
          </p:cNvPr>
          <p:cNvSpPr>
            <a:spLocks noGrp="1"/>
          </p:cNvSpPr>
          <p:nvPr>
            <p:ph type="ftr" sz="quarter" idx="11"/>
          </p:nvPr>
        </p:nvSpPr>
        <p:spPr/>
        <p:txBody>
          <a:bodyPr/>
          <a:lstStyle/>
          <a:p>
            <a:pPr algn="l"/>
            <a:r>
              <a:rPr lang="en-US"/>
              <a:t>Data sourced from Yahoo Finance.</a:t>
            </a:r>
            <a:endParaRPr lang="en-US" dirty="0"/>
          </a:p>
        </p:txBody>
      </p:sp>
    </p:spTree>
    <p:extLst>
      <p:ext uri="{BB962C8B-B14F-4D97-AF65-F5344CB8AC3E}">
        <p14:creationId xmlns:p14="http://schemas.microsoft.com/office/powerpoint/2010/main" val="263161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2" name="Rectangle 21">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https://covidtracking.com/data/api</a:t>
            </a:r>
          </a:p>
        </p:txBody>
      </p:sp>
      <p:sp>
        <p:nvSpPr>
          <p:cNvPr id="24"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histogram&#10;&#10;Description automatically generated">
            <a:extLst>
              <a:ext uri="{FF2B5EF4-FFF2-40B4-BE49-F238E27FC236}">
                <a16:creationId xmlns:a16="http://schemas.microsoft.com/office/drawing/2014/main" id="{3808442E-8822-4DA2-A494-F9F5BD445E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142733"/>
            <a:ext cx="10607040" cy="4242815"/>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9933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22"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Chart, bar chart&#10;&#10;Description automatically generated">
            <a:extLst>
              <a:ext uri="{FF2B5EF4-FFF2-40B4-BE49-F238E27FC236}">
                <a16:creationId xmlns:a16="http://schemas.microsoft.com/office/drawing/2014/main" id="{EC0099C4-1019-4820-9DD0-651A892FCF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28" r="8363" b="-1"/>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37443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2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14F2C083-A957-430F-96B5-23CA669BC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063181"/>
            <a:ext cx="10607040" cy="4401920"/>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09103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6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6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0" name="Rectangle 6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7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7BCD5424-6057-4E9E-8593-22BEB08ED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70" y="786117"/>
            <a:ext cx="9485259"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84804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0" name="Rectangle 6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7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8F61444C-C2FB-4AB5-B9FC-E6E223936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589" y="786117"/>
            <a:ext cx="8694821"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6844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5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5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line chart&#10;&#10;Description automatically generated">
            <a:extLst>
              <a:ext uri="{FF2B5EF4-FFF2-40B4-BE49-F238E27FC236}">
                <a16:creationId xmlns:a16="http://schemas.microsoft.com/office/drawing/2014/main" id="{1AF8E1C6-7360-4B1F-897B-6E68FAB87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888" y="786117"/>
            <a:ext cx="9261896"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87350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3" name="Straight Connector 82">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89" name="Rectangle 88">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Single Corner Snipped 90">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12188952"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3FA5D030-F64D-4B48-8B69-3511A37D94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179" y="671661"/>
            <a:ext cx="10910306" cy="4227744"/>
          </a:xfrm>
          <a:prstGeom prst="rect">
            <a:avLst/>
          </a:prstGeom>
        </p:spPr>
      </p:pic>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347298"/>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Tree>
    <p:extLst>
      <p:ext uri="{BB962C8B-B14F-4D97-AF65-F5344CB8AC3E}">
        <p14:creationId xmlns:p14="http://schemas.microsoft.com/office/powerpoint/2010/main" val="20509676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930</Words>
  <Application>Microsoft Office PowerPoint</Application>
  <PresentationFormat>Widescreen</PresentationFormat>
  <Paragraphs>73</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Century Gothic</vt:lpstr>
      <vt:lpstr>Wingdings</vt:lpstr>
      <vt:lpstr>Wingdings 3</vt:lpstr>
      <vt:lpstr>Slice</vt:lpstr>
      <vt:lpstr>PowerPoint Presentation</vt:lpstr>
      <vt:lpstr>Introduction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S&amp;P 500 index vs Auto INDEXES</vt:lpstr>
      <vt:lpstr>Consumer sentiment vs Auto INDEXES</vt:lpstr>
      <vt:lpstr>S&amp;P 500 index vs Economy Auto Group index</vt:lpstr>
      <vt:lpstr>S&amp;P 500 index vs Mid-Range Auto Group index</vt:lpstr>
      <vt:lpstr>S&amp;P 500 index vs Luxury Auto Group index</vt:lpstr>
      <vt:lpstr>S&amp;P 500 index vs ULTRA Luxury Auto Group index</vt:lpstr>
      <vt:lpstr>Summary/data methodology</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4</cp:revision>
  <dcterms:created xsi:type="dcterms:W3CDTF">2020-12-22T01:01:14Z</dcterms:created>
  <dcterms:modified xsi:type="dcterms:W3CDTF">2020-12-22T01:25:00Z</dcterms:modified>
</cp:coreProperties>
</file>