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8"/>
  </p:notesMasterIdLst>
  <p:sldIdLst>
    <p:sldId id="256" r:id="rId2"/>
    <p:sldId id="263" r:id="rId3"/>
    <p:sldId id="264" r:id="rId4"/>
    <p:sldId id="270" r:id="rId5"/>
    <p:sldId id="267" r:id="rId6"/>
    <p:sldId id="268" r:id="rId7"/>
    <p:sldId id="266" r:id="rId8"/>
    <p:sldId id="265" r:id="rId9"/>
    <p:sldId id="269" r:id="rId10"/>
    <p:sldId id="258" r:id="rId11"/>
    <p:sldId id="272" r:id="rId12"/>
    <p:sldId id="271" r:id="rId13"/>
    <p:sldId id="259" r:id="rId14"/>
    <p:sldId id="260"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5FC6A-2D33-44F0-A369-0C9C77312EDB}" type="datetimeFigureOut">
              <a:rPr lang="en-US" smtClean="0"/>
              <a:t>12/21/2020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46B6A-9325-4C51-AC58-73EE988D03CD}" type="slidenum">
              <a:rPr lang="en-US" smtClean="0"/>
              <a:t>‹#›</a:t>
            </a:fld>
            <a:endParaRPr lang="en-US"/>
          </a:p>
        </p:txBody>
      </p:sp>
    </p:spTree>
    <p:extLst>
      <p:ext uri="{BB962C8B-B14F-4D97-AF65-F5344CB8AC3E}">
        <p14:creationId xmlns:p14="http://schemas.microsoft.com/office/powerpoint/2010/main" val="211356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10</a:t>
            </a:fld>
            <a:endParaRPr lang="en-US"/>
          </a:p>
        </p:txBody>
      </p:sp>
    </p:spTree>
    <p:extLst>
      <p:ext uri="{BB962C8B-B14F-4D97-AF65-F5344CB8AC3E}">
        <p14:creationId xmlns:p14="http://schemas.microsoft.com/office/powerpoint/2010/main" val="11309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11</a:t>
            </a:fld>
            <a:endParaRPr lang="en-US"/>
          </a:p>
        </p:txBody>
      </p:sp>
    </p:spTree>
    <p:extLst>
      <p:ext uri="{BB962C8B-B14F-4D97-AF65-F5344CB8AC3E}">
        <p14:creationId xmlns:p14="http://schemas.microsoft.com/office/powerpoint/2010/main" val="371642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12</a:t>
            </a:fld>
            <a:endParaRPr lang="en-US"/>
          </a:p>
        </p:txBody>
      </p:sp>
    </p:spTree>
    <p:extLst>
      <p:ext uri="{BB962C8B-B14F-4D97-AF65-F5344CB8AC3E}">
        <p14:creationId xmlns:p14="http://schemas.microsoft.com/office/powerpoint/2010/main" val="691096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Fiat Chrysler, Ford, GM, Honda, </a:t>
            </a:r>
            <a:r>
              <a:rPr lang="en-US"/>
              <a:t>Hyundai, Nissan</a:t>
            </a:r>
            <a:r>
              <a:rPr lang="en-US" dirty="0"/>
              <a:t>, Subaru, Toyota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13</a:t>
            </a:fld>
            <a:endParaRPr lang="en-US"/>
          </a:p>
        </p:txBody>
      </p:sp>
    </p:spTree>
    <p:extLst>
      <p:ext uri="{BB962C8B-B14F-4D97-AF65-F5344CB8AC3E}">
        <p14:creationId xmlns:p14="http://schemas.microsoft.com/office/powerpoint/2010/main" val="416186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Audi, BMW, Daimler, </a:t>
            </a:r>
            <a:r>
              <a:rPr lang="en-US" dirty="0" err="1"/>
              <a:t>TaTa</a:t>
            </a:r>
            <a:r>
              <a:rPr lang="en-US" dirty="0"/>
              <a:t>, Tesla, and Volvo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14</a:t>
            </a:fld>
            <a:endParaRPr lang="en-US"/>
          </a:p>
        </p:txBody>
      </p:sp>
    </p:spTree>
    <p:extLst>
      <p:ext uri="{BB962C8B-B14F-4D97-AF65-F5344CB8AC3E}">
        <p14:creationId xmlns:p14="http://schemas.microsoft.com/office/powerpoint/2010/main" val="3441920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Porsche, Ferrari, and McLaren weight averaged by stock price.</a:t>
            </a:r>
          </a:p>
        </p:txBody>
      </p:sp>
      <p:sp>
        <p:nvSpPr>
          <p:cNvPr id="4" name="Slide Number Placeholder 3"/>
          <p:cNvSpPr>
            <a:spLocks noGrp="1"/>
          </p:cNvSpPr>
          <p:nvPr>
            <p:ph type="sldNum" sz="quarter" idx="5"/>
          </p:nvPr>
        </p:nvSpPr>
        <p:spPr/>
        <p:txBody>
          <a:bodyPr/>
          <a:lstStyle/>
          <a:p>
            <a:fld id="{93D46B6A-9325-4C51-AC58-73EE988D03CD}" type="slidenum">
              <a:rPr lang="en-US" smtClean="0"/>
              <a:t>15</a:t>
            </a:fld>
            <a:endParaRPr lang="en-US"/>
          </a:p>
        </p:txBody>
      </p:sp>
    </p:spTree>
    <p:extLst>
      <p:ext uri="{BB962C8B-B14F-4D97-AF65-F5344CB8AC3E}">
        <p14:creationId xmlns:p14="http://schemas.microsoft.com/office/powerpoint/2010/main" val="253716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2FB60-844A-4637-A809-6F1F944B217F}"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C82034-6819-4EF4-860B-8FDDF5BB006A}" type="datetime2">
              <a:rPr lang="en-US" smtClean="0"/>
              <a:t>Monday, December 21, 2020</a:t>
            </a:fld>
            <a:endParaRPr lang="en-US" dirty="0"/>
          </a:p>
        </p:txBody>
      </p:sp>
      <p:sp>
        <p:nvSpPr>
          <p:cNvPr id="4" name="Footer Placeholder 3"/>
          <p:cNvSpPr>
            <a:spLocks noGrp="1"/>
          </p:cNvSpPr>
          <p:nvPr>
            <p:ph type="ftr" sz="quarter" idx="11"/>
          </p:nvPr>
        </p:nvSpPr>
        <p:spPr/>
        <p:txBody>
          <a:bodyPr/>
          <a:lstStyle/>
          <a:p>
            <a:pPr algn="l"/>
            <a:r>
              <a:rPr lang="en-US"/>
              <a:t>Data sourced from Yahoo Finance.</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96288-29FA-4831-981B-8DD213208AD1}"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DA5FB-E41B-4F86-8DE7-42805267A524}"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550F1-CF03-4664-A98C-0C5A73A204D8}"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5E178-DCFE-45AA-965A-661C800C57B1}"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7C20C-2E5F-4A6C-BA94-062D0FF76FF1}"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23234-0A30-4DB5-BF06-CA52EB4B6277}" type="datetime2">
              <a:rPr lang="en-US" smtClean="0"/>
              <a:t>Monday, December 21,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EF579-8B72-4BC7-B1FC-EED207606C97}" type="datetime2">
              <a:rPr lang="en-US" smtClean="0"/>
              <a:t>Monday, December 21,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416F-A64D-44E2-A464-D1BF253A707B}" type="datetime2">
              <a:rPr lang="en-US" smtClean="0"/>
              <a:t>Monday, December 21,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BF3E1-2B84-4E1D-87B2-3E38251EF9AD}" type="datetime2">
              <a:rPr lang="en-US" smtClean="0"/>
              <a:t>Monday, December 21, 2020</a:t>
            </a:fld>
            <a:endParaRPr lang="en-US"/>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D2C6-CF4B-4872-927C-8185A703D630}" type="datetime2">
              <a:rPr lang="en-US" smtClean="0"/>
              <a:t>Monday, December 21,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7DB8C-B07E-49B4-BA53-F715216183A3}" type="datetime2">
              <a:rPr lang="en-US" smtClean="0"/>
              <a:t>Monday, December 21, 2020</a:t>
            </a:fld>
            <a:endParaRPr lang="en-US"/>
          </a:p>
        </p:txBody>
      </p:sp>
      <p:sp>
        <p:nvSpPr>
          <p:cNvPr id="8" name="Footer Placeholder 7"/>
          <p:cNvSpPr>
            <a:spLocks noGrp="1"/>
          </p:cNvSpPr>
          <p:nvPr>
            <p:ph type="ftr" sz="quarter" idx="11"/>
          </p:nvPr>
        </p:nvSpPr>
        <p:spPr/>
        <p:txBody>
          <a:bodyPr/>
          <a:lstStyle/>
          <a:p>
            <a:r>
              <a:rPr lang="en-US"/>
              <a:t>Data sourced from Yahoo Finance.</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8A648-4C36-48AC-A500-B4DEDBE4E3C7}" type="datetime2">
              <a:rPr lang="en-US" smtClean="0"/>
              <a:t>Monday, December 21, 2020</a:t>
            </a:fld>
            <a:endParaRPr lang="en-US"/>
          </a:p>
        </p:txBody>
      </p:sp>
      <p:sp>
        <p:nvSpPr>
          <p:cNvPr id="4" name="Footer Placeholder 3"/>
          <p:cNvSpPr>
            <a:spLocks noGrp="1"/>
          </p:cNvSpPr>
          <p:nvPr>
            <p:ph type="ftr" sz="quarter" idx="11"/>
          </p:nvPr>
        </p:nvSpPr>
        <p:spPr/>
        <p:txBody>
          <a:bodyPr/>
          <a:lstStyle/>
          <a:p>
            <a:r>
              <a:rPr lang="en-US"/>
              <a:t>Data sourced from Yahoo Finance.</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B5B0-DEB8-4D32-8550-C20D4EEDCD21}" type="datetime2">
              <a:rPr lang="en-US" smtClean="0"/>
              <a:t>Monday, December 21, 2020</a:t>
            </a:fld>
            <a:endParaRPr lang="en-US"/>
          </a:p>
        </p:txBody>
      </p:sp>
      <p:sp>
        <p:nvSpPr>
          <p:cNvPr id="3" name="Footer Placeholder 2"/>
          <p:cNvSpPr>
            <a:spLocks noGrp="1"/>
          </p:cNvSpPr>
          <p:nvPr>
            <p:ph type="ftr" sz="quarter" idx="11"/>
          </p:nvPr>
        </p:nvSpPr>
        <p:spPr/>
        <p:txBody>
          <a:bodyPr/>
          <a:lstStyle/>
          <a:p>
            <a:r>
              <a:rPr lang="en-US"/>
              <a:t>Data sourced from Yahoo Finance.</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25943-E65F-4942-8353-D95DA879E05F}" type="datetime2">
              <a:rPr lang="en-US" smtClean="0"/>
              <a:t>Monday, December 21,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A4A8F-6A63-4157-9599-3518D5F1C993}" type="datetime2">
              <a:rPr lang="en-US" smtClean="0"/>
              <a:t>Monday, December 21,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C50A7C-91D1-42B1-A152-70FAB200500E}" type="datetime2">
              <a:rPr lang="en-US" smtClean="0"/>
              <a:t>Monday, December 21,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Data sourced from Yahoo Finance.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ormAutofit/>
          </a:bodyPr>
          <a:lstStyle/>
          <a:p>
            <a:endParaRPr lang="en-US"/>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endParaRPr lang="en-US"/>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5" name="Footer Placeholder 4">
            <a:extLst>
              <a:ext uri="{FF2B5EF4-FFF2-40B4-BE49-F238E27FC236}">
                <a16:creationId xmlns:a16="http://schemas.microsoft.com/office/drawing/2014/main" id="{30EB2E02-0DA0-4E82-A929-B2CC2C59515B}"/>
              </a:ext>
            </a:extLst>
          </p:cNvPr>
          <p:cNvSpPr>
            <a:spLocks noGrp="1"/>
          </p:cNvSpPr>
          <p:nvPr>
            <p:ph type="ftr" sz="quarter" idx="11"/>
          </p:nvPr>
        </p:nvSpPr>
        <p:spPr/>
        <p:txBody>
          <a:bodyPr/>
          <a:lstStyle/>
          <a:p>
            <a:pPr algn="l"/>
            <a:r>
              <a:rPr lang="en-US"/>
              <a:t>Data sourced from Yahoo Finance.</a:t>
            </a:r>
            <a:endParaRPr lang="en-US" dirty="0"/>
          </a:p>
        </p:txBody>
      </p:sp>
    </p:spTree>
    <p:extLst>
      <p:ext uri="{BB962C8B-B14F-4D97-AF65-F5344CB8AC3E}">
        <p14:creationId xmlns:p14="http://schemas.microsoft.com/office/powerpoint/2010/main" val="48765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2710" y="620722"/>
            <a:ext cx="3382941" cy="1142462"/>
          </a:xfrm>
        </p:spPr>
        <p:txBody>
          <a:bodyPr vert="horz" lIns="91440" tIns="45720" rIns="91440" bIns="45720" rtlCol="0" anchor="b">
            <a:normAutofit/>
          </a:bodyPr>
          <a:lstStyle/>
          <a:p>
            <a:pPr>
              <a:lnSpc>
                <a:spcPct val="90000"/>
              </a:lnSpc>
            </a:pPr>
            <a:r>
              <a:rPr lang="en-US" dirty="0">
                <a:solidFill>
                  <a:srgbClr val="FFFFFF"/>
                </a:solidFill>
              </a:rPr>
              <a:t>S&amp;P 500 index vs Auto INDEXES</a:t>
            </a:r>
          </a:p>
        </p:txBody>
      </p:sp>
      <p:sp useBgFill="1">
        <p:nvSpPr>
          <p:cNvPr id="48"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32710" y="1822449"/>
            <a:ext cx="3479419" cy="2922591"/>
          </a:xfrm>
        </p:spPr>
        <p:txBody>
          <a:bodyPr vert="horz" lIns="91440" tIns="45720" rIns="91440" bIns="45720" rtlCol="0" anchor="t">
            <a:normAutofit/>
          </a:bodyPr>
          <a:lstStyle/>
          <a:p>
            <a:endParaRPr lang="en-US" sz="1200" dirty="0">
              <a:solidFill>
                <a:srgbClr val="0F496F"/>
              </a:solidFill>
            </a:endParaRPr>
          </a:p>
        </p:txBody>
      </p:sp>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rgbClr val="0A304A"/>
                </a:solidFill>
                <a:effectLst/>
                <a:latin typeface="+mn-lt"/>
                <a:ea typeface="+mn-ea"/>
                <a:cs typeface="+mn-cs"/>
              </a:rPr>
              <a:t>Data sourced from Yahoo Finance.</a:t>
            </a:r>
          </a:p>
        </p:txBody>
      </p:sp>
      <p:grpSp>
        <p:nvGrpSpPr>
          <p:cNvPr id="50" name="Group 49">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8" name="Content Placeholder 7" descr="Chart, line chart&#10;&#10;Description automatically generated">
            <a:extLst>
              <a:ext uri="{FF2B5EF4-FFF2-40B4-BE49-F238E27FC236}">
                <a16:creationId xmlns:a16="http://schemas.microsoft.com/office/drawing/2014/main" id="{CFDE850C-A025-4E75-908B-F2DAFD98723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3543" y="828675"/>
            <a:ext cx="5768089" cy="5098754"/>
          </a:xfrm>
        </p:spPr>
      </p:pic>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0" name="Straight Connector 39">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D6F819BF-BEC4-454B-82CF-C7F192640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2710" y="620722"/>
            <a:ext cx="3382941" cy="1142462"/>
          </a:xfrm>
        </p:spPr>
        <p:txBody>
          <a:bodyPr vert="horz" lIns="91440" tIns="45720" rIns="91440" bIns="45720" rtlCol="0" anchor="b">
            <a:normAutofit/>
          </a:bodyPr>
          <a:lstStyle/>
          <a:p>
            <a:pPr>
              <a:lnSpc>
                <a:spcPct val="90000"/>
              </a:lnSpc>
            </a:pPr>
            <a:r>
              <a:rPr lang="en-US" dirty="0">
                <a:solidFill>
                  <a:srgbClr val="FFFFFF"/>
                </a:solidFill>
              </a:rPr>
              <a:t>Consumer sentiment vs Auto INDEXES</a:t>
            </a:r>
          </a:p>
        </p:txBody>
      </p:sp>
      <p:sp useBgFill="1">
        <p:nvSpPr>
          <p:cNvPr id="48" name="Snip Diagonal Corner Rectangle 21">
            <a:extLst>
              <a:ext uri="{FF2B5EF4-FFF2-40B4-BE49-F238E27FC236}">
                <a16:creationId xmlns:a16="http://schemas.microsoft.com/office/drawing/2014/main" id="{79D5C3D0-88DD-405B-A549-4B5C3712E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12" y="641648"/>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32710" y="1822449"/>
            <a:ext cx="3479419" cy="2922591"/>
          </a:xfrm>
        </p:spPr>
        <p:txBody>
          <a:bodyPr vert="horz" lIns="91440" tIns="45720" rIns="91440" bIns="45720" rtlCol="0" anchor="t">
            <a:normAutofit/>
          </a:bodyPr>
          <a:lstStyle/>
          <a:p>
            <a:endParaRPr lang="en-US" sz="1200" dirty="0">
              <a:solidFill>
                <a:srgbClr val="0F496F"/>
              </a:solidFill>
            </a:endParaRPr>
          </a:p>
        </p:txBody>
      </p:sp>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a:xfrm>
            <a:off x="684212" y="6172200"/>
            <a:ext cx="7543800" cy="365125"/>
          </a:xfrm>
        </p:spPr>
        <p:txBody>
          <a:bodyPr vert="horz" lIns="91440" tIns="45720" rIns="91440" bIns="45720" rtlCol="0" anchor="t">
            <a:normAutofit/>
          </a:bodyPr>
          <a:lstStyle/>
          <a:p>
            <a:pPr defTabSz="914400">
              <a:spcAft>
                <a:spcPts val="600"/>
              </a:spcAft>
            </a:pPr>
            <a:r>
              <a:rPr lang="en-US" b="0" i="0" kern="1200">
                <a:solidFill>
                  <a:srgbClr val="0A304A"/>
                </a:solidFill>
                <a:effectLst/>
                <a:latin typeface="+mn-lt"/>
                <a:ea typeface="+mn-ea"/>
                <a:cs typeface="+mn-cs"/>
              </a:rPr>
              <a:t>Data sourced from Yahoo Finance.</a:t>
            </a:r>
          </a:p>
        </p:txBody>
      </p:sp>
      <p:grpSp>
        <p:nvGrpSpPr>
          <p:cNvPr id="50" name="Group 49">
            <a:extLst>
              <a:ext uri="{FF2B5EF4-FFF2-40B4-BE49-F238E27FC236}">
                <a16:creationId xmlns:a16="http://schemas.microsoft.com/office/drawing/2014/main" id="{B29E1950-A366-48B7-8DAB-726C0DE580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1" name="Straight Connector 50">
              <a:extLst>
                <a:ext uri="{FF2B5EF4-FFF2-40B4-BE49-F238E27FC236}">
                  <a16:creationId xmlns:a16="http://schemas.microsoft.com/office/drawing/2014/main" id="{624123CD-2156-4134-A3FB-C82036B5FA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82DAEA8-4DC7-4972-8972-06976C61D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33B16A3-1C35-4E6B-88DA-2A2550F941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06381D1-240B-4A28-88D3-6ACC575DC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C8CFC7B-B818-47F0-AE87-6B34B07D14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pic>
        <p:nvPicPr>
          <p:cNvPr id="9" name="Content Placeholder 8" descr="Chart, line chart&#10;&#10;Description automatically generated">
            <a:extLst>
              <a:ext uri="{FF2B5EF4-FFF2-40B4-BE49-F238E27FC236}">
                <a16:creationId xmlns:a16="http://schemas.microsoft.com/office/drawing/2014/main" id="{B99DFAAE-6457-4CBC-B15F-CC4C344F80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8688" y="929258"/>
            <a:ext cx="5643562" cy="4988676"/>
          </a:xfrm>
        </p:spPr>
      </p:pic>
    </p:spTree>
    <p:extLst>
      <p:ext uri="{BB962C8B-B14F-4D97-AF65-F5344CB8AC3E}">
        <p14:creationId xmlns:p14="http://schemas.microsoft.com/office/powerpoint/2010/main" val="274470881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The implication is that investors had a positive outlook on economy vehicle sales in the near future by companies like Kia and Mazda.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879" y="1154961"/>
            <a:ext cx="6196843" cy="4131228"/>
          </a:xfrm>
        </p:spPr>
      </p:pic>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28539085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706" y="1075589"/>
            <a:ext cx="6159017" cy="4106011"/>
          </a:xfrm>
        </p:spPr>
      </p:pic>
      <p:sp>
        <p:nvSpPr>
          <p:cNvPr id="2" name="Footer Placeholder 1">
            <a:extLst>
              <a:ext uri="{FF2B5EF4-FFF2-40B4-BE49-F238E27FC236}">
                <a16:creationId xmlns:a16="http://schemas.microsoft.com/office/drawing/2014/main" id="{316DE105-16D6-4985-A75C-47265DA16A2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lnSpcReduction="10000"/>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into consumers’ garages... but this is misleading. Tesla sales </a:t>
            </a:r>
            <a:r>
              <a:rPr lang="en-US" sz="1600" dirty="0">
                <a:solidFill>
                  <a:schemeClr val="bg1"/>
                </a:solidFill>
              </a:rPr>
              <a:t>skyrocketed their stock price and drove the luxury index from flat performance to outpacing the S&amp;P. While relatively flat throughout 2018 and 2019 TSLA stock has increased in value ten </a:t>
            </a:r>
            <a:r>
              <a:rPr lang="en-US" dirty="0">
                <a:solidFill>
                  <a:schemeClr val="bg1"/>
                </a:solidFill>
              </a:rPr>
              <a:t>times over in 2020.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27" y="1142422"/>
            <a:ext cx="6215651" cy="4143767"/>
          </a:xfrm>
        </p:spPr>
      </p:pic>
      <p:sp>
        <p:nvSpPr>
          <p:cNvPr id="2" name="Footer Placeholder 1">
            <a:extLst>
              <a:ext uri="{FF2B5EF4-FFF2-40B4-BE49-F238E27FC236}">
                <a16:creationId xmlns:a16="http://schemas.microsoft.com/office/drawing/2014/main" id="{9698F7D4-5F89-449F-A958-78B052FF5EE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the ultra luxury auto groups index, comprised of brands like Porsche, Ferrari, and McLaren, tracked the S&amp;P 500 the most closely of the four segments and only marginally better than Economy auto groups. This implies that stock market performance may factor into car sales which, in turn, influences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482" y="1081825"/>
            <a:ext cx="6131238" cy="4087492"/>
          </a:xfrm>
        </p:spPr>
      </p:pic>
      <p:sp>
        <p:nvSpPr>
          <p:cNvPr id="2" name="Footer Placeholder 1">
            <a:extLst>
              <a:ext uri="{FF2B5EF4-FFF2-40B4-BE49-F238E27FC236}">
                <a16:creationId xmlns:a16="http://schemas.microsoft.com/office/drawing/2014/main" id="{6A5D588D-1CB9-4268-A379-3C46F4A951E6}"/>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62C-82C3-4133-B194-BB8D5564D871}"/>
              </a:ext>
            </a:extLst>
          </p:cNvPr>
          <p:cNvSpPr>
            <a:spLocks noGrp="1"/>
          </p:cNvSpPr>
          <p:nvPr>
            <p:ph type="title"/>
          </p:nvPr>
        </p:nvSpPr>
        <p:spPr>
          <a:xfrm>
            <a:off x="7085011" y="634565"/>
            <a:ext cx="3657600" cy="589844"/>
          </a:xfrm>
        </p:spPr>
        <p:txBody>
          <a:bodyPr/>
          <a:lstStyle/>
          <a:p>
            <a:r>
              <a:rPr lang="en-US" dirty="0"/>
              <a:t>Team 6 Analysts</a:t>
            </a:r>
          </a:p>
        </p:txBody>
      </p:sp>
      <p:pic>
        <p:nvPicPr>
          <p:cNvPr id="6" name="Content Placeholder 5" descr="A person wearing a uniform&#10;&#10;Description automatically generated with low confidence">
            <a:extLst>
              <a:ext uri="{FF2B5EF4-FFF2-40B4-BE49-F238E27FC236}">
                <a16:creationId xmlns:a16="http://schemas.microsoft.com/office/drawing/2014/main" id="{480EC34A-A090-4DEF-AD49-6EA6CFF4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6" y="5065713"/>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BE93A2DA-6AC4-48BB-93CE-4EEC0A83C825}"/>
              </a:ext>
            </a:extLst>
          </p:cNvPr>
          <p:cNvSpPr>
            <a:spLocks noGrp="1"/>
          </p:cNvSpPr>
          <p:nvPr>
            <p:ph type="body" sz="half" idx="2"/>
          </p:nvPr>
        </p:nvSpPr>
        <p:spPr>
          <a:xfrm>
            <a:off x="7085011" y="1316565"/>
            <a:ext cx="4181299" cy="4826365"/>
          </a:xfrm>
        </p:spPr>
        <p:txBody>
          <a:bodyPr>
            <a:normAutofit lnSpcReduction="10000"/>
          </a:bodyPr>
          <a:lstStyle/>
          <a:p>
            <a:pPr>
              <a:buClr>
                <a:schemeClr val="bg2"/>
              </a:buClr>
            </a:pPr>
            <a:r>
              <a:rPr lang="en-US" dirty="0"/>
              <a:t>Team 6 Analytical Group uses data to explain how world and national events affect the financial markets. </a:t>
            </a:r>
          </a:p>
          <a:p>
            <a:pPr>
              <a:buClr>
                <a:schemeClr val="bg2"/>
              </a:buClr>
            </a:pPr>
            <a:r>
              <a:rPr lang="en-US" dirty="0"/>
              <a:t>Contact us for your next research project.</a:t>
            </a:r>
          </a:p>
          <a:p>
            <a:pPr marL="285750" indent="-285750">
              <a:buClr>
                <a:schemeClr val="bg2"/>
              </a:buClr>
              <a:buFont typeface="Wingdings" panose="05000000000000000000" pitchFamily="2" charset="2"/>
              <a:buChar char="v"/>
            </a:pPr>
            <a:endParaRPr lang="en-US" dirty="0"/>
          </a:p>
          <a:p>
            <a:pPr>
              <a:buClr>
                <a:schemeClr val="bg2"/>
              </a:buClr>
            </a:pPr>
            <a:r>
              <a:rPr lang="en-US" sz="2400" dirty="0">
                <a:solidFill>
                  <a:schemeClr val="tx1"/>
                </a:solidFill>
              </a:rPr>
              <a:t>Methodology</a:t>
            </a:r>
          </a:p>
          <a:p>
            <a:pPr marL="285750" indent="-285750">
              <a:buClr>
                <a:schemeClr val="bg2"/>
              </a:buClr>
              <a:buFont typeface="Wingdings" panose="05000000000000000000" pitchFamily="2" charset="2"/>
              <a:buChar char="v"/>
            </a:pPr>
            <a:r>
              <a:rPr lang="en-US" dirty="0"/>
              <a:t>Data is sourced from best known origin.</a:t>
            </a:r>
          </a:p>
          <a:p>
            <a:pPr marL="285750" indent="-285750">
              <a:buClr>
                <a:schemeClr val="bg2"/>
              </a:buClr>
              <a:buFont typeface="Wingdings" panose="05000000000000000000" pitchFamily="2" charset="2"/>
              <a:buChar char="v"/>
            </a:pPr>
            <a:r>
              <a:rPr lang="en-US" dirty="0"/>
              <a:t>Data cleaned including tasks like removing null values, changing data type, and removing unnecessary rows and columns.</a:t>
            </a:r>
          </a:p>
          <a:p>
            <a:pPr marL="285750" indent="-285750">
              <a:buClr>
                <a:schemeClr val="bg2"/>
              </a:buClr>
              <a:buFont typeface="Wingdings" panose="05000000000000000000" pitchFamily="2" charset="2"/>
              <a:buChar char="v"/>
            </a:pPr>
            <a:r>
              <a:rPr lang="en-US" dirty="0"/>
              <a:t>Calculations are made.</a:t>
            </a:r>
          </a:p>
          <a:p>
            <a:pPr marL="285750" indent="-285750">
              <a:buClr>
                <a:schemeClr val="bg2"/>
              </a:buClr>
              <a:buFont typeface="Wingdings" panose="05000000000000000000" pitchFamily="2" charset="2"/>
              <a:buChar char="v"/>
            </a:pPr>
            <a:r>
              <a:rPr lang="en-US" dirty="0"/>
              <a:t>Indexes are composed.</a:t>
            </a:r>
          </a:p>
          <a:p>
            <a:pPr marL="285750" indent="-285750">
              <a:buClr>
                <a:schemeClr val="bg2"/>
              </a:buClr>
              <a:buFont typeface="Wingdings" panose="05000000000000000000" pitchFamily="2" charset="2"/>
              <a:buChar char="v"/>
            </a:pPr>
            <a:r>
              <a:rPr lang="en-US" dirty="0"/>
              <a:t>Visualizations created.</a:t>
            </a:r>
          </a:p>
        </p:txBody>
      </p:sp>
      <p:pic>
        <p:nvPicPr>
          <p:cNvPr id="10" name="Picture 9">
            <a:extLst>
              <a:ext uri="{FF2B5EF4-FFF2-40B4-BE49-F238E27FC236}">
                <a16:creationId xmlns:a16="http://schemas.microsoft.com/office/drawing/2014/main" id="{7E5B45FD-07BB-492D-8DB4-C628F9CFCC66}"/>
              </a:ext>
            </a:extLst>
          </p:cNvPr>
          <p:cNvPicPr>
            <a:picLocks noChangeAspect="1"/>
          </p:cNvPicPr>
          <p:nvPr/>
        </p:nvPicPr>
        <p:blipFill>
          <a:blip r:embed="rId3"/>
          <a:stretch>
            <a:fillRect/>
          </a:stretch>
        </p:blipFill>
        <p:spPr>
          <a:xfrm>
            <a:off x="479193" y="3673210"/>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0733EC8-B0EA-468A-A11F-4BF9037BAB07}"/>
              </a:ext>
            </a:extLst>
          </p:cNvPr>
          <p:cNvPicPr>
            <a:picLocks noChangeAspect="1"/>
          </p:cNvPicPr>
          <p:nvPr/>
        </p:nvPicPr>
        <p:blipFill>
          <a:blip r:embed="rId4"/>
          <a:stretch>
            <a:fillRect/>
          </a:stretch>
        </p:blipFill>
        <p:spPr>
          <a:xfrm>
            <a:off x="1032437" y="2148945"/>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beard&#10;&#10;Description automatically generated with low confidence">
            <a:extLst>
              <a:ext uri="{FF2B5EF4-FFF2-40B4-BE49-F238E27FC236}">
                <a16:creationId xmlns:a16="http://schemas.microsoft.com/office/drawing/2014/main" id="{863DAAD5-85A8-4ACE-93EE-DB3B5D111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94" y="685800"/>
            <a:ext cx="1150944"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29F54FF5-2F9F-4B67-8A89-CA8A4090AEAF}"/>
              </a:ext>
            </a:extLst>
          </p:cNvPr>
          <p:cNvSpPr txBox="1"/>
          <p:nvPr/>
        </p:nvSpPr>
        <p:spPr>
          <a:xfrm>
            <a:off x="2138923" y="685800"/>
            <a:ext cx="3322077" cy="1077218"/>
          </a:xfrm>
          <a:prstGeom prst="rect">
            <a:avLst/>
          </a:prstGeom>
          <a:noFill/>
        </p:spPr>
        <p:txBody>
          <a:bodyPr wrap="square" rtlCol="0">
            <a:spAutoFit/>
          </a:bodyPr>
          <a:lstStyle/>
          <a:p>
            <a:r>
              <a:rPr lang="en-US" sz="1600" dirty="0"/>
              <a:t>Luis Fernando Ruiz delves into government data and highlights what we need to know.</a:t>
            </a:r>
          </a:p>
        </p:txBody>
      </p:sp>
      <p:sp>
        <p:nvSpPr>
          <p:cNvPr id="16" name="TextBox 15">
            <a:extLst>
              <a:ext uri="{FF2B5EF4-FFF2-40B4-BE49-F238E27FC236}">
                <a16:creationId xmlns:a16="http://schemas.microsoft.com/office/drawing/2014/main" id="{A9C7F89D-E4F4-4DDF-BCA1-C18B932640C2}"/>
              </a:ext>
            </a:extLst>
          </p:cNvPr>
          <p:cNvSpPr txBox="1"/>
          <p:nvPr/>
        </p:nvSpPr>
        <p:spPr>
          <a:xfrm>
            <a:off x="2507223" y="2040468"/>
            <a:ext cx="3322077" cy="1323439"/>
          </a:xfrm>
          <a:prstGeom prst="rect">
            <a:avLst/>
          </a:prstGeom>
          <a:noFill/>
        </p:spPr>
        <p:txBody>
          <a:bodyPr wrap="square" rtlCol="0">
            <a:spAutoFit/>
          </a:bodyPr>
          <a:lstStyle/>
          <a:p>
            <a:r>
              <a:rPr lang="en-US" sz="1600" dirty="0" err="1"/>
              <a:t>Phillecia</a:t>
            </a:r>
            <a:r>
              <a:rPr lang="en-US" sz="1600" dirty="0"/>
              <a:t> Qualls is our automotive sector guru and keeps an eye on who is  in front of the pack and who has been left on the side of the road.</a:t>
            </a:r>
          </a:p>
        </p:txBody>
      </p:sp>
      <p:sp>
        <p:nvSpPr>
          <p:cNvPr id="17" name="TextBox 16">
            <a:extLst>
              <a:ext uri="{FF2B5EF4-FFF2-40B4-BE49-F238E27FC236}">
                <a16:creationId xmlns:a16="http://schemas.microsoft.com/office/drawing/2014/main" id="{B1C8E6A2-68C5-44B2-840F-463B664CE58D}"/>
              </a:ext>
            </a:extLst>
          </p:cNvPr>
          <p:cNvSpPr txBox="1"/>
          <p:nvPr/>
        </p:nvSpPr>
        <p:spPr>
          <a:xfrm>
            <a:off x="2138922" y="3560598"/>
            <a:ext cx="3322077" cy="1077218"/>
          </a:xfrm>
          <a:prstGeom prst="rect">
            <a:avLst/>
          </a:prstGeom>
          <a:noFill/>
        </p:spPr>
        <p:txBody>
          <a:bodyPr wrap="square" rtlCol="0">
            <a:spAutoFit/>
          </a:bodyPr>
          <a:lstStyle/>
          <a:p>
            <a:r>
              <a:rPr lang="en-US" sz="1600" dirty="0"/>
              <a:t>Karen Pearson is our healthcare sector guru and offers us a prognosis of the factors and the players in this space.</a:t>
            </a:r>
          </a:p>
        </p:txBody>
      </p:sp>
      <p:sp>
        <p:nvSpPr>
          <p:cNvPr id="18" name="TextBox 17">
            <a:extLst>
              <a:ext uri="{FF2B5EF4-FFF2-40B4-BE49-F238E27FC236}">
                <a16:creationId xmlns:a16="http://schemas.microsoft.com/office/drawing/2014/main" id="{CFC1BC62-76D3-4F7F-AE1C-BE6083D2FFBF}"/>
              </a:ext>
            </a:extLst>
          </p:cNvPr>
          <p:cNvSpPr txBox="1"/>
          <p:nvPr/>
        </p:nvSpPr>
        <p:spPr>
          <a:xfrm>
            <a:off x="2507222" y="5065713"/>
            <a:ext cx="3322077" cy="1077218"/>
          </a:xfrm>
          <a:prstGeom prst="rect">
            <a:avLst/>
          </a:prstGeom>
          <a:noFill/>
        </p:spPr>
        <p:txBody>
          <a:bodyPr wrap="square" rtlCol="0">
            <a:spAutoFit/>
          </a:bodyPr>
          <a:lstStyle/>
          <a:p>
            <a:r>
              <a:rPr lang="en-US" sz="1600" dirty="0"/>
              <a:t>Dana Woodruff tracks the stock market’s reactions to news and events… what happened and why.</a:t>
            </a:r>
          </a:p>
        </p:txBody>
      </p:sp>
    </p:spTree>
    <p:extLst>
      <p:ext uri="{BB962C8B-B14F-4D97-AF65-F5344CB8AC3E}">
        <p14:creationId xmlns:p14="http://schemas.microsoft.com/office/powerpoint/2010/main" val="199266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6" name="Straight Connector 15">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2" name="Rectangle 21">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https://covidtracking.com/data/api</a:t>
            </a:r>
          </a:p>
        </p:txBody>
      </p:sp>
      <p:sp>
        <p:nvSpPr>
          <p:cNvPr id="24"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Chart, histogram&#10;&#10;Description automatically generated">
            <a:extLst>
              <a:ext uri="{FF2B5EF4-FFF2-40B4-BE49-F238E27FC236}">
                <a16:creationId xmlns:a16="http://schemas.microsoft.com/office/drawing/2014/main" id="{3808442E-8822-4DA2-A494-F9F5BD445E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142733"/>
            <a:ext cx="10607040" cy="4242815"/>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59933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22"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Chart, bar chart&#10;&#10;Description automatically generated">
            <a:extLst>
              <a:ext uri="{FF2B5EF4-FFF2-40B4-BE49-F238E27FC236}">
                <a16:creationId xmlns:a16="http://schemas.microsoft.com/office/drawing/2014/main" id="{EC0099C4-1019-4820-9DD0-651A892FCF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028" r="8363" b="-1"/>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237443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20" name="Rectangle 1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22"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10;&#10;Description automatically generated">
            <a:extLst>
              <a:ext uri="{FF2B5EF4-FFF2-40B4-BE49-F238E27FC236}">
                <a16:creationId xmlns:a16="http://schemas.microsoft.com/office/drawing/2014/main" id="{14F2C083-A957-430F-96B5-23CA669BCC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480" y="1063181"/>
            <a:ext cx="10607040" cy="4401920"/>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09103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6" name="Rectangle 5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5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10;&#10;Description automatically generated">
            <a:extLst>
              <a:ext uri="{FF2B5EF4-FFF2-40B4-BE49-F238E27FC236}">
                <a16:creationId xmlns:a16="http://schemas.microsoft.com/office/drawing/2014/main" id="{7BCD5424-6057-4E9E-8593-22BEB08ED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370" y="786117"/>
            <a:ext cx="9485259"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84804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4" name="Straight Connector 6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70" name="Rectangle 6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72"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line chart&#10;&#10;Description automatically generated">
            <a:extLst>
              <a:ext uri="{FF2B5EF4-FFF2-40B4-BE49-F238E27FC236}">
                <a16:creationId xmlns:a16="http://schemas.microsoft.com/office/drawing/2014/main" id="{8F61444C-C2FB-4AB5-B9FC-E6E223936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8589" y="786117"/>
            <a:ext cx="8694821"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68443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56" name="Rectangle 55">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9111D3B-875C-466E-8065-835C1077A34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58"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Chart, line chart&#10;&#10;Description automatically generated">
            <a:extLst>
              <a:ext uri="{FF2B5EF4-FFF2-40B4-BE49-F238E27FC236}">
                <a16:creationId xmlns:a16="http://schemas.microsoft.com/office/drawing/2014/main" id="{1AF8E1C6-7360-4B1F-897B-6E68FAB87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888" y="786117"/>
            <a:ext cx="9261896"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187350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4" name="Group 32">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5" name="Rectangle 39">
            <a:extLst>
              <a:ext uri="{FF2B5EF4-FFF2-40B4-BE49-F238E27FC236}">
                <a16:creationId xmlns:a16="http://schemas.microsoft.com/office/drawing/2014/main" id="{9A212F8F-D812-4A16-BE82-F3500DE32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a:xfrm>
            <a:off x="684212" y="6290187"/>
            <a:ext cx="7543800" cy="365125"/>
          </a:xfrm>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
        <p:nvSpPr>
          <p:cNvPr id="46" name="Snip Diagonal Corner Rectangle 24">
            <a:extLst>
              <a:ext uri="{FF2B5EF4-FFF2-40B4-BE49-F238E27FC236}">
                <a16:creationId xmlns:a16="http://schemas.microsoft.com/office/drawing/2014/main" id="{D2CF1D1B-04ED-443D-A9FE-68BF8859B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descr="Chart, box and whisker chart&#10;&#10;Description automatically generated">
            <a:extLst>
              <a:ext uri="{FF2B5EF4-FFF2-40B4-BE49-F238E27FC236}">
                <a16:creationId xmlns:a16="http://schemas.microsoft.com/office/drawing/2014/main" id="{4B8E017F-F8C9-4B16-9759-3DAD5ED62C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2628" y="786117"/>
            <a:ext cx="7866744"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252076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11" name="Content Placeholder 10" descr="Chart, line chart&#10;&#10;Description automatically generated">
            <a:extLst>
              <a:ext uri="{FF2B5EF4-FFF2-40B4-BE49-F238E27FC236}">
                <a16:creationId xmlns:a16="http://schemas.microsoft.com/office/drawing/2014/main" id="{D1F6CEFF-81A1-4B40-8B83-190DF5221D8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3491" y="626184"/>
            <a:ext cx="5214605" cy="3142928"/>
          </a:xfrm>
        </p:spPr>
      </p:pic>
      <p:pic>
        <p:nvPicPr>
          <p:cNvPr id="13" name="Content Placeholder 12" descr="Chart, line chart&#10;&#10;Description automatically generated">
            <a:extLst>
              <a:ext uri="{FF2B5EF4-FFF2-40B4-BE49-F238E27FC236}">
                <a16:creationId xmlns:a16="http://schemas.microsoft.com/office/drawing/2014/main" id="{E38FFD55-D4A2-417B-9061-063921ED5E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39589" y="2734721"/>
            <a:ext cx="5543008" cy="3340861"/>
          </a:xfrm>
        </p:spPr>
      </p:pic>
      <p:sp>
        <p:nvSpPr>
          <p:cNvPr id="5" name="Footer Placeholder 4">
            <a:extLst>
              <a:ext uri="{FF2B5EF4-FFF2-40B4-BE49-F238E27FC236}">
                <a16:creationId xmlns:a16="http://schemas.microsoft.com/office/drawing/2014/main" id="{0D2F664F-EE22-4F1C-9903-F0C8EA62ED93}"/>
              </a:ext>
            </a:extLst>
          </p:cNvPr>
          <p:cNvSpPr>
            <a:spLocks noGrp="1"/>
          </p:cNvSpPr>
          <p:nvPr>
            <p:ph type="ftr" sz="quarter" idx="11"/>
          </p:nvPr>
        </p:nvSpPr>
        <p:spPr/>
        <p:txBody>
          <a:bodyPr vert="horz" lIns="91440" tIns="45720" rIns="91440" bIns="45720" rtlCol="0" anchor="t">
            <a:normAutofit/>
          </a:bodyPr>
          <a:lstStyle/>
          <a:p>
            <a:pPr>
              <a:spcAft>
                <a:spcPts val="600"/>
              </a:spcAft>
            </a:pPr>
            <a:r>
              <a:rPr lang="en-US" b="0" i="0" kern="1200">
                <a:solidFill>
                  <a:schemeClr val="bg2">
                    <a:lumMod val="50000"/>
                  </a:schemeClr>
                </a:solidFill>
                <a:effectLst/>
                <a:latin typeface="+mn-lt"/>
                <a:ea typeface="+mn-ea"/>
                <a:cs typeface="+mn-cs"/>
              </a:rPr>
              <a:t>Data sourced from Yahoo Finance.</a:t>
            </a:r>
          </a:p>
        </p:txBody>
      </p:sp>
    </p:spTree>
    <p:extLst>
      <p:ext uri="{BB962C8B-B14F-4D97-AF65-F5344CB8AC3E}">
        <p14:creationId xmlns:p14="http://schemas.microsoft.com/office/powerpoint/2010/main" val="420345713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889</Words>
  <Application>Microsoft Office PowerPoint</Application>
  <PresentationFormat>Widescreen</PresentationFormat>
  <Paragraphs>67</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S&amp;P 500 index vs Auto INDEXES</vt:lpstr>
      <vt:lpstr>Consumer sentiment vs Auto INDEXES</vt:lpstr>
      <vt:lpstr>S&amp;P 500 index vs Economy Auto Group index</vt:lpstr>
      <vt:lpstr>S&amp;P 500 index vs Mid-Range Auto Group index</vt:lpstr>
      <vt:lpstr>S&amp;P 500 index vs Luxury Auto Group index</vt:lpstr>
      <vt:lpstr>S&amp;P 500 index vs ULTRA Luxury Auto Group index</vt:lpstr>
      <vt:lpstr>Team 6 Analysts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Dana Woodruff</cp:lastModifiedBy>
  <cp:revision>3</cp:revision>
  <dcterms:created xsi:type="dcterms:W3CDTF">2020-12-21T22:15:12Z</dcterms:created>
  <dcterms:modified xsi:type="dcterms:W3CDTF">2020-12-21T22:17:36Z</dcterms:modified>
</cp:coreProperties>
</file>