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78" y="9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5FC6A-2D33-44F0-A369-0C9C77312EDB}" type="datetimeFigureOut">
              <a:rPr lang="en-US" smtClean="0"/>
              <a:t>12/19/2020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D46B6A-9325-4C51-AC58-73EE988D03CD}" type="slidenum">
              <a:rPr lang="en-US" smtClean="0"/>
              <a:t>‹#›</a:t>
            </a:fld>
            <a:endParaRPr lang="en-US"/>
          </a:p>
        </p:txBody>
      </p:sp>
    </p:spTree>
    <p:extLst>
      <p:ext uri="{BB962C8B-B14F-4D97-AF65-F5344CB8AC3E}">
        <p14:creationId xmlns:p14="http://schemas.microsoft.com/office/powerpoint/2010/main" val="2113562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squares at dates 27 Mar and 27 May 2020 represent the signing of the stimulus package and reaching 100K COVID deaths.</a:t>
            </a:r>
          </a:p>
          <a:p>
            <a:r>
              <a:rPr lang="en-US" dirty="0"/>
              <a:t>Index comprised of Kia, Mazda, VW, and Mitsubishi weight averaged by stock price.</a:t>
            </a:r>
          </a:p>
          <a:p>
            <a:endParaRPr lang="en-US" dirty="0"/>
          </a:p>
        </p:txBody>
      </p:sp>
      <p:sp>
        <p:nvSpPr>
          <p:cNvPr id="4" name="Slide Number Placeholder 3"/>
          <p:cNvSpPr>
            <a:spLocks noGrp="1"/>
          </p:cNvSpPr>
          <p:nvPr>
            <p:ph type="sldNum" sz="quarter" idx="5"/>
          </p:nvPr>
        </p:nvSpPr>
        <p:spPr/>
        <p:txBody>
          <a:bodyPr/>
          <a:lstStyle/>
          <a:p>
            <a:fld id="{93D46B6A-9325-4C51-AC58-73EE988D03CD}" type="slidenum">
              <a:rPr lang="en-US" smtClean="0"/>
              <a:t>3</a:t>
            </a:fld>
            <a:endParaRPr lang="en-US"/>
          </a:p>
        </p:txBody>
      </p:sp>
    </p:spTree>
    <p:extLst>
      <p:ext uri="{BB962C8B-B14F-4D97-AF65-F5344CB8AC3E}">
        <p14:creationId xmlns:p14="http://schemas.microsoft.com/office/powerpoint/2010/main" val="1130988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squares at dates 27 Mar and 27 May 2020 represent the signing of the stimulus package and reaching 100K COVID deaths.</a:t>
            </a:r>
          </a:p>
          <a:p>
            <a:r>
              <a:rPr lang="en-US" dirty="0"/>
              <a:t>Index comprised of Fiat Chrysler, Ford, GM, Honda, </a:t>
            </a:r>
            <a:r>
              <a:rPr lang="en-US"/>
              <a:t>Hyundai, Nissan</a:t>
            </a:r>
            <a:r>
              <a:rPr lang="en-US" dirty="0"/>
              <a:t>, Subaru, Toyota weight averaged by stock price.</a:t>
            </a:r>
          </a:p>
          <a:p>
            <a:endParaRPr lang="en-US" dirty="0"/>
          </a:p>
        </p:txBody>
      </p:sp>
      <p:sp>
        <p:nvSpPr>
          <p:cNvPr id="4" name="Slide Number Placeholder 3"/>
          <p:cNvSpPr>
            <a:spLocks noGrp="1"/>
          </p:cNvSpPr>
          <p:nvPr>
            <p:ph type="sldNum" sz="quarter" idx="5"/>
          </p:nvPr>
        </p:nvSpPr>
        <p:spPr/>
        <p:txBody>
          <a:bodyPr/>
          <a:lstStyle/>
          <a:p>
            <a:fld id="{93D46B6A-9325-4C51-AC58-73EE988D03CD}" type="slidenum">
              <a:rPr lang="en-US" smtClean="0"/>
              <a:t>4</a:t>
            </a:fld>
            <a:endParaRPr lang="en-US"/>
          </a:p>
        </p:txBody>
      </p:sp>
    </p:spTree>
    <p:extLst>
      <p:ext uri="{BB962C8B-B14F-4D97-AF65-F5344CB8AC3E}">
        <p14:creationId xmlns:p14="http://schemas.microsoft.com/office/powerpoint/2010/main" val="41618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squares at dates 27 Mar and 27 May 2020 represent the signing of the stimulus package and reaching 100K COVID deaths.</a:t>
            </a:r>
          </a:p>
          <a:p>
            <a:r>
              <a:rPr lang="en-US" dirty="0"/>
              <a:t>Index comprised of Audi, BMW, Daimler, </a:t>
            </a:r>
            <a:r>
              <a:rPr lang="en-US" dirty="0" err="1"/>
              <a:t>TaTa</a:t>
            </a:r>
            <a:r>
              <a:rPr lang="en-US" dirty="0"/>
              <a:t>, Tesla, and Volvo weight averaged by stock price.</a:t>
            </a:r>
          </a:p>
          <a:p>
            <a:endParaRPr lang="en-US" dirty="0"/>
          </a:p>
        </p:txBody>
      </p:sp>
      <p:sp>
        <p:nvSpPr>
          <p:cNvPr id="4" name="Slide Number Placeholder 3"/>
          <p:cNvSpPr>
            <a:spLocks noGrp="1"/>
          </p:cNvSpPr>
          <p:nvPr>
            <p:ph type="sldNum" sz="quarter" idx="5"/>
          </p:nvPr>
        </p:nvSpPr>
        <p:spPr/>
        <p:txBody>
          <a:bodyPr/>
          <a:lstStyle/>
          <a:p>
            <a:fld id="{93D46B6A-9325-4C51-AC58-73EE988D03CD}" type="slidenum">
              <a:rPr lang="en-US" smtClean="0"/>
              <a:t>5</a:t>
            </a:fld>
            <a:endParaRPr lang="en-US"/>
          </a:p>
        </p:txBody>
      </p:sp>
    </p:spTree>
    <p:extLst>
      <p:ext uri="{BB962C8B-B14F-4D97-AF65-F5344CB8AC3E}">
        <p14:creationId xmlns:p14="http://schemas.microsoft.com/office/powerpoint/2010/main" val="3441920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squares at dates 27 Mar and 27 May 2020 represent the signing of the stimulus package and reaching 100K COVID deaths.</a:t>
            </a:r>
          </a:p>
          <a:p>
            <a:r>
              <a:rPr lang="en-US" dirty="0"/>
              <a:t>Index comprised of Porsche, Ferrari, and McLaren weight averaged by stock price.</a:t>
            </a:r>
          </a:p>
        </p:txBody>
      </p:sp>
      <p:sp>
        <p:nvSpPr>
          <p:cNvPr id="4" name="Slide Number Placeholder 3"/>
          <p:cNvSpPr>
            <a:spLocks noGrp="1"/>
          </p:cNvSpPr>
          <p:nvPr>
            <p:ph type="sldNum" sz="quarter" idx="5"/>
          </p:nvPr>
        </p:nvSpPr>
        <p:spPr/>
        <p:txBody>
          <a:bodyPr/>
          <a:lstStyle/>
          <a:p>
            <a:fld id="{93D46B6A-9325-4C51-AC58-73EE988D03CD}" type="slidenum">
              <a:rPr lang="en-US" smtClean="0"/>
              <a:t>6</a:t>
            </a:fld>
            <a:endParaRPr lang="en-US"/>
          </a:p>
        </p:txBody>
      </p:sp>
    </p:spTree>
    <p:extLst>
      <p:ext uri="{BB962C8B-B14F-4D97-AF65-F5344CB8AC3E}">
        <p14:creationId xmlns:p14="http://schemas.microsoft.com/office/powerpoint/2010/main" val="2537162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D2FB60-844A-4637-A809-6F1F944B217F}" type="datetime2">
              <a:rPr lang="en-US" smtClean="0"/>
              <a:t>Saturday, December 19,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6313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DC82034-6819-4EF4-860B-8FDDF5BB006A}" type="datetime2">
              <a:rPr lang="en-US" smtClean="0"/>
              <a:t>Saturday, December 19, 2020</a:t>
            </a:fld>
            <a:endParaRPr lang="en-US" dirty="0"/>
          </a:p>
        </p:txBody>
      </p:sp>
      <p:sp>
        <p:nvSpPr>
          <p:cNvPr id="4" name="Footer Placeholder 3"/>
          <p:cNvSpPr>
            <a:spLocks noGrp="1"/>
          </p:cNvSpPr>
          <p:nvPr>
            <p:ph type="ftr" sz="quarter" idx="11"/>
          </p:nvPr>
        </p:nvSpPr>
        <p:spPr/>
        <p:txBody>
          <a:bodyPr/>
          <a:lstStyle/>
          <a:p>
            <a:pPr algn="l"/>
            <a:r>
              <a:rPr lang="en-US"/>
              <a:t>Data sourced from Yahoo Finance.</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661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96288-29FA-4831-981B-8DD213208AD1}" type="datetime2">
              <a:rPr lang="en-US" smtClean="0"/>
              <a:t>Saturday, December 19,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4118392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DA5FB-E41B-4F86-8DE7-42805267A524}" type="datetime2">
              <a:rPr lang="en-US" smtClean="0"/>
              <a:t>Saturday, December 19,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14830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E550F1-CF03-4664-A98C-0C5A73A204D8}" type="datetime2">
              <a:rPr lang="en-US" smtClean="0"/>
              <a:t>Saturday, December 19,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748500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D5E178-DCFE-45AA-965A-661C800C57B1}" type="datetime2">
              <a:rPr lang="en-US" smtClean="0"/>
              <a:t>Saturday, December 19,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27634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17C20C-2E5F-4A6C-BA94-062D0FF76FF1}" type="datetime2">
              <a:rPr lang="en-US" smtClean="0"/>
              <a:t>Saturday, December 19,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98233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D23234-0A30-4DB5-BF06-CA52EB4B6277}" type="datetime2">
              <a:rPr lang="en-US" smtClean="0"/>
              <a:t>Saturday, December 19, 2020</a:t>
            </a:fld>
            <a:endParaRPr lang="en-US"/>
          </a:p>
        </p:txBody>
      </p:sp>
      <p:sp>
        <p:nvSpPr>
          <p:cNvPr id="5" name="Footer Placeholder 4"/>
          <p:cNvSpPr>
            <a:spLocks noGrp="1"/>
          </p:cNvSpPr>
          <p:nvPr>
            <p:ph type="ftr" sz="quarter" idx="11"/>
          </p:nvPr>
        </p:nvSpPr>
        <p:spPr/>
        <p:txBody>
          <a:bodyPr/>
          <a:lstStyle/>
          <a:p>
            <a:r>
              <a:rPr lang="en-US"/>
              <a:t>Data sourced from Yahoo Finance.</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24340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4EF579-8B72-4BC7-B1FC-EED207606C97}" type="datetime2">
              <a:rPr lang="en-US" smtClean="0"/>
              <a:t>Saturday, December 19, 2020</a:t>
            </a:fld>
            <a:endParaRPr lang="en-US"/>
          </a:p>
        </p:txBody>
      </p:sp>
      <p:sp>
        <p:nvSpPr>
          <p:cNvPr id="5" name="Footer Placeholder 4"/>
          <p:cNvSpPr>
            <a:spLocks noGrp="1"/>
          </p:cNvSpPr>
          <p:nvPr>
            <p:ph type="ftr" sz="quarter" idx="11"/>
          </p:nvPr>
        </p:nvSpPr>
        <p:spPr/>
        <p:txBody>
          <a:bodyPr/>
          <a:lstStyle/>
          <a:p>
            <a:r>
              <a:rPr lang="en-US"/>
              <a:t>Data sourced from Yahoo Finance.</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39283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7416F-A64D-44E2-A464-D1BF253A707B}" type="datetime2">
              <a:rPr lang="en-US" smtClean="0"/>
              <a:t>Saturday, December 19, 2020</a:t>
            </a:fld>
            <a:endParaRPr lang="en-US" dirty="0"/>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14062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BF3E1-2B84-4E1D-87B2-3E38251EF9AD}" type="datetime2">
              <a:rPr lang="en-US" smtClean="0"/>
              <a:t>Saturday, December 19, 2020</a:t>
            </a:fld>
            <a:endParaRPr lang="en-US"/>
          </a:p>
        </p:txBody>
      </p:sp>
      <p:sp>
        <p:nvSpPr>
          <p:cNvPr id="5" name="Footer Placeholder 4"/>
          <p:cNvSpPr>
            <a:spLocks noGrp="1"/>
          </p:cNvSpPr>
          <p:nvPr>
            <p:ph type="ftr" sz="quarter" idx="11"/>
          </p:nvPr>
        </p:nvSpPr>
        <p:spPr/>
        <p:txBody>
          <a:bodyPr/>
          <a:lstStyle/>
          <a:p>
            <a:pPr algn="l"/>
            <a:r>
              <a:rPr lang="en-US"/>
              <a:t>Data sourced from Yahoo Finance.</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047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8D2C6-CF4B-4872-927C-8185A703D630}" type="datetime2">
              <a:rPr lang="en-US" smtClean="0"/>
              <a:t>Saturday, December 19, 2020</a:t>
            </a:fld>
            <a:endParaRPr lang="en-US"/>
          </a:p>
        </p:txBody>
      </p:sp>
      <p:sp>
        <p:nvSpPr>
          <p:cNvPr id="6" name="Footer Placeholder 5"/>
          <p:cNvSpPr>
            <a:spLocks noGrp="1"/>
          </p:cNvSpPr>
          <p:nvPr>
            <p:ph type="ftr" sz="quarter" idx="11"/>
          </p:nvPr>
        </p:nvSpPr>
        <p:spPr/>
        <p:txBody>
          <a:bodyPr/>
          <a:lstStyle/>
          <a:p>
            <a:r>
              <a:rPr lang="en-US"/>
              <a:t>Data sourced from Yahoo Finance.</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86198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97DB8C-B07E-49B4-BA53-F715216183A3}" type="datetime2">
              <a:rPr lang="en-US" smtClean="0"/>
              <a:t>Saturday, December 19, 2020</a:t>
            </a:fld>
            <a:endParaRPr lang="en-US"/>
          </a:p>
        </p:txBody>
      </p:sp>
      <p:sp>
        <p:nvSpPr>
          <p:cNvPr id="8" name="Footer Placeholder 7"/>
          <p:cNvSpPr>
            <a:spLocks noGrp="1"/>
          </p:cNvSpPr>
          <p:nvPr>
            <p:ph type="ftr" sz="quarter" idx="11"/>
          </p:nvPr>
        </p:nvSpPr>
        <p:spPr/>
        <p:txBody>
          <a:bodyPr/>
          <a:lstStyle/>
          <a:p>
            <a:r>
              <a:rPr lang="en-US"/>
              <a:t>Data sourced from Yahoo Finance.</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4508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88A648-4C36-48AC-A500-B4DEDBE4E3C7}" type="datetime2">
              <a:rPr lang="en-US" smtClean="0"/>
              <a:t>Saturday, December 19, 2020</a:t>
            </a:fld>
            <a:endParaRPr lang="en-US"/>
          </a:p>
        </p:txBody>
      </p:sp>
      <p:sp>
        <p:nvSpPr>
          <p:cNvPr id="4" name="Footer Placeholder 3"/>
          <p:cNvSpPr>
            <a:spLocks noGrp="1"/>
          </p:cNvSpPr>
          <p:nvPr>
            <p:ph type="ftr" sz="quarter" idx="11"/>
          </p:nvPr>
        </p:nvSpPr>
        <p:spPr/>
        <p:txBody>
          <a:bodyPr/>
          <a:lstStyle/>
          <a:p>
            <a:r>
              <a:rPr lang="en-US"/>
              <a:t>Data sourced from Yahoo Finance.</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5835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1B5B0-DEB8-4D32-8550-C20D4EEDCD21}" type="datetime2">
              <a:rPr lang="en-US" smtClean="0"/>
              <a:t>Saturday, December 19, 2020</a:t>
            </a:fld>
            <a:endParaRPr lang="en-US"/>
          </a:p>
        </p:txBody>
      </p:sp>
      <p:sp>
        <p:nvSpPr>
          <p:cNvPr id="3" name="Footer Placeholder 2"/>
          <p:cNvSpPr>
            <a:spLocks noGrp="1"/>
          </p:cNvSpPr>
          <p:nvPr>
            <p:ph type="ftr" sz="quarter" idx="11"/>
          </p:nvPr>
        </p:nvSpPr>
        <p:spPr/>
        <p:txBody>
          <a:bodyPr/>
          <a:lstStyle/>
          <a:p>
            <a:r>
              <a:rPr lang="en-US"/>
              <a:t>Data sourced from Yahoo Finance.</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8229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25943-E65F-4942-8353-D95DA879E05F}" type="datetime2">
              <a:rPr lang="en-US" smtClean="0"/>
              <a:t>Saturday, December 19, 2020</a:t>
            </a:fld>
            <a:endParaRPr lang="en-US"/>
          </a:p>
        </p:txBody>
      </p:sp>
      <p:sp>
        <p:nvSpPr>
          <p:cNvPr id="6" name="Footer Placeholder 5"/>
          <p:cNvSpPr>
            <a:spLocks noGrp="1"/>
          </p:cNvSpPr>
          <p:nvPr>
            <p:ph type="ftr" sz="quarter" idx="11"/>
          </p:nvPr>
        </p:nvSpPr>
        <p:spPr/>
        <p:txBody>
          <a:bodyPr/>
          <a:lstStyle/>
          <a:p>
            <a:r>
              <a:rPr lang="en-US"/>
              <a:t>Data sourced from Yahoo Finance.</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83607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7A4A8F-6A63-4157-9599-3518D5F1C993}" type="datetime2">
              <a:rPr lang="en-US" smtClean="0"/>
              <a:t>Saturday, December 19, 2020</a:t>
            </a:fld>
            <a:endParaRPr lang="en-US"/>
          </a:p>
        </p:txBody>
      </p:sp>
      <p:sp>
        <p:nvSpPr>
          <p:cNvPr id="6" name="Footer Placeholder 5"/>
          <p:cNvSpPr>
            <a:spLocks noGrp="1"/>
          </p:cNvSpPr>
          <p:nvPr>
            <p:ph type="ftr" sz="quarter" idx="11"/>
          </p:nvPr>
        </p:nvSpPr>
        <p:spPr/>
        <p:txBody>
          <a:bodyPr/>
          <a:lstStyle/>
          <a:p>
            <a:r>
              <a:rPr lang="en-US"/>
              <a:t>Data sourced from Yahoo Finance.</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586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0C50A7C-91D1-42B1-A152-70FAB200500E}" type="datetime2">
              <a:rPr lang="en-US" smtClean="0"/>
              <a:t>Saturday, December 19, 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lgn="l"/>
            <a:r>
              <a:rPr lang="en-US"/>
              <a:t>Data sourced from Yahoo Finance.</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125429825"/>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hf sldNum="0" hd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CEFB-4EE9-4A2C-A51A-AC6E9A3F1A07}"/>
              </a:ext>
            </a:extLst>
          </p:cNvPr>
          <p:cNvSpPr>
            <a:spLocks noGrp="1"/>
          </p:cNvSpPr>
          <p:nvPr>
            <p:ph type="ctrTitle"/>
          </p:nvPr>
        </p:nvSpPr>
        <p:spPr>
          <a:xfrm>
            <a:off x="720000" y="728663"/>
            <a:ext cx="5015638" cy="2795738"/>
          </a:xfrm>
        </p:spPr>
        <p:txBody>
          <a:bodyPr>
            <a:normAutofit/>
          </a:bodyPr>
          <a:lstStyle/>
          <a:p>
            <a:endParaRPr lang="en-US"/>
          </a:p>
        </p:txBody>
      </p:sp>
      <p:sp>
        <p:nvSpPr>
          <p:cNvPr id="3" name="Subtitle 2">
            <a:extLst>
              <a:ext uri="{FF2B5EF4-FFF2-40B4-BE49-F238E27FC236}">
                <a16:creationId xmlns:a16="http://schemas.microsoft.com/office/drawing/2014/main" id="{B8D267CB-88B7-4BEF-92F3-A176128AEB58}"/>
              </a:ext>
            </a:extLst>
          </p:cNvPr>
          <p:cNvSpPr>
            <a:spLocks noGrp="1"/>
          </p:cNvSpPr>
          <p:nvPr>
            <p:ph type="subTitle" idx="1"/>
          </p:nvPr>
        </p:nvSpPr>
        <p:spPr>
          <a:xfrm>
            <a:off x="720000" y="3830398"/>
            <a:ext cx="5015638" cy="2298939"/>
          </a:xfrm>
        </p:spPr>
        <p:txBody>
          <a:bodyPr>
            <a:normAutofit/>
          </a:bodyPr>
          <a:lstStyle/>
          <a:p>
            <a:endParaRPr lang="en-US"/>
          </a:p>
        </p:txBody>
      </p:sp>
      <p:pic>
        <p:nvPicPr>
          <p:cNvPr id="4" name="Picture 3">
            <a:extLst>
              <a:ext uri="{FF2B5EF4-FFF2-40B4-BE49-F238E27FC236}">
                <a16:creationId xmlns:a16="http://schemas.microsoft.com/office/drawing/2014/main" id="{B271E90E-5DEB-4731-96AB-0BF890F96633}"/>
              </a:ext>
            </a:extLst>
          </p:cNvPr>
          <p:cNvPicPr>
            <a:picLocks noChangeAspect="1"/>
          </p:cNvPicPr>
          <p:nvPr/>
        </p:nvPicPr>
        <p:blipFill rotWithShape="1">
          <a:blip r:embed="rId2"/>
          <a:srcRect l="20635" r="20612" b="1"/>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
        <p:nvSpPr>
          <p:cNvPr id="5" name="Footer Placeholder 4">
            <a:extLst>
              <a:ext uri="{FF2B5EF4-FFF2-40B4-BE49-F238E27FC236}">
                <a16:creationId xmlns:a16="http://schemas.microsoft.com/office/drawing/2014/main" id="{30EB2E02-0DA0-4E82-A929-B2CC2C59515B}"/>
              </a:ext>
            </a:extLst>
          </p:cNvPr>
          <p:cNvSpPr>
            <a:spLocks noGrp="1"/>
          </p:cNvSpPr>
          <p:nvPr>
            <p:ph type="ftr" sz="quarter" idx="11"/>
          </p:nvPr>
        </p:nvSpPr>
        <p:spPr/>
        <p:txBody>
          <a:bodyPr/>
          <a:lstStyle/>
          <a:p>
            <a:pPr algn="l"/>
            <a:r>
              <a:rPr lang="en-US"/>
              <a:t>Data sourced from Yahoo Finance.</a:t>
            </a:r>
            <a:endParaRPr lang="en-US" dirty="0"/>
          </a:p>
        </p:txBody>
      </p:sp>
    </p:spTree>
    <p:extLst>
      <p:ext uri="{BB962C8B-B14F-4D97-AF65-F5344CB8AC3E}">
        <p14:creationId xmlns:p14="http://schemas.microsoft.com/office/powerpoint/2010/main" val="487658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7FB4-FEC5-44F5-8A7C-792B01D8DB76}"/>
              </a:ext>
            </a:extLst>
          </p:cNvPr>
          <p:cNvSpPr>
            <a:spLocks noGrp="1"/>
          </p:cNvSpPr>
          <p:nvPr>
            <p:ph type="title"/>
          </p:nvPr>
        </p:nvSpPr>
        <p:spPr>
          <a:xfrm>
            <a:off x="4052711" y="551771"/>
            <a:ext cx="4052711" cy="1796318"/>
          </a:xfrm>
        </p:spPr>
        <p:txBody>
          <a:bodyPr vert="horz" wrap="square" lIns="0" tIns="0" rIns="0" bIns="0" rtlCol="0" anchor="t" anchorCtr="0">
            <a:normAutofit fontScale="90000"/>
          </a:bodyPr>
          <a:lstStyle/>
          <a:p>
            <a:pPr algn="ctr">
              <a:lnSpc>
                <a:spcPct val="100000"/>
              </a:lnSpc>
            </a:pPr>
            <a:r>
              <a:rPr lang="en-US" sz="1600" dirty="0"/>
              <a:t>Ultra-Luxury Auto Groups Tracked the S&amp;P 500 performance  the best…implying that the stock market is a driving factor in their success.</a:t>
            </a:r>
            <a:br>
              <a:rPr lang="en-US" sz="1600" dirty="0"/>
            </a:br>
            <a:br>
              <a:rPr lang="en-US" sz="1600" dirty="0"/>
            </a:br>
            <a:r>
              <a:rPr lang="en-US" sz="1600" dirty="0"/>
              <a:t>Tesla’s sales skyrocketed their stock price and pulled the luxury index from flat performance to outpacing the S&amp;P.</a:t>
            </a:r>
          </a:p>
        </p:txBody>
      </p:sp>
      <p:pic>
        <p:nvPicPr>
          <p:cNvPr id="18" name="Content Placeholder 17" descr="Chart&#10;&#10;Description automatically generated">
            <a:extLst>
              <a:ext uri="{FF2B5EF4-FFF2-40B4-BE49-F238E27FC236}">
                <a16:creationId xmlns:a16="http://schemas.microsoft.com/office/drawing/2014/main" id="{F7A71560-C9AD-42CF-AC21-A87F88CB624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62887" y="2525096"/>
            <a:ext cx="3832358" cy="2554904"/>
          </a:xfrm>
        </p:spPr>
      </p:pic>
      <p:pic>
        <p:nvPicPr>
          <p:cNvPr id="8" name="Content Placeholder 7" descr="Chart&#10;&#10;Description automatically generated">
            <a:extLst>
              <a:ext uri="{FF2B5EF4-FFF2-40B4-BE49-F238E27FC236}">
                <a16:creationId xmlns:a16="http://schemas.microsoft.com/office/drawing/2014/main" id="{4B64B59F-F3A4-47ED-B0A5-FE6F680BE0F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2857" y="3464630"/>
            <a:ext cx="3283464" cy="2188975"/>
          </a:xfrm>
          <a:custGeom>
            <a:avLst/>
            <a:gdLst/>
            <a:ahLst/>
            <a:cxnLst/>
            <a:rect l="l" t="t" r="r" b="b"/>
            <a:pathLst>
              <a:path w="2327400" h="2524669">
                <a:moveTo>
                  <a:pt x="0" y="0"/>
                </a:moveTo>
                <a:lnTo>
                  <a:pt x="2327400" y="0"/>
                </a:lnTo>
                <a:lnTo>
                  <a:pt x="2327400" y="2524669"/>
                </a:lnTo>
                <a:lnTo>
                  <a:pt x="0" y="2524669"/>
                </a:lnTo>
                <a:close/>
              </a:path>
            </a:pathLst>
          </a:custGeom>
        </p:spPr>
      </p:pic>
      <p:pic>
        <p:nvPicPr>
          <p:cNvPr id="14" name="Picture 13" descr="Chart&#10;&#10;Description automatically generated">
            <a:extLst>
              <a:ext uri="{FF2B5EF4-FFF2-40B4-BE49-F238E27FC236}">
                <a16:creationId xmlns:a16="http://schemas.microsoft.com/office/drawing/2014/main" id="{8F55E7A4-8FD9-4DD3-ACE0-BCA44AE273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5445" y="551771"/>
            <a:ext cx="3333698" cy="2222464"/>
          </a:xfrm>
          <a:custGeom>
            <a:avLst/>
            <a:gdLst/>
            <a:ahLst/>
            <a:cxnLst/>
            <a:rect l="l" t="t" r="r" b="b"/>
            <a:pathLst>
              <a:path w="2327400" h="2524669">
                <a:moveTo>
                  <a:pt x="0" y="0"/>
                </a:moveTo>
                <a:lnTo>
                  <a:pt x="2327400" y="0"/>
                </a:lnTo>
                <a:lnTo>
                  <a:pt x="2327400" y="2524669"/>
                </a:lnTo>
                <a:lnTo>
                  <a:pt x="0" y="2524669"/>
                </a:lnTo>
                <a:close/>
              </a:path>
            </a:pathLst>
          </a:custGeom>
        </p:spPr>
      </p:pic>
      <p:pic>
        <p:nvPicPr>
          <p:cNvPr id="16" name="Picture 15" descr="Chart&#10;&#10;Description automatically generated">
            <a:extLst>
              <a:ext uri="{FF2B5EF4-FFF2-40B4-BE49-F238E27FC236}">
                <a16:creationId xmlns:a16="http://schemas.microsoft.com/office/drawing/2014/main" id="{848F1E87-E8CE-4666-848F-B182ECBD5B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5446" y="3464630"/>
            <a:ext cx="3333697" cy="2222463"/>
          </a:xfrm>
          <a:custGeom>
            <a:avLst/>
            <a:gdLst/>
            <a:ahLst/>
            <a:cxnLst/>
            <a:rect l="l" t="t" r="r" b="b"/>
            <a:pathLst>
              <a:path w="2327400" h="2524669">
                <a:moveTo>
                  <a:pt x="0" y="0"/>
                </a:moveTo>
                <a:lnTo>
                  <a:pt x="2327400" y="0"/>
                </a:lnTo>
                <a:lnTo>
                  <a:pt x="2327400" y="2524669"/>
                </a:lnTo>
                <a:lnTo>
                  <a:pt x="0" y="2524669"/>
                </a:lnTo>
                <a:close/>
              </a:path>
            </a:pathLst>
          </a:custGeom>
        </p:spPr>
      </p:pic>
      <p:pic>
        <p:nvPicPr>
          <p:cNvPr id="6" name="Content Placeholder 5" descr="Chart&#10;&#10;Description automatically generated">
            <a:extLst>
              <a:ext uri="{FF2B5EF4-FFF2-40B4-BE49-F238E27FC236}">
                <a16:creationId xmlns:a16="http://schemas.microsoft.com/office/drawing/2014/main" id="{707D4AD0-ABD6-4E4D-8BF2-3144F4FB45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116" y="572361"/>
            <a:ext cx="3302813" cy="2201874"/>
          </a:xfrm>
          <a:custGeom>
            <a:avLst/>
            <a:gdLst/>
            <a:ahLst/>
            <a:cxnLst/>
            <a:rect l="l" t="t" r="r" b="b"/>
            <a:pathLst>
              <a:path w="2327400" h="2524669">
                <a:moveTo>
                  <a:pt x="0" y="0"/>
                </a:moveTo>
                <a:lnTo>
                  <a:pt x="2327400" y="0"/>
                </a:lnTo>
                <a:lnTo>
                  <a:pt x="2327400" y="2524669"/>
                </a:lnTo>
                <a:lnTo>
                  <a:pt x="0" y="2524669"/>
                </a:lnTo>
                <a:close/>
              </a:path>
            </a:pathLst>
          </a:custGeom>
        </p:spPr>
      </p:pic>
      <p:sp>
        <p:nvSpPr>
          <p:cNvPr id="3" name="Footer Placeholder 2">
            <a:extLst>
              <a:ext uri="{FF2B5EF4-FFF2-40B4-BE49-F238E27FC236}">
                <a16:creationId xmlns:a16="http://schemas.microsoft.com/office/drawing/2014/main" id="{04C95FEB-FE07-4DE1-A0E9-2BD62DDE24E1}"/>
              </a:ext>
            </a:extLst>
          </p:cNvPr>
          <p:cNvSpPr>
            <a:spLocks noGrp="1"/>
          </p:cNvSpPr>
          <p:nvPr>
            <p:ph type="ftr" sz="quarter" idx="11"/>
          </p:nvPr>
        </p:nvSpPr>
        <p:spPr/>
        <p:txBody>
          <a:bodyPr/>
          <a:lstStyle/>
          <a:p>
            <a:r>
              <a:rPr lang="en-US"/>
              <a:t>Data sourced from Yahoo Finance.</a:t>
            </a:r>
          </a:p>
        </p:txBody>
      </p:sp>
    </p:spTree>
    <p:extLst>
      <p:ext uri="{BB962C8B-B14F-4D97-AF65-F5344CB8AC3E}">
        <p14:creationId xmlns:p14="http://schemas.microsoft.com/office/powerpoint/2010/main" val="81256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Economy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5" y="2323307"/>
            <a:ext cx="3938505" cy="3584253"/>
          </a:xfrm>
        </p:spPr>
        <p:txBody>
          <a:bodyPr>
            <a:normAutofit lnSpcReduction="10000"/>
          </a:bodyPr>
          <a:lstStyle/>
          <a:p>
            <a:r>
              <a:rPr lang="en-US" dirty="0">
                <a:solidFill>
                  <a:schemeClr val="bg1"/>
                </a:solidFill>
              </a:rPr>
              <a:t>Implications and observations:</a:t>
            </a:r>
          </a:p>
          <a:p>
            <a:r>
              <a:rPr lang="en-US" dirty="0">
                <a:solidFill>
                  <a:schemeClr val="bg1"/>
                </a:solidFill>
              </a:rPr>
              <a:t>Tracks the S&amp;P closely with slightly less volatility.</a:t>
            </a:r>
          </a:p>
          <a:p>
            <a:r>
              <a:rPr lang="en-US" dirty="0">
                <a:solidFill>
                  <a:schemeClr val="bg1"/>
                </a:solidFill>
              </a:rPr>
              <a:t>Stimulus package on March 27, 2020 (red square) brightened the investor outlook.</a:t>
            </a:r>
          </a:p>
          <a:p>
            <a:r>
              <a:rPr lang="en-US" dirty="0">
                <a:solidFill>
                  <a:schemeClr val="bg1"/>
                </a:solidFill>
              </a:rPr>
              <a:t>Hitting 100,000 COVID deaths on May 27, 2020 (indicated by 2</a:t>
            </a:r>
            <a:r>
              <a:rPr lang="en-US" baseline="30000" dirty="0">
                <a:solidFill>
                  <a:schemeClr val="bg1"/>
                </a:solidFill>
              </a:rPr>
              <a:t>nd</a:t>
            </a:r>
            <a:r>
              <a:rPr lang="en-US" dirty="0">
                <a:solidFill>
                  <a:schemeClr val="bg1"/>
                </a:solidFill>
              </a:rPr>
              <a:t> red square) had little effect on stock price.</a:t>
            </a:r>
          </a:p>
          <a:p>
            <a:r>
              <a:rPr lang="en-US" dirty="0">
                <a:solidFill>
                  <a:schemeClr val="bg1"/>
                </a:solidFill>
              </a:rPr>
              <a:t>The implication is that investors had a positive outlook on economy vehicle sales in the near future by companies like Kia and Mazda.</a:t>
            </a:r>
          </a:p>
          <a:p>
            <a:endParaRPr lang="en-US" dirty="0">
              <a:solidFill>
                <a:schemeClr val="bg1"/>
              </a:solidFill>
            </a:endParaRPr>
          </a:p>
        </p:txBody>
      </p:sp>
      <p:pic>
        <p:nvPicPr>
          <p:cNvPr id="6" name="Content Placeholder 5" descr="Chart&#10;&#10;Description automatically generated">
            <a:extLst>
              <a:ext uri="{FF2B5EF4-FFF2-40B4-BE49-F238E27FC236}">
                <a16:creationId xmlns:a16="http://schemas.microsoft.com/office/drawing/2014/main" id="{613F8CAD-0FFD-41BF-B750-D2491B6D90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6879" y="1154961"/>
            <a:ext cx="6196843" cy="4131228"/>
          </a:xfrm>
        </p:spPr>
      </p:pic>
      <p:sp>
        <p:nvSpPr>
          <p:cNvPr id="2" name="Footer Placeholder 1">
            <a:extLst>
              <a:ext uri="{FF2B5EF4-FFF2-40B4-BE49-F238E27FC236}">
                <a16:creationId xmlns:a16="http://schemas.microsoft.com/office/drawing/2014/main" id="{89AA2E6F-0F20-4735-A325-B8B522553359}"/>
              </a:ext>
            </a:extLst>
          </p:cNvPr>
          <p:cNvSpPr>
            <a:spLocks noGrp="1"/>
          </p:cNvSpPr>
          <p:nvPr>
            <p:ph type="ftr" sz="quarter" idx="11"/>
          </p:nvPr>
        </p:nvSpPr>
        <p:spPr/>
        <p:txBody>
          <a:bodyPr/>
          <a:lstStyle/>
          <a:p>
            <a:r>
              <a:rPr lang="en-US"/>
              <a:t>Data sourced from Yahoo Finance.</a:t>
            </a:r>
          </a:p>
        </p:txBody>
      </p:sp>
    </p:spTree>
    <p:extLst>
      <p:ext uri="{BB962C8B-B14F-4D97-AF65-F5344CB8AC3E}">
        <p14:creationId xmlns:p14="http://schemas.microsoft.com/office/powerpoint/2010/main" val="365683606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Mid-Range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6" y="2152521"/>
            <a:ext cx="3938505" cy="4050804"/>
          </a:xfrm>
        </p:spPr>
        <p:txBody>
          <a:bodyPr/>
          <a:lstStyle/>
          <a:p>
            <a:r>
              <a:rPr lang="en-US" dirty="0">
                <a:solidFill>
                  <a:schemeClr val="bg1"/>
                </a:solidFill>
              </a:rPr>
              <a:t>Implications and observations:</a:t>
            </a:r>
          </a:p>
          <a:p>
            <a:r>
              <a:rPr lang="en-US" dirty="0">
                <a:solidFill>
                  <a:schemeClr val="bg1"/>
                </a:solidFill>
              </a:rPr>
              <a:t>Mid-Range Auto Groups like Ford and Toyota did not enjoy the same rise in stock prices but suffered less severely when the pandemic hit.</a:t>
            </a:r>
          </a:p>
          <a:p>
            <a:r>
              <a:rPr lang="en-US" dirty="0">
                <a:solidFill>
                  <a:schemeClr val="bg1"/>
                </a:solidFill>
              </a:rPr>
              <a:t>Stimulus package on March 27, 2020 (red square) had less effect on Mid-Range Auto Groups.</a:t>
            </a:r>
          </a:p>
          <a:p>
            <a:r>
              <a:rPr lang="en-US" dirty="0">
                <a:solidFill>
                  <a:schemeClr val="bg1"/>
                </a:solidFill>
              </a:rPr>
              <a:t>Hitting 100,000 COVID deaths on May 27, 2020 (indicated by 2</a:t>
            </a:r>
            <a:r>
              <a:rPr lang="en-US" baseline="30000" dirty="0">
                <a:solidFill>
                  <a:schemeClr val="bg1"/>
                </a:solidFill>
              </a:rPr>
              <a:t>nd</a:t>
            </a:r>
            <a:r>
              <a:rPr lang="en-US" dirty="0">
                <a:solidFill>
                  <a:schemeClr val="bg1"/>
                </a:solidFill>
              </a:rPr>
              <a:t> red square) flattened auto group stock prices.</a:t>
            </a:r>
          </a:p>
          <a:p>
            <a:r>
              <a:rPr lang="en-US" dirty="0">
                <a:solidFill>
                  <a:schemeClr val="bg1"/>
                </a:solidFill>
              </a:rPr>
              <a:t>Implication is that investors had a less positive outlook on the near future of this vehicle segment’s buyers.</a:t>
            </a:r>
          </a:p>
        </p:txBody>
      </p:sp>
      <p:pic>
        <p:nvPicPr>
          <p:cNvPr id="8" name="Content Placeholder 7" descr="Chart&#10;&#10;Description automatically generated">
            <a:extLst>
              <a:ext uri="{FF2B5EF4-FFF2-40B4-BE49-F238E27FC236}">
                <a16:creationId xmlns:a16="http://schemas.microsoft.com/office/drawing/2014/main" id="{9798CFB4-7D8C-42A7-B6B5-33C1DA037F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74706" y="1075589"/>
            <a:ext cx="6159017" cy="4106011"/>
          </a:xfrm>
        </p:spPr>
      </p:pic>
      <p:sp>
        <p:nvSpPr>
          <p:cNvPr id="2" name="Footer Placeholder 1">
            <a:extLst>
              <a:ext uri="{FF2B5EF4-FFF2-40B4-BE49-F238E27FC236}">
                <a16:creationId xmlns:a16="http://schemas.microsoft.com/office/drawing/2014/main" id="{316DE105-16D6-4985-A75C-47265DA16A21}"/>
              </a:ext>
            </a:extLst>
          </p:cNvPr>
          <p:cNvSpPr>
            <a:spLocks noGrp="1"/>
          </p:cNvSpPr>
          <p:nvPr>
            <p:ph type="ftr" sz="quarter" idx="11"/>
          </p:nvPr>
        </p:nvSpPr>
        <p:spPr/>
        <p:txBody>
          <a:bodyPr/>
          <a:lstStyle/>
          <a:p>
            <a:r>
              <a:rPr lang="en-US"/>
              <a:t>Data sourced from Yahoo Finance.</a:t>
            </a:r>
          </a:p>
        </p:txBody>
      </p:sp>
    </p:spTree>
    <p:extLst>
      <p:ext uri="{BB962C8B-B14F-4D97-AF65-F5344CB8AC3E}">
        <p14:creationId xmlns:p14="http://schemas.microsoft.com/office/powerpoint/2010/main" val="315929018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Luxury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6" y="2049430"/>
            <a:ext cx="3938505" cy="4050804"/>
          </a:xfrm>
        </p:spPr>
        <p:txBody>
          <a:bodyPr>
            <a:normAutofit lnSpcReduction="10000"/>
          </a:bodyPr>
          <a:lstStyle/>
          <a:p>
            <a:r>
              <a:rPr lang="en-US" dirty="0">
                <a:solidFill>
                  <a:schemeClr val="bg1"/>
                </a:solidFill>
              </a:rPr>
              <a:t>Implications and observations:</a:t>
            </a:r>
          </a:p>
          <a:p>
            <a:r>
              <a:rPr lang="en-US" dirty="0">
                <a:solidFill>
                  <a:schemeClr val="bg1"/>
                </a:solidFill>
              </a:rPr>
              <a:t>Luxury Auto Groups like Mercedes and BMW initially look like nothing stood in the way of luxury cars rolling into consumers’ garages... but this is misleading. Tesla sales </a:t>
            </a:r>
            <a:r>
              <a:rPr lang="en-US" sz="1600" dirty="0">
                <a:solidFill>
                  <a:schemeClr val="bg1"/>
                </a:solidFill>
              </a:rPr>
              <a:t>skyrocketed their stock price and drove the luxury index from flat performance to outpacing the S&amp;P. While relatively flat throughout 2018 and 2019 TSLA stock has increased in value ten </a:t>
            </a:r>
            <a:r>
              <a:rPr lang="en-US" dirty="0">
                <a:solidFill>
                  <a:schemeClr val="bg1"/>
                </a:solidFill>
              </a:rPr>
              <a:t>times over in 2020. This has dominated the index and other broad economic factors though a flattening in the slope is observed in April through June.</a:t>
            </a:r>
          </a:p>
        </p:txBody>
      </p:sp>
      <p:pic>
        <p:nvPicPr>
          <p:cNvPr id="6" name="Content Placeholder 5" descr="Chart, scatter chart&#10;&#10;Description automatically generated">
            <a:extLst>
              <a:ext uri="{FF2B5EF4-FFF2-40B4-BE49-F238E27FC236}">
                <a16:creationId xmlns:a16="http://schemas.microsoft.com/office/drawing/2014/main" id="{29C72DC6-2730-4009-85AE-223E2DB55D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7127" y="1142422"/>
            <a:ext cx="6215651" cy="4143767"/>
          </a:xfrm>
        </p:spPr>
      </p:pic>
      <p:sp>
        <p:nvSpPr>
          <p:cNvPr id="2" name="Footer Placeholder 1">
            <a:extLst>
              <a:ext uri="{FF2B5EF4-FFF2-40B4-BE49-F238E27FC236}">
                <a16:creationId xmlns:a16="http://schemas.microsoft.com/office/drawing/2014/main" id="{9698F7D4-5F89-449F-A958-78B052FF5EE1}"/>
              </a:ext>
            </a:extLst>
          </p:cNvPr>
          <p:cNvSpPr>
            <a:spLocks noGrp="1"/>
          </p:cNvSpPr>
          <p:nvPr>
            <p:ph type="ftr" sz="quarter" idx="11"/>
          </p:nvPr>
        </p:nvSpPr>
        <p:spPr/>
        <p:txBody>
          <a:bodyPr/>
          <a:lstStyle/>
          <a:p>
            <a:r>
              <a:rPr lang="en-US"/>
              <a:t>Data sourced from Yahoo Finance.</a:t>
            </a:r>
          </a:p>
        </p:txBody>
      </p:sp>
    </p:spTree>
    <p:extLst>
      <p:ext uri="{BB962C8B-B14F-4D97-AF65-F5344CB8AC3E}">
        <p14:creationId xmlns:p14="http://schemas.microsoft.com/office/powerpoint/2010/main" val="162659914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13">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D6EA5B1-2E75-4FA5-970C-B66A7C4BAFB1}"/>
              </a:ext>
            </a:extLst>
          </p:cNvPr>
          <p:cNvSpPr>
            <a:spLocks noGrp="1"/>
          </p:cNvSpPr>
          <p:nvPr>
            <p:ph type="title"/>
          </p:nvPr>
        </p:nvSpPr>
        <p:spPr>
          <a:xfrm>
            <a:off x="7530611" y="407690"/>
            <a:ext cx="3924510" cy="1573510"/>
          </a:xfrm>
        </p:spPr>
        <p:txBody>
          <a:bodyPr vert="horz" lIns="91440" tIns="45720" rIns="91440" bIns="45720" rtlCol="0" anchor="t">
            <a:normAutofit/>
          </a:bodyPr>
          <a:lstStyle/>
          <a:p>
            <a:pPr algn="ctr"/>
            <a:r>
              <a:rPr lang="en-US" sz="2800" dirty="0">
                <a:solidFill>
                  <a:srgbClr val="FFFFFF"/>
                </a:solidFill>
              </a:rPr>
              <a:t>S&amp;P 500 index vs ULTRA Luxury Auto Group index</a:t>
            </a:r>
          </a:p>
        </p:txBody>
      </p:sp>
      <p:sp useBgFill="1">
        <p:nvSpPr>
          <p:cNvPr id="26"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9" name="Straight Connector 28">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
        <p:nvSpPr>
          <p:cNvPr id="7" name="Text Placeholder 6">
            <a:extLst>
              <a:ext uri="{FF2B5EF4-FFF2-40B4-BE49-F238E27FC236}">
                <a16:creationId xmlns:a16="http://schemas.microsoft.com/office/drawing/2014/main" id="{EABD8C46-60DB-4D71-9B99-0F89FF49BE7B}"/>
              </a:ext>
            </a:extLst>
          </p:cNvPr>
          <p:cNvSpPr>
            <a:spLocks noGrp="1"/>
          </p:cNvSpPr>
          <p:nvPr>
            <p:ph type="body" sz="half" idx="2"/>
          </p:nvPr>
        </p:nvSpPr>
        <p:spPr>
          <a:xfrm>
            <a:off x="7516616" y="2049430"/>
            <a:ext cx="3938505" cy="4050804"/>
          </a:xfrm>
        </p:spPr>
        <p:txBody>
          <a:bodyPr>
            <a:normAutofit/>
          </a:bodyPr>
          <a:lstStyle/>
          <a:p>
            <a:r>
              <a:rPr lang="en-US" dirty="0">
                <a:solidFill>
                  <a:schemeClr val="bg1"/>
                </a:solidFill>
              </a:rPr>
              <a:t>Implications and observations:</a:t>
            </a:r>
          </a:p>
          <a:p>
            <a:r>
              <a:rPr lang="en-US" dirty="0">
                <a:solidFill>
                  <a:schemeClr val="bg1"/>
                </a:solidFill>
              </a:rPr>
              <a:t>Interestingly, the ultra luxury auto groups index, comprised of brands like Porsche, Ferrari, and McLaren, tracked the S&amp;P 500 the most closely of the four segments and only marginally better than Economy auto groups. This implies that stock market performance may factor into car sales which, in turn, influences stock price.  </a:t>
            </a:r>
          </a:p>
        </p:txBody>
      </p:sp>
      <p:pic>
        <p:nvPicPr>
          <p:cNvPr id="8" name="Content Placeholder 7" descr="Chart&#10;&#10;Description automatically generated">
            <a:extLst>
              <a:ext uri="{FF2B5EF4-FFF2-40B4-BE49-F238E27FC236}">
                <a16:creationId xmlns:a16="http://schemas.microsoft.com/office/drawing/2014/main" id="{3FBF23BD-028B-43E3-896C-790E67EC4A2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6482" y="1081825"/>
            <a:ext cx="6131238" cy="4087492"/>
          </a:xfrm>
        </p:spPr>
      </p:pic>
      <p:sp>
        <p:nvSpPr>
          <p:cNvPr id="2" name="Footer Placeholder 1">
            <a:extLst>
              <a:ext uri="{FF2B5EF4-FFF2-40B4-BE49-F238E27FC236}">
                <a16:creationId xmlns:a16="http://schemas.microsoft.com/office/drawing/2014/main" id="{6A5D588D-1CB9-4268-A379-3C46F4A951E6}"/>
              </a:ext>
            </a:extLst>
          </p:cNvPr>
          <p:cNvSpPr>
            <a:spLocks noGrp="1"/>
          </p:cNvSpPr>
          <p:nvPr>
            <p:ph type="ftr" sz="quarter" idx="11"/>
          </p:nvPr>
        </p:nvSpPr>
        <p:spPr/>
        <p:txBody>
          <a:bodyPr/>
          <a:lstStyle/>
          <a:p>
            <a:r>
              <a:rPr lang="en-US"/>
              <a:t>Data sourced from Yahoo Finance.</a:t>
            </a:r>
          </a:p>
        </p:txBody>
      </p:sp>
    </p:spTree>
    <p:extLst>
      <p:ext uri="{BB962C8B-B14F-4D97-AF65-F5344CB8AC3E}">
        <p14:creationId xmlns:p14="http://schemas.microsoft.com/office/powerpoint/2010/main" val="305626208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E862C-82C3-4133-B194-BB8D5564D871}"/>
              </a:ext>
            </a:extLst>
          </p:cNvPr>
          <p:cNvSpPr>
            <a:spLocks noGrp="1"/>
          </p:cNvSpPr>
          <p:nvPr>
            <p:ph type="title"/>
          </p:nvPr>
        </p:nvSpPr>
        <p:spPr>
          <a:xfrm>
            <a:off x="7085011" y="634565"/>
            <a:ext cx="3657600" cy="589844"/>
          </a:xfrm>
        </p:spPr>
        <p:txBody>
          <a:bodyPr/>
          <a:lstStyle/>
          <a:p>
            <a:r>
              <a:rPr lang="en-US" dirty="0"/>
              <a:t>Team 6 Analysts</a:t>
            </a:r>
          </a:p>
        </p:txBody>
      </p:sp>
      <p:pic>
        <p:nvPicPr>
          <p:cNvPr id="6" name="Content Placeholder 5" descr="A person wearing a uniform&#10;&#10;Description automatically generated with low confidence">
            <a:extLst>
              <a:ext uri="{FF2B5EF4-FFF2-40B4-BE49-F238E27FC236}">
                <a16:creationId xmlns:a16="http://schemas.microsoft.com/office/drawing/2014/main" id="{480EC34A-A090-4DEF-AD49-6EA6CFF45B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2436" y="5065713"/>
            <a:ext cx="1106487"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ext Placeholder 3">
            <a:extLst>
              <a:ext uri="{FF2B5EF4-FFF2-40B4-BE49-F238E27FC236}">
                <a16:creationId xmlns:a16="http://schemas.microsoft.com/office/drawing/2014/main" id="{BE93A2DA-6AC4-48BB-93CE-4EEC0A83C825}"/>
              </a:ext>
            </a:extLst>
          </p:cNvPr>
          <p:cNvSpPr>
            <a:spLocks noGrp="1"/>
          </p:cNvSpPr>
          <p:nvPr>
            <p:ph type="body" sz="half" idx="2"/>
          </p:nvPr>
        </p:nvSpPr>
        <p:spPr>
          <a:xfrm>
            <a:off x="7085011" y="1316565"/>
            <a:ext cx="4181299" cy="4826365"/>
          </a:xfrm>
        </p:spPr>
        <p:txBody>
          <a:bodyPr>
            <a:normAutofit lnSpcReduction="10000"/>
          </a:bodyPr>
          <a:lstStyle/>
          <a:p>
            <a:pPr>
              <a:buClr>
                <a:schemeClr val="bg2"/>
              </a:buClr>
            </a:pPr>
            <a:r>
              <a:rPr lang="en-US" dirty="0"/>
              <a:t>Team 6 Analytical Group uses data to explain how world and national events affect the financial markets. </a:t>
            </a:r>
          </a:p>
          <a:p>
            <a:pPr>
              <a:buClr>
                <a:schemeClr val="bg2"/>
              </a:buClr>
            </a:pPr>
            <a:r>
              <a:rPr lang="en-US" dirty="0"/>
              <a:t>Contact us for your next research project.</a:t>
            </a:r>
          </a:p>
          <a:p>
            <a:pPr marL="285750" indent="-285750">
              <a:buClr>
                <a:schemeClr val="bg2"/>
              </a:buClr>
              <a:buFont typeface="Wingdings" panose="05000000000000000000" pitchFamily="2" charset="2"/>
              <a:buChar char="v"/>
            </a:pPr>
            <a:endParaRPr lang="en-US" dirty="0"/>
          </a:p>
          <a:p>
            <a:pPr>
              <a:buClr>
                <a:schemeClr val="bg2"/>
              </a:buClr>
            </a:pPr>
            <a:r>
              <a:rPr lang="en-US" sz="2400" dirty="0">
                <a:solidFill>
                  <a:schemeClr val="tx1"/>
                </a:solidFill>
              </a:rPr>
              <a:t>Methodology</a:t>
            </a:r>
          </a:p>
          <a:p>
            <a:pPr marL="285750" indent="-285750">
              <a:buClr>
                <a:schemeClr val="bg2"/>
              </a:buClr>
              <a:buFont typeface="Wingdings" panose="05000000000000000000" pitchFamily="2" charset="2"/>
              <a:buChar char="v"/>
            </a:pPr>
            <a:r>
              <a:rPr lang="en-US" dirty="0"/>
              <a:t>Data is sourced from best known origin.</a:t>
            </a:r>
          </a:p>
          <a:p>
            <a:pPr marL="285750" indent="-285750">
              <a:buClr>
                <a:schemeClr val="bg2"/>
              </a:buClr>
              <a:buFont typeface="Wingdings" panose="05000000000000000000" pitchFamily="2" charset="2"/>
              <a:buChar char="v"/>
            </a:pPr>
            <a:r>
              <a:rPr lang="en-US" dirty="0"/>
              <a:t>Data cleaned including tasks like removing null values, changing data type, and removing unnecessary rows and columns.</a:t>
            </a:r>
          </a:p>
          <a:p>
            <a:pPr marL="285750" indent="-285750">
              <a:buClr>
                <a:schemeClr val="bg2"/>
              </a:buClr>
              <a:buFont typeface="Wingdings" panose="05000000000000000000" pitchFamily="2" charset="2"/>
              <a:buChar char="v"/>
            </a:pPr>
            <a:r>
              <a:rPr lang="en-US" dirty="0"/>
              <a:t>Calculations are made.</a:t>
            </a:r>
          </a:p>
          <a:p>
            <a:pPr marL="285750" indent="-285750">
              <a:buClr>
                <a:schemeClr val="bg2"/>
              </a:buClr>
              <a:buFont typeface="Wingdings" panose="05000000000000000000" pitchFamily="2" charset="2"/>
              <a:buChar char="v"/>
            </a:pPr>
            <a:r>
              <a:rPr lang="en-US" dirty="0"/>
              <a:t>Indexes are composed.</a:t>
            </a:r>
          </a:p>
          <a:p>
            <a:pPr marL="285750" indent="-285750">
              <a:buClr>
                <a:schemeClr val="bg2"/>
              </a:buClr>
              <a:buFont typeface="Wingdings" panose="05000000000000000000" pitchFamily="2" charset="2"/>
              <a:buChar char="v"/>
            </a:pPr>
            <a:r>
              <a:rPr lang="en-US" dirty="0"/>
              <a:t>Visualizations created.</a:t>
            </a:r>
          </a:p>
        </p:txBody>
      </p:sp>
      <p:pic>
        <p:nvPicPr>
          <p:cNvPr id="10" name="Picture 9">
            <a:extLst>
              <a:ext uri="{FF2B5EF4-FFF2-40B4-BE49-F238E27FC236}">
                <a16:creationId xmlns:a16="http://schemas.microsoft.com/office/drawing/2014/main" id="{7E5B45FD-07BB-492D-8DB4-C628F9CFCC66}"/>
              </a:ext>
            </a:extLst>
          </p:cNvPr>
          <p:cNvPicPr>
            <a:picLocks noChangeAspect="1"/>
          </p:cNvPicPr>
          <p:nvPr/>
        </p:nvPicPr>
        <p:blipFill>
          <a:blip r:embed="rId3"/>
          <a:stretch>
            <a:fillRect/>
          </a:stretch>
        </p:blipFill>
        <p:spPr>
          <a:xfrm>
            <a:off x="479193" y="3673210"/>
            <a:ext cx="1106487"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30733EC8-B0EA-468A-A11F-4BF9037BAB07}"/>
              </a:ext>
            </a:extLst>
          </p:cNvPr>
          <p:cNvPicPr>
            <a:picLocks noChangeAspect="1"/>
          </p:cNvPicPr>
          <p:nvPr/>
        </p:nvPicPr>
        <p:blipFill>
          <a:blip r:embed="rId4"/>
          <a:stretch>
            <a:fillRect/>
          </a:stretch>
        </p:blipFill>
        <p:spPr>
          <a:xfrm>
            <a:off x="1032437" y="2148945"/>
            <a:ext cx="1106487"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descr="A person with a beard&#10;&#10;Description automatically generated with low confidence">
            <a:extLst>
              <a:ext uri="{FF2B5EF4-FFF2-40B4-BE49-F238E27FC236}">
                <a16:creationId xmlns:a16="http://schemas.microsoft.com/office/drawing/2014/main" id="{863DAAD5-85A8-4ACE-93EE-DB3B5D1119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194" y="685800"/>
            <a:ext cx="1150944" cy="1106487"/>
          </a:xfrm>
          <a:prstGeom prst="ellipse">
            <a:avLst/>
          </a:prstGeom>
          <a:ln w="63500" cap="rnd">
            <a:solidFill>
              <a:schemeClr val="bg2"/>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5" name="TextBox 14">
            <a:extLst>
              <a:ext uri="{FF2B5EF4-FFF2-40B4-BE49-F238E27FC236}">
                <a16:creationId xmlns:a16="http://schemas.microsoft.com/office/drawing/2014/main" id="{29F54FF5-2F9F-4B67-8A89-CA8A4090AEAF}"/>
              </a:ext>
            </a:extLst>
          </p:cNvPr>
          <p:cNvSpPr txBox="1"/>
          <p:nvPr/>
        </p:nvSpPr>
        <p:spPr>
          <a:xfrm>
            <a:off x="2138923" y="685800"/>
            <a:ext cx="3322077" cy="1077218"/>
          </a:xfrm>
          <a:prstGeom prst="rect">
            <a:avLst/>
          </a:prstGeom>
          <a:noFill/>
        </p:spPr>
        <p:txBody>
          <a:bodyPr wrap="square" rtlCol="0">
            <a:spAutoFit/>
          </a:bodyPr>
          <a:lstStyle/>
          <a:p>
            <a:r>
              <a:rPr lang="en-US" sz="1600" dirty="0"/>
              <a:t>Luis Fernando Ruiz delves into government data and highlights what we need to know.</a:t>
            </a:r>
          </a:p>
        </p:txBody>
      </p:sp>
      <p:sp>
        <p:nvSpPr>
          <p:cNvPr id="16" name="TextBox 15">
            <a:extLst>
              <a:ext uri="{FF2B5EF4-FFF2-40B4-BE49-F238E27FC236}">
                <a16:creationId xmlns:a16="http://schemas.microsoft.com/office/drawing/2014/main" id="{A9C7F89D-E4F4-4DDF-BCA1-C18B932640C2}"/>
              </a:ext>
            </a:extLst>
          </p:cNvPr>
          <p:cNvSpPr txBox="1"/>
          <p:nvPr/>
        </p:nvSpPr>
        <p:spPr>
          <a:xfrm>
            <a:off x="2507223" y="2040468"/>
            <a:ext cx="3322077" cy="1323439"/>
          </a:xfrm>
          <a:prstGeom prst="rect">
            <a:avLst/>
          </a:prstGeom>
          <a:noFill/>
        </p:spPr>
        <p:txBody>
          <a:bodyPr wrap="square" rtlCol="0">
            <a:spAutoFit/>
          </a:bodyPr>
          <a:lstStyle/>
          <a:p>
            <a:r>
              <a:rPr lang="en-US" sz="1600" dirty="0" err="1"/>
              <a:t>Phillecia</a:t>
            </a:r>
            <a:r>
              <a:rPr lang="en-US" sz="1600" dirty="0"/>
              <a:t> Qualls is our automotive sector guru and keeps an eye on who is  in front of the pack and who has been left on the side of the road.</a:t>
            </a:r>
          </a:p>
        </p:txBody>
      </p:sp>
      <p:sp>
        <p:nvSpPr>
          <p:cNvPr id="17" name="TextBox 16">
            <a:extLst>
              <a:ext uri="{FF2B5EF4-FFF2-40B4-BE49-F238E27FC236}">
                <a16:creationId xmlns:a16="http://schemas.microsoft.com/office/drawing/2014/main" id="{B1C8E6A2-68C5-44B2-840F-463B664CE58D}"/>
              </a:ext>
            </a:extLst>
          </p:cNvPr>
          <p:cNvSpPr txBox="1"/>
          <p:nvPr/>
        </p:nvSpPr>
        <p:spPr>
          <a:xfrm>
            <a:off x="2138922" y="3560598"/>
            <a:ext cx="3322077" cy="1077218"/>
          </a:xfrm>
          <a:prstGeom prst="rect">
            <a:avLst/>
          </a:prstGeom>
          <a:noFill/>
        </p:spPr>
        <p:txBody>
          <a:bodyPr wrap="square" rtlCol="0">
            <a:spAutoFit/>
          </a:bodyPr>
          <a:lstStyle/>
          <a:p>
            <a:r>
              <a:rPr lang="en-US" sz="1600" dirty="0"/>
              <a:t>Karen Pearson is our healthcare sector guru and offers us a prognosis of the factors and the players in this space.</a:t>
            </a:r>
          </a:p>
        </p:txBody>
      </p:sp>
      <p:sp>
        <p:nvSpPr>
          <p:cNvPr id="18" name="TextBox 17">
            <a:extLst>
              <a:ext uri="{FF2B5EF4-FFF2-40B4-BE49-F238E27FC236}">
                <a16:creationId xmlns:a16="http://schemas.microsoft.com/office/drawing/2014/main" id="{CFC1BC62-76D3-4F7F-AE1C-BE6083D2FFBF}"/>
              </a:ext>
            </a:extLst>
          </p:cNvPr>
          <p:cNvSpPr txBox="1"/>
          <p:nvPr/>
        </p:nvSpPr>
        <p:spPr>
          <a:xfrm>
            <a:off x="2507222" y="5065713"/>
            <a:ext cx="3322077" cy="1077218"/>
          </a:xfrm>
          <a:prstGeom prst="rect">
            <a:avLst/>
          </a:prstGeom>
          <a:noFill/>
        </p:spPr>
        <p:txBody>
          <a:bodyPr wrap="square" rtlCol="0">
            <a:spAutoFit/>
          </a:bodyPr>
          <a:lstStyle/>
          <a:p>
            <a:r>
              <a:rPr lang="en-US" sz="1600" dirty="0"/>
              <a:t>Dana Woodruff tracks the stock market’s reactions to news and events… what happened and why.</a:t>
            </a:r>
          </a:p>
        </p:txBody>
      </p:sp>
    </p:spTree>
    <p:extLst>
      <p:ext uri="{BB962C8B-B14F-4D97-AF65-F5344CB8AC3E}">
        <p14:creationId xmlns:p14="http://schemas.microsoft.com/office/powerpoint/2010/main" val="199266517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125</TotalTime>
  <Words>783</Words>
  <Application>Microsoft Office PowerPoint</Application>
  <PresentationFormat>Widescreen</PresentationFormat>
  <Paragraphs>51</Paragraphs>
  <Slides>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Century Gothic</vt:lpstr>
      <vt:lpstr>Wingdings</vt:lpstr>
      <vt:lpstr>Wingdings 3</vt:lpstr>
      <vt:lpstr>Slice</vt:lpstr>
      <vt:lpstr>PowerPoint Presentation</vt:lpstr>
      <vt:lpstr>Ultra-Luxury Auto Groups Tracked the S&amp;P 500 performance  the best…implying that the stock market is a driving factor in their success.  Tesla’s sales skyrocketed their stock price and pulled the luxury index from flat performance to outpacing the S&amp;P.</vt:lpstr>
      <vt:lpstr>S&amp;P 500 index vs Economy Auto Group index</vt:lpstr>
      <vt:lpstr>S&amp;P 500 index vs Mid-Range Auto Group index</vt:lpstr>
      <vt:lpstr>S&amp;P 500 index vs Luxury Auto Group index</vt:lpstr>
      <vt:lpstr>S&amp;P 500 index vs ULTRA Luxury Auto Group index</vt:lpstr>
      <vt:lpstr>Team 6 Analysts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Woodruff</dc:creator>
  <cp:lastModifiedBy>Dana Woodruff</cp:lastModifiedBy>
  <cp:revision>18</cp:revision>
  <dcterms:created xsi:type="dcterms:W3CDTF">2020-12-15T16:26:59Z</dcterms:created>
  <dcterms:modified xsi:type="dcterms:W3CDTF">2020-12-19T20:46:51Z</dcterms:modified>
</cp:coreProperties>
</file>