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Ultra-Bold" charset="1" panose="00000900000000000000"/>
      <p:regular r:id="rId20"/>
    </p:embeddedFont>
    <p:embeddedFont>
      <p:font typeface="Poppin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703643" y="-1992076"/>
            <a:ext cx="12571376" cy="13978662"/>
          </a:xfrm>
          <a:custGeom>
            <a:avLst/>
            <a:gdLst/>
            <a:ahLst/>
            <a:cxnLst/>
            <a:rect r="r" b="b" t="t" l="l"/>
            <a:pathLst>
              <a:path h="13978662" w="12571376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89279" y="5035369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89279" y="1215924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9279" y="-2673773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6392" y="2616658"/>
            <a:ext cx="7312888" cy="273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spc="-15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importância da</a:t>
            </a:r>
          </a:p>
          <a:p>
            <a:pPr algn="l">
              <a:lnSpc>
                <a:spcPts val="7039"/>
              </a:lnSpc>
            </a:pPr>
            <a:r>
              <a:rPr lang="en-US" sz="6399" spc="-15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vacinação contra</a:t>
            </a:r>
          </a:p>
          <a:p>
            <a:pPr algn="l">
              <a:lnSpc>
                <a:spcPts val="7039"/>
              </a:lnSpc>
            </a:pPr>
            <a:r>
              <a:rPr lang="en-US" sz="6399" spc="-15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Covid.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7346" y="2119215"/>
            <a:ext cx="11973309" cy="7139085"/>
          </a:xfrm>
          <a:custGeom>
            <a:avLst/>
            <a:gdLst/>
            <a:ahLst/>
            <a:cxnLst/>
            <a:rect r="r" b="b" t="t" l="l"/>
            <a:pathLst>
              <a:path h="7139085" w="11973309">
                <a:moveTo>
                  <a:pt x="0" y="0"/>
                </a:moveTo>
                <a:lnTo>
                  <a:pt x="11973308" y="0"/>
                </a:lnTo>
                <a:lnTo>
                  <a:pt x="11973308" y="7139085"/>
                </a:lnTo>
                <a:lnTo>
                  <a:pt x="0" y="7139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3332" y="1028700"/>
            <a:ext cx="834133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Casos vs Óbitos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22563" y="1830697"/>
            <a:ext cx="12242874" cy="7299814"/>
          </a:xfrm>
          <a:custGeom>
            <a:avLst/>
            <a:gdLst/>
            <a:ahLst/>
            <a:cxnLst/>
            <a:rect r="r" b="b" t="t" l="l"/>
            <a:pathLst>
              <a:path h="7299814" w="12242874">
                <a:moveTo>
                  <a:pt x="0" y="0"/>
                </a:moveTo>
                <a:lnTo>
                  <a:pt x="12242874" y="0"/>
                </a:lnTo>
                <a:lnTo>
                  <a:pt x="12242874" y="7299814"/>
                </a:lnTo>
                <a:lnTo>
                  <a:pt x="0" y="7299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3332" y="1028700"/>
            <a:ext cx="834133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Casos novos vs Doses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6903" y="1823961"/>
            <a:ext cx="12654194" cy="7434339"/>
          </a:xfrm>
          <a:custGeom>
            <a:avLst/>
            <a:gdLst/>
            <a:ahLst/>
            <a:cxnLst/>
            <a:rect r="r" b="b" t="t" l="l"/>
            <a:pathLst>
              <a:path h="7434339" w="12654194">
                <a:moveTo>
                  <a:pt x="0" y="0"/>
                </a:moveTo>
                <a:lnTo>
                  <a:pt x="12654194" y="0"/>
                </a:lnTo>
                <a:lnTo>
                  <a:pt x="12654194" y="7434339"/>
                </a:lnTo>
                <a:lnTo>
                  <a:pt x="0" y="7434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3332" y="1028700"/>
            <a:ext cx="834133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Doses por Faixa Etária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32482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-2491638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35972" y="1028700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Fontes.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35972" y="2546350"/>
            <a:ext cx="11342802" cy="749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1 - </a:t>
            </a:r>
            <a:r>
              <a:rPr lang="en-US" sz="2499" spc="312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HTTPS://COVID.SAUDE.GOV.BR/</a:t>
            </a: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2 -</a:t>
            </a:r>
            <a:r>
              <a:rPr lang="en-US" sz="2499" spc="312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 HTTPS://INFOMS.SAUDE.GOV.BR/EXTENSIONS/SEIDIGI_DEMAS_VACINA_C19/SEIDIGI_DEMAS_VACINA_C19.HTML</a:t>
            </a: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3 - </a:t>
            </a:r>
            <a:r>
              <a:rPr lang="en-US" sz="2499" spc="312">
                <a:solidFill>
                  <a:srgbClr val="3E923D"/>
                </a:solidFill>
                <a:latin typeface="Poppins"/>
                <a:ea typeface="Poppins"/>
                <a:cs typeface="Poppins"/>
                <a:sym typeface="Poppins"/>
              </a:rPr>
              <a:t>HTTPS://INFOMS.SAUDE.GOV.BR/EXTENSIONS/COVID-19_HTML/COVID-19_HTML.HTML# HTTPS://INFOMS.SAUDE.GOV.BR/EXTENSIONS/SEIDIGI_DEMAS_VACINA_C19/SEIDIGI_DEMAS_VACINA_C19.HTML</a:t>
            </a: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703643" y="-1992076"/>
            <a:ext cx="12571376" cy="13978662"/>
          </a:xfrm>
          <a:custGeom>
            <a:avLst/>
            <a:gdLst/>
            <a:ahLst/>
            <a:cxnLst/>
            <a:rect r="r" b="b" t="t" l="l"/>
            <a:pathLst>
              <a:path h="13978662" w="12571376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9189279" y="5035369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89279" y="1215924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89279" y="-2673773"/>
            <a:ext cx="7925404" cy="7925404"/>
          </a:xfrm>
          <a:custGeom>
            <a:avLst/>
            <a:gdLst/>
            <a:ahLst/>
            <a:cxnLst/>
            <a:rect r="r" b="b" t="t" l="l"/>
            <a:pathLst>
              <a:path h="7925404" w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553950"/>
            <a:ext cx="8846945" cy="96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40"/>
              </a:lnSpc>
              <a:spcBef>
                <a:spcPct val="0"/>
              </a:spcBef>
            </a:pPr>
            <a:r>
              <a:rPr lang="en-US" b="true" sz="6400" spc="-16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Considerações Finais.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32482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-2491638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35972" y="2254693"/>
            <a:ext cx="5058354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Equipe: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26130" y="4342508"/>
            <a:ext cx="8762117" cy="624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MATHEUS DE OLIVEIRA PAIXÃO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ÉRICK MATHEUS SILVA DE OLIVEIRA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EDGAR SOARES DOS SANTOS NETO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MARCELO VINÍCIUS RIBEIRO BARBOSA</a:t>
            </a:r>
          </a:p>
          <a:p>
            <a:pPr algn="l">
              <a:lnSpc>
                <a:spcPts val="4999"/>
              </a:lnSpc>
            </a:pPr>
            <a:r>
              <a:rPr lang="en-US" sz="2499" spc="3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RIVALDO LIMA BEZERRA NETO</a:t>
            </a: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  <a:p>
            <a:pPr algn="l">
              <a:lnSpc>
                <a:spcPts val="49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4359" y="883285"/>
            <a:ext cx="7159283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Motivações: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7526" y="3891966"/>
            <a:ext cx="7263973" cy="244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objetivo deste projeto é comprovar a efetividade da vacinação contra a COVID-19 para através da coleta, análise e interpretação de dados provenientes do governo para conscientizar a população sobre a importância da vacinação.</a:t>
            </a:r>
          </a:p>
          <a:p>
            <a:pPr algn="l">
              <a:lnSpc>
                <a:spcPts val="329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30209" y="2781300"/>
            <a:ext cx="815292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spc="-112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 importância desse projeto: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7526" y="2781300"/>
            <a:ext cx="406838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spc="-112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Objetivo: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30209" y="4301541"/>
            <a:ext cx="7263973" cy="326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vacinação contra a COVID-19 é uma ferramenta chave no controle da pandemia por isso entender sua efetividade é extremamente importante para a população. </a:t>
            </a: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Dados podem comprovar a eficácia das vacinas e ao documentar a eficácia das vacinas, é possível combater desinformações, que impactam diretamente a segurança.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-248793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226393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15503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59053" y="883285"/>
            <a:ext cx="7942312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Metodologia: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6101" y="3867150"/>
            <a:ext cx="7263973" cy="367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construir os gráficos foram usadas a linguagem python junto com as seguintes  bibliotecas:</a:t>
            </a:r>
          </a:p>
          <a:p>
            <a:pPr algn="l">
              <a:lnSpc>
                <a:spcPts val="3296"/>
              </a:lnSpc>
            </a:pP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1- matplotlib.pyplot: utilizada para criar gráficos interativos.</a:t>
            </a:r>
          </a:p>
          <a:p>
            <a:pPr algn="l">
              <a:lnSpc>
                <a:spcPts val="3296"/>
              </a:lnSpc>
            </a:pPr>
          </a:p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2 - pandas: utilizada para análise e manipulação de dados.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6101" y="2781300"/>
            <a:ext cx="406838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spc="-112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Material: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-248793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226393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15503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6101" y="7983073"/>
            <a:ext cx="3147937" cy="1275227"/>
          </a:xfrm>
          <a:custGeom>
            <a:avLst/>
            <a:gdLst/>
            <a:ahLst/>
            <a:cxnLst/>
            <a:rect r="r" b="b" t="t" l="l"/>
            <a:pathLst>
              <a:path h="1275227" w="3147937">
                <a:moveTo>
                  <a:pt x="0" y="0"/>
                </a:moveTo>
                <a:lnTo>
                  <a:pt x="3147938" y="0"/>
                </a:lnTo>
                <a:lnTo>
                  <a:pt x="3147938" y="1275227"/>
                </a:lnTo>
                <a:lnTo>
                  <a:pt x="0" y="1275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49005" y="7976355"/>
            <a:ext cx="2290957" cy="1288663"/>
          </a:xfrm>
          <a:custGeom>
            <a:avLst/>
            <a:gdLst/>
            <a:ahLst/>
            <a:cxnLst/>
            <a:rect r="r" b="b" t="t" l="l"/>
            <a:pathLst>
              <a:path h="1288663" w="2290957">
                <a:moveTo>
                  <a:pt x="0" y="0"/>
                </a:moveTo>
                <a:lnTo>
                  <a:pt x="2290957" y="0"/>
                </a:lnTo>
                <a:lnTo>
                  <a:pt x="2290957" y="1288663"/>
                </a:lnTo>
                <a:lnTo>
                  <a:pt x="0" y="1288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30209" y="8189480"/>
            <a:ext cx="3385301" cy="1075538"/>
          </a:xfrm>
          <a:custGeom>
            <a:avLst/>
            <a:gdLst/>
            <a:ahLst/>
            <a:cxnLst/>
            <a:rect r="r" b="b" t="t" l="l"/>
            <a:pathLst>
              <a:path h="1075538" w="3385301">
                <a:moveTo>
                  <a:pt x="0" y="0"/>
                </a:moveTo>
                <a:lnTo>
                  <a:pt x="3385301" y="0"/>
                </a:lnTo>
                <a:lnTo>
                  <a:pt x="3385301" y="1075538"/>
                </a:lnTo>
                <a:lnTo>
                  <a:pt x="0" y="1075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93063" y="8156120"/>
            <a:ext cx="3083733" cy="1108898"/>
          </a:xfrm>
          <a:custGeom>
            <a:avLst/>
            <a:gdLst/>
            <a:ahLst/>
            <a:cxnLst/>
            <a:rect r="r" b="b" t="t" l="l"/>
            <a:pathLst>
              <a:path h="1108898" w="3083733">
                <a:moveTo>
                  <a:pt x="0" y="0"/>
                </a:moveTo>
                <a:lnTo>
                  <a:pt x="3083733" y="0"/>
                </a:lnTo>
                <a:lnTo>
                  <a:pt x="3083733" y="1108898"/>
                </a:lnTo>
                <a:lnTo>
                  <a:pt x="0" y="11088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430209" y="2781300"/>
            <a:ext cx="8152924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spc="-112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Pesquisa: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30209" y="3457575"/>
            <a:ext cx="7263973" cy="163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1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Dados foram adquiridos através do Ministério da saúde e outros repositórios do governo brasileiro nos quais a população foi utilizada como amostra.</a:t>
            </a:r>
          </a:p>
          <a:p>
            <a:pPr algn="l">
              <a:lnSpc>
                <a:spcPts val="329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59053" y="883285"/>
            <a:ext cx="7942312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Sumário: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-2471956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252690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155031"/>
            <a:ext cx="5707176" cy="5707176"/>
          </a:xfrm>
          <a:custGeom>
            <a:avLst/>
            <a:gdLst/>
            <a:ahLst/>
            <a:cxnLst/>
            <a:rect r="r" b="b" t="t" l="l"/>
            <a:pathLst>
              <a:path h="5707176" w="5707176">
                <a:moveTo>
                  <a:pt x="0" y="0"/>
                </a:moveTo>
                <a:lnTo>
                  <a:pt x="5707176" y="0"/>
                </a:lnTo>
                <a:lnTo>
                  <a:pt x="5707176" y="5707177"/>
                </a:lnTo>
                <a:lnTo>
                  <a:pt x="0" y="570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76475"/>
            <a:ext cx="16230600" cy="5833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9"/>
              </a:lnSpc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Nós organizamos as informações relevantes sobre os efeitos e a efetividade das vacinas. Todos os membros contribuíram ativamente para a coleta de dados para juntar esses dados e criar uma narrativa coerente enquanto cumpriam outras tarefas que foram essenciais para a conclusão como criação do banner e do código.</a:t>
            </a:r>
          </a:p>
          <a:p>
            <a:pPr algn="ctr">
              <a:lnSpc>
                <a:spcPts val="2419"/>
              </a:lnSpc>
            </a:pPr>
          </a:p>
          <a:p>
            <a:pPr algn="ctr" marL="474979" indent="-237490" lvl="1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 é altamente vantajoso para projetos de análise de dados, como o estudo da eficácia da vacina contra a Covid-19, devido à sua flexibilidade e vasto ecossistema de bibliotecas, como Pandas e Matplotlib.</a:t>
            </a:r>
          </a:p>
          <a:p>
            <a:pPr algn="ctr">
              <a:lnSpc>
                <a:spcPts val="2419"/>
              </a:lnSpc>
            </a:pPr>
          </a:p>
          <a:p>
            <a:pPr algn="ctr" marL="474979" indent="-237490" lvl="1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livraria pandas foi escolhida pois facilita a manipulação de dados com suas estruturas de dados eficientes que permitem o usuário organizar, filtrar e transformar dados com simplicidade.</a:t>
            </a:r>
          </a:p>
          <a:p>
            <a:pPr algn="ctr">
              <a:lnSpc>
                <a:spcPts val="2419"/>
              </a:lnSpc>
            </a:pPr>
          </a:p>
          <a:p>
            <a:pPr algn="ctr" marL="474979" indent="-237490" lvl="1">
              <a:lnSpc>
                <a:spcPts val="2419"/>
              </a:lnSpc>
              <a:buFont typeface="Arial"/>
              <a:buChar char="•"/>
            </a:pPr>
            <a:r>
              <a:rPr lang="en-US" sz="2199" spc="-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livraria Matplotlib foi escolhida pois é ideal para criar gráficos detalhados e personalizáveis, com ele é possível gerar gráficos de barras, linhas, dispersão e outros que revelam os impactos da vacinação ao longo do tempo. </a:t>
            </a: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</a:pPr>
          </a:p>
          <a:p>
            <a:pPr algn="ctr">
              <a:lnSpc>
                <a:spcPts val="24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3660" y="2032826"/>
            <a:ext cx="15580681" cy="7731913"/>
          </a:xfrm>
          <a:custGeom>
            <a:avLst/>
            <a:gdLst/>
            <a:ahLst/>
            <a:cxnLst/>
            <a:rect r="r" b="b" t="t" l="l"/>
            <a:pathLst>
              <a:path h="7731913" w="15580681">
                <a:moveTo>
                  <a:pt x="0" y="0"/>
                </a:moveTo>
                <a:lnTo>
                  <a:pt x="15580680" y="0"/>
                </a:lnTo>
                <a:lnTo>
                  <a:pt x="15580680" y="7731913"/>
                </a:lnTo>
                <a:lnTo>
                  <a:pt x="0" y="7731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8253" y="10287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Óbitos por Região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6760" y="1952229"/>
            <a:ext cx="13634480" cy="7720524"/>
          </a:xfrm>
          <a:custGeom>
            <a:avLst/>
            <a:gdLst/>
            <a:ahLst/>
            <a:cxnLst/>
            <a:rect r="r" b="b" t="t" l="l"/>
            <a:pathLst>
              <a:path h="7720524" w="13634480">
                <a:moveTo>
                  <a:pt x="0" y="0"/>
                </a:moveTo>
                <a:lnTo>
                  <a:pt x="13634480" y="0"/>
                </a:lnTo>
                <a:lnTo>
                  <a:pt x="13634480" y="7720524"/>
                </a:lnTo>
                <a:lnTo>
                  <a:pt x="0" y="7720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8253" y="1028700"/>
            <a:ext cx="7031493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Óbitos por Estado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9545" y="1937651"/>
            <a:ext cx="13568910" cy="7717318"/>
          </a:xfrm>
          <a:custGeom>
            <a:avLst/>
            <a:gdLst/>
            <a:ahLst/>
            <a:cxnLst/>
            <a:rect r="r" b="b" t="t" l="l"/>
            <a:pathLst>
              <a:path h="7717318" w="13568910">
                <a:moveTo>
                  <a:pt x="0" y="0"/>
                </a:moveTo>
                <a:lnTo>
                  <a:pt x="13568910" y="0"/>
                </a:lnTo>
                <a:lnTo>
                  <a:pt x="13568910" y="7717317"/>
                </a:lnTo>
                <a:lnTo>
                  <a:pt x="0" y="7717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3332" y="1028700"/>
            <a:ext cx="834133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Doses por Unidade Federal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8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76975" y="2023373"/>
            <a:ext cx="12134050" cy="7234927"/>
          </a:xfrm>
          <a:custGeom>
            <a:avLst/>
            <a:gdLst/>
            <a:ahLst/>
            <a:cxnLst/>
            <a:rect r="r" b="b" t="t" l="l"/>
            <a:pathLst>
              <a:path h="7234927" w="12134050">
                <a:moveTo>
                  <a:pt x="0" y="0"/>
                </a:moveTo>
                <a:lnTo>
                  <a:pt x="12134050" y="0"/>
                </a:lnTo>
                <a:lnTo>
                  <a:pt x="12134050" y="7234927"/>
                </a:lnTo>
                <a:lnTo>
                  <a:pt x="0" y="7234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3332" y="1028700"/>
            <a:ext cx="8341335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 spc="-112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Mortalidade VS Doses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DAGU0LxBP7s</dc:identifier>
  <dcterms:modified xsi:type="dcterms:W3CDTF">2011-08-01T06:04:30Z</dcterms:modified>
  <cp:revision>1</cp:revision>
  <dc:title>Apresentação tecnológica azul de dashboards e relatórios financeiro</dc:title>
</cp:coreProperties>
</file>