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A834-5F0C-4356-9985-5DF774D3196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22D1-0C8C-4BE2-9A20-2A9D0179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22D1-0C8C-4BE2-9A20-2A9D01791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lgorithms-in-ai/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FEUP - MIEIC</a:t>
            </a:r>
            <a:br/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IART 2019/20</a:t>
            </a:r>
            <a:endParaRPr lang="pt-PT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404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Trabalho realizado por: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Matheus Gonçalves (201405081)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Miguel Pires (201406989)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Ricardo Cardoso (201604686)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Especificação do ZHED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O </a:t>
            </a:r>
            <a:r>
              <a:rPr lang="pt-PT" sz="2000" b="1" strike="noStrike" spc="-1">
                <a:solidFill>
                  <a:srgbClr val="404040"/>
                </a:solidFill>
                <a:latin typeface="Arial"/>
              </a:rPr>
              <a:t>ZHED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é um jogo do tipo solitário que consiste em resolver um puzzle. Os puzzles  são quadrículas com casas cinzentas, umas numeradas e outras não, e uma casa objetivo, de cor branca. Para completar cada nível, cada casa numerada tem que ser expandida em uma das quatro direções (cima, direita, baixo, esquerda) e sobreposta para alcançar a casa objetivo.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Cada casa expande </a:t>
            </a:r>
            <a:r>
              <a:rPr lang="pt-PT" sz="2000" b="1" i="1" strike="noStrike" spc="-1">
                <a:solidFill>
                  <a:srgbClr val="404040"/>
                </a:solidFill>
                <a:latin typeface="Arial"/>
              </a:rPr>
              <a:t>n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casas na direção escolhida, diminuindo em um para cada casa vazia. Quando uma casa em expansão se sobrepõe a uma casa já preenchida, o número de casas a serem preenchidas na direção da expansão não diminui.</a:t>
            </a:r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7640" y="258480"/>
            <a:ext cx="10514880" cy="7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Problema de pesquisa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1023120"/>
            <a:ext cx="4535640" cy="452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</a:rPr>
              <a:t>Representação do estado: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ArrayList&lt;ArrayList&lt;char&gt;&gt;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 .    =&gt; espaço em branco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[1..9] =&gt; casas selecionáveis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W  =&gt; casa vencedora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pt-PT" sz="2000" b="0" strike="noStrike" spc="-1">
                <a:solidFill>
                  <a:srgbClr val="000000"/>
                </a:solidFill>
                <a:latin typeface="东文宋体"/>
              </a:rPr>
              <a:t>●    =&gt; casa ocupada (corresponde a uma ação realizada por uma peça)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5640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Estado inicial (exemplo):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W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2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2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3884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Teste objetivo (W = 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东文宋体"/>
                <a:ea typeface="DejaVu Sans"/>
              </a:rPr>
              <a:t>●)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0 0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56400" y="4257720"/>
            <a:ext cx="7063560" cy="1862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Operadores: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Esquerda, Direita, Cima, Baixo.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  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8712000" y="3461760"/>
            <a:ext cx="3024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>
                <a:latin typeface="Arial"/>
              </a:rPr>
              <a:t>Sequencia de ações:  Peça (3,5) → Direita, Peça (5,6) →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Arquitetura do projeto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584000"/>
            <a:ext cx="1130364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Para a realização do solver com recursos aos algoritmos propostos (BFS, DFS, A* etc…) iremos implementar uma árvore em que cada node representa uma peça escolhida e as arestas a ação que cada uma pode executar no tabuleiro. Para gerar tal grafo partimos de uma formula que nos dá o número de nodes:</a:t>
            </a: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(4^k *n) +1, k ∈ [0...n+1] em que n representa o numero de peças no tabuleiro. 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000" y="2880000"/>
            <a:ext cx="1584000" cy="14241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360000" y="4392000"/>
            <a:ext cx="11232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800" b="0" strike="noStrike" spc="-1">
                <a:latin typeface="Arial"/>
              </a:rPr>
              <a:t>Game.java contém o loop do jogo para input do ultilizador bem como a logica dos movimentos no tabuleiro.</a:t>
            </a:r>
          </a:p>
          <a:p>
            <a:r>
              <a:rPr lang="pt-PT" sz="1800" b="0" strike="noStrike" spc="-1">
                <a:latin typeface="Arial"/>
              </a:rPr>
              <a:t>Graph.java é o controlador da tree (onde também vão ser implementados os algoritmos de procura).</a:t>
            </a:r>
          </a:p>
          <a:p>
            <a:r>
              <a:rPr lang="pt-PT" sz="1800" b="0" strike="noStrike" spc="-1">
                <a:latin typeface="Arial"/>
              </a:rPr>
              <a:t>Edge.java e Node.java são classes que constituem a tree do graph.  </a:t>
            </a:r>
          </a:p>
          <a:p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Abordagem aplicada (heurísticas, funções de avaliação, operadores)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59"/>
            <a:ext cx="10514880" cy="4122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Os nossos operadores são as 4 direções das peças (cim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a, direita, baixo, esquerda).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Heurísticas/ funções 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de avaliação </a:t>
            </a: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por definir no </a:t>
            </a:r>
            <a:r>
              <a:rPr lang="pt-PT" sz="2000" b="0" strike="noStrike" spc="-1" dirty="0" err="1">
                <a:solidFill>
                  <a:srgbClr val="404040"/>
                </a:solidFill>
                <a:latin typeface="Arial"/>
              </a:rPr>
              <a:t>Greedy</a:t>
            </a: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 e no A*.</a:t>
            </a:r>
          </a:p>
        </p:txBody>
      </p:sp>
    </p:spTree>
    <p:extLst>
      <p:ext uri="{BB962C8B-B14F-4D97-AF65-F5344CB8AC3E}">
        <p14:creationId xmlns:p14="http://schemas.microsoft.com/office/powerpoint/2010/main" val="1700453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Algoritmos de pesquisa implementados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4468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Neste trabalho temos 3 algoritmos de pesquisa cega: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primeiro em largura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primeiro em profundidade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Aprofundamento progressivo </a:t>
            </a:r>
            <a:endParaRPr lang="pt-PT" sz="20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spc="-1" dirty="0">
                <a:latin typeface="Arial"/>
              </a:rPr>
              <a:t>	E 2 algoritmos de pesquisa informada, com diferentes funções heurísticas: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gulosa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A* 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BDFF1-80A7-4C78-9048-5D725248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2677392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breadthFirstSearch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59043-9961-458C-ADD1-6DE4A7F9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5" y="3102794"/>
            <a:ext cx="281723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depthFirstSearch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185E6-FA94-41B2-B3B2-38812416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2" y="3524374"/>
            <a:ext cx="281723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iterativeDeepeningSearch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109D0-BEC8-4F27-BDCE-1FE077D8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08625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greedySearch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3CA05-BC9E-4373-9C4E-009ADFB3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50783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AStarSearch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2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Resultados experimentais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90D96AA-CF43-492C-B97D-5556CE1C83C4}"/>
              </a:ext>
            </a:extLst>
          </p:cNvPr>
          <p:cNvSpPr/>
          <p:nvPr/>
        </p:nvSpPr>
        <p:spPr>
          <a:xfrm>
            <a:off x="647640" y="1656770"/>
            <a:ext cx="10514880" cy="7184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1600" b="0" strike="noStrike" spc="-1" dirty="0">
                <a:latin typeface="Arial"/>
              </a:rPr>
              <a:t>	Tabel</a:t>
            </a:r>
            <a:r>
              <a:rPr lang="pt-PT" sz="1600" spc="-1" dirty="0">
                <a:latin typeface="Arial"/>
              </a:rPr>
              <a:t>a comparativa dos diferentes tempos médios de execução com os diferentes níveis, por algoritmo. Para estes testes fizemos correr o programa 3 vezes para cada algoritmo, fazendo a média dos tempos, e o nº de nós é sempre o mesmo.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8B72F-42DD-4E6D-AFD7-D411E1B5F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2617514"/>
            <a:ext cx="946917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8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Conclusões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Conclusões que retiramos com a aplicação de cada algoritmo nos níveis do jogo, relação que eles têm com o tempo de execução e o nº </a:t>
            </a:r>
            <a:r>
              <a:rPr lang="pt-PT" sz="2000" b="0" strike="noStrike" spc="-1">
                <a:latin typeface="Arial"/>
              </a:rPr>
              <a:t>de peças.</a:t>
            </a:r>
            <a:endParaRPr lang="pt-P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33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Referências consultadas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825560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trike="noStrike" spc="-1" dirty="0">
                <a:solidFill>
                  <a:srgbClr val="404040"/>
                </a:solidFill>
                <a:latin typeface="Arial"/>
              </a:rPr>
              <a:t>ZHED Solver</a:t>
            </a:r>
            <a:r>
              <a:rPr lang="pt-PT" sz="2000" b="1" strike="noStrike" spc="-1" dirty="0">
                <a:solidFill>
                  <a:srgbClr val="404040"/>
                </a:solidFill>
                <a:latin typeface="Arial"/>
              </a:rPr>
              <a:t>	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2"/>
              </a:rPr>
              <a:t>https://www.wilgysef.com/articles/zhed-solver/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GeeksforGeeks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webpage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3"/>
              </a:rPr>
              <a:t>https://www.geeksforgeeks.org/search-algorithms-in-ai/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Slides das aulas de Inteligência Artificial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Russel, S., &amp;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Norvig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P. (2010) 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Artificial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Inteligence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Modern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Approach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New Jersey.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5B620D2-C939-4FF5-987D-30EEDFF6A3D7}"/>
              </a:ext>
            </a:extLst>
          </p:cNvPr>
          <p:cNvSpPr/>
          <p:nvPr/>
        </p:nvSpPr>
        <p:spPr>
          <a:xfrm>
            <a:off x="647640" y="3766715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Software utilizado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29FEC59-E0DE-4430-A7D6-A2B5F0E0F000}"/>
              </a:ext>
            </a:extLst>
          </p:cNvPr>
          <p:cNvSpPr/>
          <p:nvPr/>
        </p:nvSpPr>
        <p:spPr>
          <a:xfrm>
            <a:off x="647640" y="4900645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IntelliJ</a:t>
            </a:r>
            <a:r>
              <a:rPr lang="pt-PT" sz="2000" spc="-1" dirty="0">
                <a:latin typeface="Arial"/>
              </a:rPr>
              <a:t> IDEA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b="0" strike="noStrike" spc="-1" dirty="0">
                <a:latin typeface="Arial"/>
              </a:rPr>
              <a:t>Repositório no GitHub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Gradle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Build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Tool</a:t>
            </a:r>
            <a:endParaRPr lang="pt-PT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781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FreeMono</vt:lpstr>
      <vt:lpstr>Symbol</vt:lpstr>
      <vt:lpstr>Wingdings</vt:lpstr>
      <vt:lpstr>东文宋体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- MIEIC IART 2019/20</dc:title>
  <dc:subject/>
  <dc:creator>ricardo</dc:creator>
  <dc:description/>
  <cp:lastModifiedBy>Miguel Pires</cp:lastModifiedBy>
  <cp:revision>32</cp:revision>
  <dcterms:created xsi:type="dcterms:W3CDTF">2020-03-06T15:04:39Z</dcterms:created>
  <dcterms:modified xsi:type="dcterms:W3CDTF">2020-03-31T11:48:25Z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