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0" r:id="rId1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2A834-5F0C-4356-9985-5DF774D3196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D22D1-0C8C-4BE2-9A20-2A9D01791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33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D22D1-0C8C-4BE2-9A20-2A9D01791E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64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PT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P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earch-algorithms-in-ai/" TargetMode="External"/><Relationship Id="rId2" Type="http://schemas.openxmlformats.org/officeDocument/2006/relationships/hyperlink" Target="https://www.wilgysef.com/articles/zhed-solver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323000"/>
            <a:ext cx="9143280" cy="218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2500" lnSpcReduction="10000"/>
          </a:bodyPr>
          <a:lstStyle/>
          <a:p>
            <a:pPr algn="ctr">
              <a:lnSpc>
                <a:spcPct val="130000"/>
              </a:lnSpc>
            </a:pPr>
            <a:r>
              <a:rPr lang="pt-PT" sz="6000" b="0" strike="noStrike" spc="-1">
                <a:solidFill>
                  <a:srgbClr val="000000"/>
                </a:solidFill>
                <a:latin typeface="Arial Black"/>
              </a:rPr>
              <a:t>FEUP - MIEIC</a:t>
            </a:r>
            <a:br/>
            <a:r>
              <a:rPr lang="pt-PT" sz="6000" b="0" strike="noStrike" spc="-1">
                <a:solidFill>
                  <a:srgbClr val="000000"/>
                </a:solidFill>
                <a:latin typeface="Arial Black"/>
              </a:rPr>
              <a:t>IART 2019/20</a:t>
            </a:r>
            <a:endParaRPr lang="pt-PT" sz="60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440460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pt-PT" sz="1800" b="0" strike="noStrike" spc="-1" dirty="0">
                <a:solidFill>
                  <a:srgbClr val="404040"/>
                </a:solidFill>
                <a:latin typeface="Arial Black"/>
              </a:rPr>
              <a:t>Trabalho realizado por:</a:t>
            </a:r>
            <a:endParaRPr lang="pt-PT" sz="18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pt-PT" sz="1800" b="0" strike="noStrike" spc="-1" dirty="0">
                <a:solidFill>
                  <a:srgbClr val="404040"/>
                </a:solidFill>
                <a:latin typeface="Arial Black"/>
              </a:rPr>
              <a:t>Matheus Gonçalves (201405081)</a:t>
            </a:r>
            <a:endParaRPr lang="pt-PT" sz="18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pt-PT" sz="1800" b="0" strike="noStrike" spc="-1" dirty="0">
                <a:solidFill>
                  <a:srgbClr val="404040"/>
                </a:solidFill>
                <a:latin typeface="Arial Black"/>
              </a:rPr>
              <a:t>Miguel Pires (201406989)</a:t>
            </a:r>
            <a:endParaRPr lang="pt-PT" sz="18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pt-PT" sz="1800" b="0" strike="noStrike" spc="-1" dirty="0">
                <a:solidFill>
                  <a:srgbClr val="404040"/>
                </a:solidFill>
                <a:latin typeface="Arial Black"/>
              </a:rPr>
              <a:t>Ricardo Cardoso (201604686)</a:t>
            </a:r>
            <a:endParaRPr lang="pt-PT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47640" y="2584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2400" b="1" strike="noStrike" spc="-1">
                <a:solidFill>
                  <a:srgbClr val="000000"/>
                </a:solidFill>
                <a:latin typeface="Arial Black"/>
              </a:rPr>
              <a:t>Especificação do ZHED</a:t>
            </a:r>
            <a:endParaRPr lang="pt-PT" sz="2400" b="0" strike="noStrike" spc="-1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47640" y="1825560"/>
            <a:ext cx="10514880" cy="29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404040"/>
                </a:solidFill>
                <a:latin typeface="Arial"/>
              </a:rPr>
              <a:t>	O </a:t>
            </a:r>
            <a:r>
              <a:rPr lang="pt-PT" sz="2000" b="1" strike="noStrike" spc="-1">
                <a:solidFill>
                  <a:srgbClr val="404040"/>
                </a:solidFill>
                <a:latin typeface="Arial"/>
              </a:rPr>
              <a:t>ZHED</a:t>
            </a:r>
            <a:r>
              <a:rPr lang="pt-PT" sz="2000" b="0" strike="noStrike" spc="-1">
                <a:solidFill>
                  <a:srgbClr val="404040"/>
                </a:solidFill>
                <a:latin typeface="Arial"/>
              </a:rPr>
              <a:t> é um jogo do tipo solitário que consiste em resolver um puzzle. Os puzzles  são quadrículas com casas cinzentas, umas numeradas e outras não, e uma casa objetivo, de cor branca. Para completar cada nível, cada casa numerada tem que ser expandida em uma das quatro direções (cima, direita, baixo, esquerda) e sobreposta para alcançar a casa objetivo.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pt-PT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404040"/>
                </a:solidFill>
                <a:latin typeface="Arial"/>
              </a:rPr>
              <a:t>	Cada casa expande </a:t>
            </a:r>
            <a:r>
              <a:rPr lang="pt-PT" sz="2000" b="1" i="1" strike="noStrike" spc="-1">
                <a:solidFill>
                  <a:srgbClr val="404040"/>
                </a:solidFill>
                <a:latin typeface="Arial"/>
              </a:rPr>
              <a:t>n</a:t>
            </a:r>
            <a:r>
              <a:rPr lang="pt-PT" sz="2000" b="0" strike="noStrike" spc="-1">
                <a:solidFill>
                  <a:srgbClr val="404040"/>
                </a:solidFill>
                <a:latin typeface="Arial"/>
              </a:rPr>
              <a:t> casas na direção escolhida, diminuindo em um para cada casa vazia. Quando uma casa em expansão se sobrepõe a uma casa já preenchida, o número de casas a serem preenchidas na direção da expansão não diminui.</a:t>
            </a:r>
            <a:endParaRPr lang="pt-PT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47640" y="258480"/>
            <a:ext cx="10514880" cy="76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2400" b="1" strike="noStrike" spc="-1">
                <a:solidFill>
                  <a:srgbClr val="000000"/>
                </a:solidFill>
                <a:latin typeface="Arial Black"/>
              </a:rPr>
              <a:t>Problema de pesquisa</a:t>
            </a:r>
            <a:endParaRPr lang="pt-PT" sz="24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216000" y="1023120"/>
            <a:ext cx="4535640" cy="452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000" b="0" u="sng" strike="noStrike" spc="-1">
                <a:solidFill>
                  <a:srgbClr val="000000"/>
                </a:solidFill>
                <a:uFillTx/>
                <a:latin typeface="Arial"/>
              </a:rPr>
              <a:t>Representação do estado: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ArrayList&lt;ArrayList&lt;char&gt;&gt;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    .    =&gt; espaço em branco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[1..9] =&gt; casas selecionáveis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   W  =&gt; casa vencedora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   </a:t>
            </a:r>
            <a:r>
              <a:rPr lang="pt-PT" sz="2000" b="0" strike="noStrike" spc="-1">
                <a:solidFill>
                  <a:srgbClr val="000000"/>
                </a:solidFill>
                <a:latin typeface="东文宋体"/>
              </a:rPr>
              <a:t>●    =&gt; casa ocupada (corresponde a uma ação realizada por uma peça)</a:t>
            </a:r>
            <a:endParaRPr lang="pt-PT" sz="2000" b="0" strike="noStrike" spc="-1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4856400" y="1023480"/>
            <a:ext cx="3380760" cy="24732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0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Estado inicial (exemplo):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.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.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W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.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2 . .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2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.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.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pt-PT" sz="2000" b="0" strike="noStrike" spc="-1"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8538840" y="1023480"/>
            <a:ext cx="3380760" cy="24732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0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Teste objetivo (W = </a:t>
            </a:r>
            <a:r>
              <a:rPr lang="pt-PT" sz="2000" b="0" u="sng" strike="noStrike" spc="-1">
                <a:solidFill>
                  <a:srgbClr val="000000"/>
                </a:solidFill>
                <a:uFillTx/>
                <a:latin typeface="东文宋体"/>
                <a:ea typeface="DejaVu Sans"/>
              </a:rPr>
              <a:t>●)</a:t>
            </a:r>
            <a:r>
              <a:rPr lang="pt-PT" sz="20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: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.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.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0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0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0 0 0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0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.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.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endParaRPr lang="pt-PT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pt-PT" sz="2000" b="0" strike="noStrike" spc="-1"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4856400" y="4257720"/>
            <a:ext cx="7063560" cy="18622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0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Operadores: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东文宋体"/>
                <a:ea typeface="DejaVu Sans"/>
              </a:rPr>
              <a:t>Esquerda, Direita, Cima, Baixo. 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东文宋体"/>
                <a:ea typeface="DejaVu Sans"/>
              </a:rPr>
              <a:t>  </a:t>
            </a:r>
            <a:endParaRPr lang="pt-PT" sz="2000" b="0" strike="noStrike" spc="-1">
              <a:latin typeface="Arial"/>
            </a:endParaRPr>
          </a:p>
        </p:txBody>
      </p:sp>
      <p:sp>
        <p:nvSpPr>
          <p:cNvPr id="85" name="TextShape 6"/>
          <p:cNvSpPr txBox="1"/>
          <p:nvPr/>
        </p:nvSpPr>
        <p:spPr>
          <a:xfrm>
            <a:off x="8712000" y="3461760"/>
            <a:ext cx="3024000" cy="487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PT" sz="1400" b="0" strike="noStrike" spc="-1">
                <a:latin typeface="Arial"/>
              </a:rPr>
              <a:t>Sequencia de ações:  Peça (3,5) → Direita, Peça (5,6) → Cima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47640" y="2584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2400" b="1" strike="noStrike" spc="-1">
                <a:solidFill>
                  <a:srgbClr val="000000"/>
                </a:solidFill>
                <a:latin typeface="Arial Black"/>
              </a:rPr>
              <a:t>Arquitetura do projeto</a:t>
            </a:r>
            <a:endParaRPr lang="pt-PT" sz="2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60000" y="1584000"/>
            <a:ext cx="11303640" cy="102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PT" sz="1800" b="0" strike="noStrike" spc="-1">
                <a:latin typeface="Arial"/>
              </a:rPr>
              <a:t>Para a realização do solver com recursos aos algoritmos propostos (BFS, DFS, A* etc…) iremos implementar uma árvore em que cada node representa uma peça escolhida e as arestas a ação que cada uma pode executar no tabuleiro. Para gerar tal grafo partimos de uma formula que nos dá o número de nodes:</a:t>
            </a: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latin typeface="Arial"/>
              </a:rPr>
              <a:t>(4^k *n) +1, k ∈ [0...n+1] em que n representa o numero de peças no tabuleiro. </a:t>
            </a:r>
          </a:p>
        </p:txBody>
      </p:sp>
      <p:pic>
        <p:nvPicPr>
          <p:cNvPr id="88" name="Picture 87"/>
          <p:cNvPicPr/>
          <p:nvPr/>
        </p:nvPicPr>
        <p:blipFill>
          <a:blip r:embed="rId2"/>
          <a:stretch/>
        </p:blipFill>
        <p:spPr>
          <a:xfrm>
            <a:off x="360000" y="2880000"/>
            <a:ext cx="1584000" cy="1424160"/>
          </a:xfrm>
          <a:prstGeom prst="rect">
            <a:avLst/>
          </a:prstGeom>
          <a:ln>
            <a:noFill/>
          </a:ln>
        </p:spPr>
      </p:pic>
      <p:sp>
        <p:nvSpPr>
          <p:cNvPr id="89" name="TextShape 3"/>
          <p:cNvSpPr txBox="1"/>
          <p:nvPr/>
        </p:nvSpPr>
        <p:spPr>
          <a:xfrm>
            <a:off x="360000" y="4392000"/>
            <a:ext cx="1123200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PT" sz="1800" b="0" strike="noStrike" spc="-1">
                <a:latin typeface="Arial"/>
              </a:rPr>
              <a:t>Game.java contém o loop do jogo para input do ultilizador bem como a logica dos movimentos no tabuleiro.</a:t>
            </a:r>
          </a:p>
          <a:p>
            <a:r>
              <a:rPr lang="pt-PT" sz="1800" b="0" strike="noStrike" spc="-1">
                <a:latin typeface="Arial"/>
              </a:rPr>
              <a:t>Graph.java é o controlador da tree (onde também vão ser implementados os algoritmos de procura).</a:t>
            </a:r>
          </a:p>
          <a:p>
            <a:r>
              <a:rPr lang="pt-PT" sz="1800" b="0" strike="noStrike" spc="-1">
                <a:latin typeface="Arial"/>
              </a:rPr>
              <a:t>Edge.java e Node.java são classes que constituem a tree do graph.  </a:t>
            </a:r>
          </a:p>
          <a:p>
            <a:endParaRPr lang="pt-PT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47640" y="2584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2400" b="1" strike="noStrike" spc="-1" dirty="0">
                <a:solidFill>
                  <a:srgbClr val="000000"/>
                </a:solidFill>
                <a:latin typeface="Arial Black"/>
              </a:rPr>
              <a:t>Abordagem aplicada (heurísticas, funções de avaliação, operadores)</a:t>
            </a:r>
            <a:endParaRPr lang="pt-PT" sz="2400" b="0" strike="noStrike" spc="-1" dirty="0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47640" y="1825560"/>
            <a:ext cx="10514880" cy="29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 dirty="0">
                <a:solidFill>
                  <a:srgbClr val="404040"/>
                </a:solidFill>
                <a:latin typeface="Arial"/>
              </a:rPr>
              <a:t>	…</a:t>
            </a:r>
            <a:endParaRPr lang="pt-PT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04535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47640" y="2584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2400" b="1" strike="noStrike" spc="-1" dirty="0">
                <a:solidFill>
                  <a:srgbClr val="000000"/>
                </a:solidFill>
                <a:latin typeface="Arial Black"/>
              </a:rPr>
              <a:t>Algoritmos de pesquisa implementados</a:t>
            </a:r>
            <a:endParaRPr lang="pt-PT" sz="2400" b="0" strike="noStrike" spc="-1" dirty="0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47640" y="1825560"/>
            <a:ext cx="10514880" cy="44687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 dirty="0">
                <a:latin typeface="Arial"/>
              </a:rPr>
              <a:t>	Neste trabalho temos 3 algoritmos de pesquisa cega: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pt-PT" sz="2000" b="0" strike="noStrike" spc="-1" dirty="0">
              <a:latin typeface="Arial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pt-PT" sz="2000" spc="-1" dirty="0">
                <a:latin typeface="Arial"/>
              </a:rPr>
              <a:t>Pesquisa primeiro em largura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pt-PT" sz="2000" b="0" strike="noStrike" spc="-1" dirty="0">
                <a:latin typeface="Arial"/>
              </a:rPr>
              <a:t>Pesquisa primeiro em profundidade 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pt-PT" sz="2000" b="0" strike="noStrike" spc="-1" dirty="0">
                <a:latin typeface="Arial"/>
              </a:rPr>
              <a:t>Aprofundamento progressivo </a:t>
            </a:r>
            <a:endParaRPr lang="pt-PT" sz="2000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pt-PT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spc="-1" dirty="0">
                <a:latin typeface="Arial"/>
              </a:rPr>
              <a:t>	E 2 algoritmos de pesquisa informada, com diferentes funções heurísticas: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pt-PT" sz="2000" spc="-1" dirty="0">
              <a:latin typeface="Arial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pt-PT" sz="2000" b="0" strike="noStrike" spc="-1" dirty="0">
                <a:latin typeface="Arial"/>
              </a:rPr>
              <a:t>Pesquisa gulosa 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pt-PT" sz="2000" spc="-1" dirty="0">
                <a:latin typeface="Arial"/>
              </a:rPr>
              <a:t>Pesquisa A* </a:t>
            </a:r>
            <a:endParaRPr lang="pt-PT" sz="2000" b="0" strike="noStrike" spc="-1" dirty="0"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ABDFF1-80A7-4C78-9048-5D7252482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584" y="2677392"/>
            <a:ext cx="281723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NewNode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breadthFirstSearch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359043-9961-458C-ADD1-6DE4A7F94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585" y="3102794"/>
            <a:ext cx="2817231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NewNode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depthFirstSearch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6185E6-FA94-41B2-B3B2-388124164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582" y="3524374"/>
            <a:ext cx="2817232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NewNode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iterativeDeepeningSearch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8109D0-BEC8-4F27-BDCE-1FE077D8B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584" y="5086259"/>
            <a:ext cx="281723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NewNode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greedySearch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93CA05-BC9E-4373-9C4E-009ADFB3B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584" y="5507839"/>
            <a:ext cx="281723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NewNode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AStarSearch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6212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47640" y="2584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2400" b="1" strike="noStrike" spc="-1" dirty="0">
                <a:solidFill>
                  <a:srgbClr val="000000"/>
                </a:solidFill>
                <a:latin typeface="Arial Black"/>
              </a:rPr>
              <a:t>Resultados experimentais (recorrendo a tabelas/ gráficos apropriados e  comparando os diversos métodos, heurísticas, algoritmos e respetivas parametrizações para diferentes cenários/ problemas)</a:t>
            </a:r>
            <a:endParaRPr lang="pt-PT" sz="2400" b="0" strike="noStrike" spc="-1" dirty="0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47640" y="1825560"/>
            <a:ext cx="10514880" cy="29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pt-PT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34384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47640" y="2584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2400" b="1" strike="noStrike" spc="-1" dirty="0">
                <a:solidFill>
                  <a:srgbClr val="000000"/>
                </a:solidFill>
                <a:latin typeface="Arial Black"/>
              </a:rPr>
              <a:t>Conclusões</a:t>
            </a:r>
            <a:endParaRPr lang="pt-PT" sz="2400" b="0" strike="noStrike" spc="-1" dirty="0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47640" y="1825560"/>
            <a:ext cx="10514880" cy="29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 dirty="0">
                <a:latin typeface="Arial"/>
              </a:rPr>
              <a:t>	Neste trabalhos podemos concluir… </a:t>
            </a:r>
          </a:p>
        </p:txBody>
      </p:sp>
    </p:spTree>
    <p:extLst>
      <p:ext uri="{BB962C8B-B14F-4D97-AF65-F5344CB8AC3E}">
        <p14:creationId xmlns:p14="http://schemas.microsoft.com/office/powerpoint/2010/main" val="28836332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47640" y="2584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2400" b="1" strike="noStrike" spc="-1" dirty="0">
                <a:solidFill>
                  <a:srgbClr val="000000"/>
                </a:solidFill>
                <a:latin typeface="Arial Black"/>
              </a:rPr>
              <a:t>Referências consultadas</a:t>
            </a:r>
            <a:endParaRPr lang="pt-PT" sz="2400" b="0" strike="noStrike" spc="-1" dirty="0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647640" y="1825560"/>
            <a:ext cx="10514880" cy="16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pt-PT" sz="2000" strike="noStrike" spc="-1" dirty="0">
                <a:solidFill>
                  <a:srgbClr val="404040"/>
                </a:solidFill>
                <a:latin typeface="Arial"/>
              </a:rPr>
              <a:t>ZHED Solver</a:t>
            </a:r>
            <a:r>
              <a:rPr lang="pt-PT" sz="2000" b="1" strike="noStrike" spc="-1" dirty="0">
                <a:solidFill>
                  <a:srgbClr val="404040"/>
                </a:solidFill>
                <a:latin typeface="Arial"/>
              </a:rPr>
              <a:t>	</a:t>
            </a:r>
            <a:r>
              <a:rPr lang="pt-PT" sz="2000" spc="-1" dirty="0">
                <a:solidFill>
                  <a:srgbClr val="404040"/>
                </a:solidFill>
                <a:latin typeface="Arial"/>
              </a:rPr>
              <a:t>- </a:t>
            </a:r>
            <a:r>
              <a:rPr lang="pt-PT" sz="2000" spc="-1" dirty="0">
                <a:solidFill>
                  <a:srgbClr val="404040"/>
                </a:solidFill>
                <a:latin typeface="Arial"/>
                <a:hlinkClick r:id="rId2"/>
              </a:rPr>
              <a:t>https://www.wilgysef.com/articles/zhed-solver/</a:t>
            </a:r>
            <a:endParaRPr lang="pt-PT" sz="2000" spc="-1" dirty="0">
              <a:solidFill>
                <a:srgbClr val="404040"/>
              </a:solid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pt-PT" sz="2000" spc="-1" dirty="0" err="1">
                <a:solidFill>
                  <a:srgbClr val="404040"/>
                </a:solidFill>
                <a:latin typeface="Arial"/>
              </a:rPr>
              <a:t>GeeksforGeeks</a:t>
            </a:r>
            <a:r>
              <a:rPr lang="pt-PT" sz="2000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pt-PT" sz="2000" spc="-1" dirty="0" err="1">
                <a:solidFill>
                  <a:srgbClr val="404040"/>
                </a:solidFill>
                <a:latin typeface="Arial"/>
              </a:rPr>
              <a:t>webpage</a:t>
            </a:r>
            <a:r>
              <a:rPr lang="pt-PT" sz="2000" spc="-1" dirty="0">
                <a:solidFill>
                  <a:srgbClr val="404040"/>
                </a:solidFill>
                <a:latin typeface="Arial"/>
              </a:rPr>
              <a:t> - </a:t>
            </a:r>
            <a:r>
              <a:rPr lang="pt-PT" sz="2000" spc="-1" dirty="0">
                <a:solidFill>
                  <a:srgbClr val="404040"/>
                </a:solidFill>
                <a:latin typeface="Arial"/>
                <a:hlinkClick r:id="rId3"/>
              </a:rPr>
              <a:t>https://www.geeksforgeeks.org/search-algorithms-in-ai/</a:t>
            </a:r>
            <a:endParaRPr lang="pt-PT" sz="2000" spc="-1" dirty="0">
              <a:solidFill>
                <a:srgbClr val="404040"/>
              </a:solid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pt-PT" sz="2000" spc="-1" dirty="0">
                <a:solidFill>
                  <a:srgbClr val="404040"/>
                </a:solidFill>
                <a:latin typeface="Arial"/>
              </a:rPr>
              <a:t>Slides das aulas de Inteligência Artificial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pt-PT" sz="2000" spc="-1" dirty="0">
                <a:solidFill>
                  <a:srgbClr val="404040"/>
                </a:solidFill>
                <a:latin typeface="Arial"/>
              </a:rPr>
              <a:t>Russel, S., &amp; </a:t>
            </a:r>
            <a:r>
              <a:rPr lang="pt-PT" sz="2000" spc="-1" dirty="0" err="1">
                <a:solidFill>
                  <a:srgbClr val="404040"/>
                </a:solidFill>
                <a:latin typeface="Arial"/>
              </a:rPr>
              <a:t>Norvig</a:t>
            </a:r>
            <a:r>
              <a:rPr lang="pt-PT" sz="2000" spc="-1" dirty="0">
                <a:solidFill>
                  <a:srgbClr val="404040"/>
                </a:solidFill>
                <a:latin typeface="Arial"/>
              </a:rPr>
              <a:t>, P. (2010) </a:t>
            </a:r>
            <a:r>
              <a:rPr lang="pt-PT" sz="2000" i="1" spc="-1" dirty="0">
                <a:solidFill>
                  <a:srgbClr val="404040"/>
                </a:solidFill>
                <a:latin typeface="Arial"/>
              </a:rPr>
              <a:t>Artificial </a:t>
            </a:r>
            <a:r>
              <a:rPr lang="pt-PT" sz="2000" i="1" spc="-1" dirty="0" err="1">
                <a:solidFill>
                  <a:srgbClr val="404040"/>
                </a:solidFill>
                <a:latin typeface="Arial"/>
              </a:rPr>
              <a:t>Inteligence</a:t>
            </a:r>
            <a:r>
              <a:rPr lang="pt-PT" sz="2000" i="1" spc="-1" dirty="0">
                <a:solidFill>
                  <a:srgbClr val="404040"/>
                </a:solidFill>
                <a:latin typeface="Arial"/>
              </a:rPr>
              <a:t> A </a:t>
            </a:r>
            <a:r>
              <a:rPr lang="pt-PT" sz="2000" i="1" spc="-1" dirty="0" err="1">
                <a:solidFill>
                  <a:srgbClr val="404040"/>
                </a:solidFill>
                <a:latin typeface="Arial"/>
              </a:rPr>
              <a:t>Modern</a:t>
            </a:r>
            <a:r>
              <a:rPr lang="pt-PT" sz="2000" i="1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pt-PT" sz="2000" i="1" spc="-1" dirty="0" err="1">
                <a:solidFill>
                  <a:srgbClr val="404040"/>
                </a:solidFill>
                <a:latin typeface="Arial"/>
              </a:rPr>
              <a:t>Approach</a:t>
            </a:r>
            <a:r>
              <a:rPr lang="pt-PT" sz="2000" spc="-1" dirty="0">
                <a:solidFill>
                  <a:srgbClr val="404040"/>
                </a:solidFill>
                <a:latin typeface="Arial"/>
              </a:rPr>
              <a:t>, New Jersey.</a:t>
            </a:r>
            <a:endParaRPr lang="pt-PT" sz="20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45B620D2-C939-4FF5-987D-30EEDFF6A3D7}"/>
              </a:ext>
            </a:extLst>
          </p:cNvPr>
          <p:cNvSpPr/>
          <p:nvPr/>
        </p:nvSpPr>
        <p:spPr>
          <a:xfrm>
            <a:off x="647640" y="3766715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2400" b="1" strike="noStrike" spc="-1" dirty="0">
                <a:solidFill>
                  <a:srgbClr val="000000"/>
                </a:solidFill>
                <a:latin typeface="Arial Black"/>
              </a:rPr>
              <a:t>Software utilizado</a:t>
            </a:r>
            <a:endParaRPr lang="pt-PT" sz="24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F29FEC59-E0DE-4430-A7D6-A2B5F0E0F000}"/>
              </a:ext>
            </a:extLst>
          </p:cNvPr>
          <p:cNvSpPr/>
          <p:nvPr/>
        </p:nvSpPr>
        <p:spPr>
          <a:xfrm>
            <a:off x="647640" y="4900645"/>
            <a:ext cx="10514880" cy="16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pt-PT" sz="2000" spc="-1" dirty="0" err="1">
                <a:latin typeface="Arial"/>
              </a:rPr>
              <a:t>IntelliJ</a:t>
            </a:r>
            <a:r>
              <a:rPr lang="pt-PT" sz="2000" spc="-1" dirty="0">
                <a:latin typeface="Arial"/>
              </a:rPr>
              <a:t> IDEA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pt-PT" sz="2000" b="0" strike="noStrike" spc="-1" dirty="0">
                <a:latin typeface="Arial"/>
              </a:rPr>
              <a:t>Repositório no GitHub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701</Words>
  <Application>Microsoft Office PowerPoint</Application>
  <PresentationFormat>Widescreen</PresentationFormat>
  <Paragraphs>74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Black</vt:lpstr>
      <vt:lpstr>Calibri</vt:lpstr>
      <vt:lpstr>Consolas</vt:lpstr>
      <vt:lpstr>FreeMono</vt:lpstr>
      <vt:lpstr>Symbol</vt:lpstr>
      <vt:lpstr>Wingdings</vt:lpstr>
      <vt:lpstr>东文宋体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FEUP - MIEIC IART 2019/20</dc:title>
  <dc:subject/>
  <dc:creator>ricardo</dc:creator>
  <dc:description/>
  <cp:lastModifiedBy>Miguel Pires</cp:lastModifiedBy>
  <cp:revision>24</cp:revision>
  <dcterms:created xsi:type="dcterms:W3CDTF">2020-03-06T15:04:39Z</dcterms:created>
  <dcterms:modified xsi:type="dcterms:W3CDTF">2020-03-28T19:24:53Z</dcterms:modified>
  <dc:language>pt-PT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1033-11.1.0.8865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5</vt:i4>
  </property>
</Properties>
</file>