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85" r:id="rId12"/>
    <p:sldId id="286" r:id="rId13"/>
    <p:sldId id="287" r:id="rId14"/>
    <p:sldId id="288" r:id="rId15"/>
    <p:sldId id="264" r:id="rId16"/>
    <p:sldId id="289" r:id="rId17"/>
    <p:sldId id="290" r:id="rId18"/>
    <p:sldId id="291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6" r:id="rId53"/>
    <p:sldId id="305" r:id="rId54"/>
    <p:sldId id="307" r:id="rId55"/>
    <p:sldId id="308" r:id="rId5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EA81A-611E-4520-90B1-A40308EA9603}" v="173" dt="2023-08-13T21:31:30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F801-DC86-4137-9A94-4C9117338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C5C6D-74DD-F632-212B-AF16F9E58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0A974-0195-8F78-7C0C-ACC38483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F046-8452-4A3A-AAF9-DB1C38BBB6F7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16F03-F7F9-8C53-CF39-621A5022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E1797-121D-83D0-C04A-EFE8006A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08FE-53D6-4D5D-917F-2A48FF02D1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34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F69E-5AA3-D2EB-7586-5EECD4D1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0EC3F-FC33-533C-FAF9-1D99ABA52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B1FCC-A10C-52AE-4AB1-DB81CB9C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F046-8452-4A3A-AAF9-DB1C38BBB6F7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C6320-7AB9-99CB-F51A-24D683F7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3BB6-E7DE-AD34-3E97-B40DA260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08FE-53D6-4D5D-917F-2A48FF02D1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00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1F6E3-23B2-4D4E-F36E-A4BAD92E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891F1-A77B-4F36-FCE1-106C9A991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90EC-A340-E6B1-38EE-D5A92118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F046-8452-4A3A-AAF9-DB1C38BBB6F7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80E7-4016-67D7-9B92-D4618434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8EE59-CFAE-58C6-EA74-0B458816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08FE-53D6-4D5D-917F-2A48FF02D1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27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17CC-5684-A08D-7FA9-04E0DC9A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61490-BA8E-36AB-4362-27185CF8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29E2E-3260-60B4-FE26-43A1106C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F046-8452-4A3A-AAF9-DB1C38BBB6F7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FF58-0A8A-F231-CB4E-484BD7CA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5FC09-0EE6-B55C-302C-3DA53FDF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08FE-53D6-4D5D-917F-2A48FF02D1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97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2F14-7D63-02E5-04F0-913E5C62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E18A6-251F-4D14-088B-C5148B0C0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88F1A-5D2F-3C9B-BBCB-4DAFF65A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F046-8452-4A3A-AAF9-DB1C38BBB6F7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DE057-9002-3EE1-D995-0F369928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A0FA8-E0DB-498B-5368-85A143D0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08FE-53D6-4D5D-917F-2A48FF02D1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65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F5A6-6F62-1FB6-CA97-C9D6E069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2C8F1-89AD-68ED-EB07-1F8874438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39384-0A7E-6E32-5FD7-432444612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3C56D-C7FA-3324-EA94-D3353BDB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F046-8452-4A3A-AAF9-DB1C38BBB6F7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0715B-A276-25F2-379F-0A4BFCC6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60BF2-4D0A-59C4-752A-F344AE9C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08FE-53D6-4D5D-917F-2A48FF02D1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0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B0AC-331C-3A73-5B36-58716DDD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D9360-727F-5BFD-1E8D-6FA2C57CD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326E0-A342-8753-E6B5-519E194BD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05CC8-FA40-88C1-78CF-36F50E725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E8985-A874-AAE5-C5C5-BF9B9225C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3C885-7444-23A6-834F-5A3D125E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F046-8452-4A3A-AAF9-DB1C38BBB6F7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42FD5-06B3-8B32-9E3B-D5246E28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DBFF3-7655-AB72-B5F4-F734E6A8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08FE-53D6-4D5D-917F-2A48FF02D1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89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C573-5E6B-78AD-893D-79DBDAC6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D3547-2290-E8D5-9D90-F2DCFF77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F046-8452-4A3A-AAF9-DB1C38BBB6F7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AAA90-F3EC-3EBE-83F5-8A83F263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16481-4C25-0094-532B-89D7CAC0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08FE-53D6-4D5D-917F-2A48FF02D1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00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94FD7-4473-89BB-7CCB-788F4717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F046-8452-4A3A-AAF9-DB1C38BBB6F7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7EB46-4A34-4EDC-8131-605D739F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D1BDE-8513-4AA4-6B34-BF2C5806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08FE-53D6-4D5D-917F-2A48FF02D1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98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5C8A-C618-295D-447E-4448EBA9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090E-9385-994D-3DA7-1A8EF6031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08749-1421-17F7-132B-92BCEEEF4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F4184-FBC6-C9A1-2A6F-6C4A4F56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F046-8452-4A3A-AAF9-DB1C38BBB6F7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71ED2-C993-2A5E-33A3-B6A853F7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0E6BD-987F-CB60-91C4-42A987FA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08FE-53D6-4D5D-917F-2A48FF02D1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9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5014-18F4-41FB-52C2-BD679765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603D1-976A-5518-1F54-4A3134A1D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CF663-13BC-3DFA-6828-71EF05632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8EA14-962A-D777-D5E7-F8454481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F046-8452-4A3A-AAF9-DB1C38BBB6F7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11FD9-E0ED-11F3-1771-65E8E1B1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DF88C-9A88-EBF7-AC75-D896309C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08FE-53D6-4D5D-917F-2A48FF02D1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9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4E4C9-344A-3EE8-2478-F294918B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4861A-C340-5072-2B56-57A37F1CA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A06A8-9173-B78A-666F-EA9F7448B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4F046-8452-4A3A-AAF9-DB1C38BBB6F7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3B66B-E71A-7529-CA02-C169364FA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33E5-1469-F56B-4FB2-59195B2DF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08FE-53D6-4D5D-917F-2A48FF02D1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45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D1C01BF5-C97F-9750-3BCA-666DD65A269E}"/>
              </a:ext>
            </a:extLst>
          </p:cNvPr>
          <p:cNvSpPr txBox="1">
            <a:spLocks noChangeArrowheads="1"/>
          </p:cNvSpPr>
          <p:nvPr/>
        </p:nvSpPr>
        <p:spPr>
          <a:xfrm>
            <a:off x="426487" y="1000265"/>
            <a:ext cx="8229600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Agenda:</a:t>
            </a:r>
          </a:p>
          <a:p>
            <a:endParaRPr lang="pt-BR" dirty="0">
              <a:solidFill>
                <a:srgbClr val="FFFF00"/>
              </a:solidFill>
            </a:endParaRPr>
          </a:p>
          <a:p>
            <a:r>
              <a:rPr lang="pt-BR" dirty="0">
                <a:solidFill>
                  <a:srgbClr val="FFFF00"/>
                </a:solidFill>
              </a:rPr>
              <a:t>Introdução ao processo de ETL</a:t>
            </a:r>
          </a:p>
          <a:p>
            <a:r>
              <a:rPr lang="pt-BR" dirty="0">
                <a:solidFill>
                  <a:srgbClr val="FFFF00"/>
                </a:solidFill>
              </a:rPr>
              <a:t>Conceitos de modelagem dimensional</a:t>
            </a:r>
          </a:p>
          <a:p>
            <a:r>
              <a:rPr lang="pt-BR" dirty="0">
                <a:solidFill>
                  <a:srgbClr val="FFFF00"/>
                </a:solidFill>
              </a:rPr>
              <a:t>Etapas do ETL</a:t>
            </a:r>
          </a:p>
          <a:p>
            <a:r>
              <a:rPr lang="pt-BR" dirty="0">
                <a:solidFill>
                  <a:srgbClr val="FFFF00"/>
                </a:solidFill>
              </a:rPr>
              <a:t>ETL – ferramentas x manual</a:t>
            </a:r>
          </a:p>
          <a:p>
            <a:r>
              <a:rPr lang="pt-BR" dirty="0">
                <a:solidFill>
                  <a:srgbClr val="FFFF00"/>
                </a:solidFill>
              </a:rPr>
              <a:t>Conceitos de ETL</a:t>
            </a:r>
          </a:p>
          <a:p>
            <a:r>
              <a:rPr lang="pt-BR" dirty="0">
                <a:solidFill>
                  <a:srgbClr val="FFFF00"/>
                </a:solidFill>
              </a:rPr>
              <a:t>Exercícios – ETL Manual </a:t>
            </a:r>
          </a:p>
        </p:txBody>
      </p:sp>
    </p:spTree>
    <p:extLst>
      <p:ext uri="{BB962C8B-B14F-4D97-AF65-F5344CB8AC3E}">
        <p14:creationId xmlns:p14="http://schemas.microsoft.com/office/powerpoint/2010/main" val="373711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A10FF1E0-9C39-BF65-1CF1-8660D112A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9" y="738655"/>
            <a:ext cx="35253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sz="2800" b="1" i="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  <a:r>
              <a:rPr lang="pt-BR" sz="2800" b="1" i="0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Warehouse</a:t>
            </a:r>
            <a:endParaRPr lang="pt-BR" sz="2800" b="1" i="0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13849F28-9A3B-9ABC-7BB3-BBD876F4D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47" y="1732451"/>
            <a:ext cx="941458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00099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rgbClr val="000099"/>
                </a:solidFill>
                <a:latin typeface="Arial" charset="0"/>
              </a:defRPr>
            </a:lvl2pPr>
            <a:lvl3pPr>
              <a:defRPr sz="2000" b="1">
                <a:solidFill>
                  <a:srgbClr val="000099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rgbClr val="000099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rgbClr val="000099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Arial" charset="0"/>
              </a:defRPr>
            </a:lvl9pPr>
          </a:lstStyle>
          <a:p>
            <a:pPr marL="179388" indent="-179388" fontAlgn="auto">
              <a:spcAft>
                <a:spcPts val="0"/>
              </a:spcAft>
              <a:buFontTx/>
              <a:buChar char="•"/>
              <a:defRPr/>
            </a:pPr>
            <a:r>
              <a:rPr lang="pt-BR" b="0" i="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BDs</a:t>
            </a:r>
            <a:r>
              <a:rPr lang="pt-BR" b="0" i="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usados em aplicações de negócios são chamados de </a:t>
            </a:r>
            <a:r>
              <a:rPr lang="pt-BR" b="0" i="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BDs</a:t>
            </a:r>
            <a:r>
              <a:rPr lang="pt-BR" b="0" i="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Operacionais;</a:t>
            </a:r>
          </a:p>
          <a:p>
            <a:pPr marL="179388" indent="-179388" fontAlgn="auto">
              <a:spcAft>
                <a:spcPts val="0"/>
              </a:spcAft>
              <a:buFontTx/>
              <a:buChar char="•"/>
              <a:defRPr/>
            </a:pPr>
            <a:endParaRPr lang="pt-BR" b="0" i="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9388" indent="-179388" fontAlgn="auto">
              <a:spcAft>
                <a:spcPts val="0"/>
              </a:spcAft>
              <a:buFontTx/>
              <a:buChar char="•"/>
              <a:defRPr/>
            </a:pPr>
            <a:r>
              <a:rPr lang="pt-BR" b="0" i="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DW é um BD informacional alimentado com dados dos </a:t>
            </a:r>
            <a:r>
              <a:rPr lang="pt-BR" b="0" i="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BDs</a:t>
            </a:r>
            <a:r>
              <a:rPr lang="pt-BR" b="0" i="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operacionais da empresa (Várias plataformas e origens);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pt-BR" b="0" i="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57300" lvl="2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b="0" i="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Mostra dados históricos e atuais;</a:t>
            </a:r>
          </a:p>
          <a:p>
            <a:pPr marL="1257300" lvl="2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b="0" i="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Podem ser cruzados;</a:t>
            </a:r>
          </a:p>
          <a:p>
            <a:pPr marL="1257300" lvl="2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b="0" i="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Podem ser sumariados;</a:t>
            </a:r>
          </a:p>
          <a:p>
            <a:pPr marL="1257300" lvl="2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b="0" i="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 estar sobre um </a:t>
            </a:r>
            <a:r>
              <a:rPr lang="pt-BR" b="0" i="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Metadados</a:t>
            </a:r>
            <a:r>
              <a:rPr lang="pt-BR" b="0" i="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b="0" i="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6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A10FF1E0-9C39-BF65-1CF1-8660D112A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9" y="738655"/>
            <a:ext cx="35253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sz="2800" b="1" i="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  <a:r>
              <a:rPr lang="pt-BR" sz="2800" b="1" i="0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Warehouse</a:t>
            </a:r>
            <a:endParaRPr lang="pt-BR" sz="2800" b="1" i="0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Espaço Reservado para Conteúdo 3">
            <a:extLst>
              <a:ext uri="{FF2B5EF4-FFF2-40B4-BE49-F238E27FC236}">
                <a16:creationId xmlns:a16="http://schemas.microsoft.com/office/drawing/2014/main" id="{B5EDD782-1B41-A02D-EF9C-087C8FA83ED8}"/>
              </a:ext>
            </a:extLst>
          </p:cNvPr>
          <p:cNvPicPr>
            <a:picLocks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2450" y="1352820"/>
            <a:ext cx="8229600" cy="415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9279227-2126-6D45-ECE7-F9E57611B141}"/>
              </a:ext>
            </a:extLst>
          </p:cNvPr>
          <p:cNvSpPr/>
          <p:nvPr/>
        </p:nvSpPr>
        <p:spPr>
          <a:xfrm>
            <a:off x="552450" y="5711205"/>
            <a:ext cx="8229600" cy="8162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ETL ... ETL... ETL...</a:t>
            </a:r>
          </a:p>
        </p:txBody>
      </p:sp>
    </p:spTree>
    <p:extLst>
      <p:ext uri="{BB962C8B-B14F-4D97-AF65-F5344CB8AC3E}">
        <p14:creationId xmlns:p14="http://schemas.microsoft.com/office/powerpoint/2010/main" val="415573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CA1A09-FFDF-1EA2-EBDD-5FA36FA82645}"/>
              </a:ext>
            </a:extLst>
          </p:cNvPr>
          <p:cNvSpPr txBox="1">
            <a:spLocks/>
          </p:cNvSpPr>
          <p:nvPr/>
        </p:nvSpPr>
        <p:spPr>
          <a:xfrm>
            <a:off x="306084" y="782777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FFFF00"/>
                </a:solidFill>
              </a:rPr>
              <a:t>O que é um </a:t>
            </a:r>
            <a:r>
              <a:rPr lang="pt-BR" dirty="0" err="1">
                <a:solidFill>
                  <a:srgbClr val="FFFF00"/>
                </a:solidFill>
              </a:rPr>
              <a:t>Datalake</a:t>
            </a:r>
            <a:r>
              <a:rPr lang="pt-BR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992CA-2AE2-12A4-88C4-4B23BD8BBFEF}"/>
              </a:ext>
            </a:extLst>
          </p:cNvPr>
          <p:cNvSpPr txBox="1"/>
          <p:nvPr/>
        </p:nvSpPr>
        <p:spPr>
          <a:xfrm>
            <a:off x="306084" y="2463386"/>
            <a:ext cx="11288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Um Data Lake, em português "Lago de Dados", é um repositório de dados que permite armazenar e gerenciar grandes volumes de informações em diversos formatos, como estruturados, semiestruturados e não estruturados. Ao contrário dos sistemas de gerenciamento de bancos de dados tradicionais, que geralmente requerem uma estrutura rigorosa e predefinida para os dados, um Data Lake aceita dados de diversas fontes sem a necessidade imediata de definir um esquema rígido.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49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pic>
        <p:nvPicPr>
          <p:cNvPr id="1026" name="Picture 2" descr="Data Lake">
            <a:extLst>
              <a:ext uri="{FF2B5EF4-FFF2-40B4-BE49-F238E27FC236}">
                <a16:creationId xmlns:a16="http://schemas.microsoft.com/office/drawing/2014/main" id="{AF0F48EE-ABD4-979D-E200-16AA9A0D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98" y="1533739"/>
            <a:ext cx="7407729" cy="428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CA1A09-FFDF-1EA2-EBDD-5FA36FA82645}"/>
              </a:ext>
            </a:extLst>
          </p:cNvPr>
          <p:cNvSpPr txBox="1">
            <a:spLocks/>
          </p:cNvSpPr>
          <p:nvPr/>
        </p:nvSpPr>
        <p:spPr>
          <a:xfrm>
            <a:off x="306084" y="782777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FFFF00"/>
                </a:solidFill>
              </a:rPr>
              <a:t>Datalake</a:t>
            </a:r>
            <a:r>
              <a:rPr lang="pt-BR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6A110A-BDF8-DC68-FACF-B18DAF444603}"/>
              </a:ext>
            </a:extLst>
          </p:cNvPr>
          <p:cNvSpPr txBox="1"/>
          <p:nvPr/>
        </p:nvSpPr>
        <p:spPr>
          <a:xfrm>
            <a:off x="559107" y="5890557"/>
            <a:ext cx="483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Fonte: https://blog.dsacademy.com.br/</a:t>
            </a:r>
          </a:p>
        </p:txBody>
      </p:sp>
    </p:spTree>
    <p:extLst>
      <p:ext uri="{BB962C8B-B14F-4D97-AF65-F5344CB8AC3E}">
        <p14:creationId xmlns:p14="http://schemas.microsoft.com/office/powerpoint/2010/main" val="331948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CA1A09-FFDF-1EA2-EBDD-5FA36FA82645}"/>
              </a:ext>
            </a:extLst>
          </p:cNvPr>
          <p:cNvSpPr txBox="1">
            <a:spLocks/>
          </p:cNvSpPr>
          <p:nvPr/>
        </p:nvSpPr>
        <p:spPr>
          <a:xfrm>
            <a:off x="306084" y="1296850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FFFF00"/>
                </a:solidFill>
              </a:rPr>
              <a:t>As principais características de um Data Lake são:</a:t>
            </a:r>
          </a:p>
          <a:p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992CA-2AE2-12A4-88C4-4B23BD8BBFEF}"/>
              </a:ext>
            </a:extLst>
          </p:cNvPr>
          <p:cNvSpPr txBox="1"/>
          <p:nvPr/>
        </p:nvSpPr>
        <p:spPr>
          <a:xfrm>
            <a:off x="193220" y="1731825"/>
            <a:ext cx="11805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0" i="0" dirty="0">
                <a:solidFill>
                  <a:srgbClr val="FFFF00"/>
                </a:solidFill>
                <a:effectLst/>
                <a:latin typeface="Söhne"/>
              </a:rPr>
              <a:t>Escalabilidade: 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Söhne"/>
              </a:rPr>
              <a:t>Os Data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Söhne"/>
              </a:rPr>
              <a:t>Lakes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Söhne"/>
              </a:rPr>
              <a:t> são projetados para lidar com uma grande quantidade de dados, permitindo o armazenamento de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Söhne"/>
              </a:rPr>
              <a:t>petabytes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Söhne"/>
              </a:rPr>
              <a:t> ou até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Söhne"/>
              </a:rPr>
              <a:t>exabytes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Söhne"/>
              </a:rPr>
              <a:t> de informações.</a:t>
            </a:r>
          </a:p>
          <a:p>
            <a:pPr algn="just"/>
            <a:endParaRPr lang="pt-BR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/>
            <a:r>
              <a:rPr lang="pt-BR" sz="1600" b="0" i="0" dirty="0">
                <a:solidFill>
                  <a:srgbClr val="FFFF00"/>
                </a:solidFill>
                <a:effectLst/>
                <a:latin typeface="Söhne"/>
              </a:rPr>
              <a:t>Diversidade de dados: 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Söhne"/>
              </a:rPr>
              <a:t>Podem armazenar uma variedade de tipos de dados, desde textos não estruturados e imagens até dados estruturados, logs e informações provenientes de sensores.</a:t>
            </a:r>
          </a:p>
          <a:p>
            <a:pPr algn="just"/>
            <a:endParaRPr lang="pt-BR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/>
            <a:r>
              <a:rPr lang="pt-BR" sz="1600" b="0" i="0" dirty="0">
                <a:solidFill>
                  <a:srgbClr val="FFFF00"/>
                </a:solidFill>
                <a:effectLst/>
                <a:latin typeface="Söhne"/>
              </a:rPr>
              <a:t>Processamento flexível: 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Söhne"/>
              </a:rPr>
              <a:t>Permitem a aplicação de análises e processamentos de dados de diversas formas, incluindo processamento em lote e análises em tempo real.</a:t>
            </a:r>
          </a:p>
          <a:p>
            <a:pPr algn="just"/>
            <a:endParaRPr lang="pt-BR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/>
            <a:r>
              <a:rPr lang="pt-BR" sz="1600" b="0" i="0" dirty="0">
                <a:solidFill>
                  <a:srgbClr val="FFFF00"/>
                </a:solidFill>
                <a:effectLst/>
                <a:latin typeface="Söhne"/>
              </a:rPr>
              <a:t>Esquema </a:t>
            </a:r>
            <a:r>
              <a:rPr lang="pt-BR" sz="1600" b="0" i="0" dirty="0" err="1">
                <a:solidFill>
                  <a:srgbClr val="FFFF00"/>
                </a:solidFill>
                <a:effectLst/>
                <a:latin typeface="Söhne"/>
              </a:rPr>
              <a:t>on-the-fly</a:t>
            </a:r>
            <a:r>
              <a:rPr lang="pt-BR" sz="1600" b="0" i="0" dirty="0">
                <a:solidFill>
                  <a:srgbClr val="FFFF00"/>
                </a:solidFill>
                <a:effectLst/>
                <a:latin typeface="Söhne"/>
              </a:rPr>
              <a:t>: 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Söhne"/>
              </a:rPr>
              <a:t>Ao contrário dos bancos de dados tradicionais, onde o esquema deve ser definido antes do armazenamento dos dados, um Data Lake permite que o esquema seja aplicado quando os dados são lidos ou processados. Isso oferece maior flexibilidade na captura de dados.</a:t>
            </a:r>
          </a:p>
          <a:p>
            <a:pPr algn="just"/>
            <a:endParaRPr lang="pt-BR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/>
            <a:r>
              <a:rPr lang="pt-BR" sz="1600" b="0" i="0" dirty="0">
                <a:solidFill>
                  <a:srgbClr val="FFFF00"/>
                </a:solidFill>
                <a:effectLst/>
                <a:latin typeface="Söhne"/>
              </a:rPr>
              <a:t>Baixo custo de armazenamento: 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Söhne"/>
              </a:rPr>
              <a:t>Geralmente, os Data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Söhne"/>
              </a:rPr>
              <a:t>Lakes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Söhne"/>
              </a:rPr>
              <a:t> fazem uso de sistemas de armazenamento distribuído e escalável, o que pode reduzir os custos de armazenamento em comparação com soluções de banco de dados tradicionais.</a:t>
            </a:r>
          </a:p>
          <a:p>
            <a:pPr algn="just"/>
            <a:endParaRPr lang="pt-BR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/>
            <a:r>
              <a:rPr lang="pt-BR" sz="1600" b="0" i="0" dirty="0">
                <a:solidFill>
                  <a:srgbClr val="FFFF00"/>
                </a:solidFill>
                <a:effectLst/>
                <a:latin typeface="Söhne"/>
              </a:rPr>
              <a:t>Análise avançada: 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Söhne"/>
              </a:rPr>
              <a:t>Permitem a aplicação de análises avançadas, como aprendizado de máquina e processamento de linguagem natural, devido à sua capacidade de armazenar uma grande quantidade de dados diversificados.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66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CA1A09-FFDF-1EA2-EBDD-5FA36FA82645}"/>
              </a:ext>
            </a:extLst>
          </p:cNvPr>
          <p:cNvSpPr txBox="1">
            <a:spLocks/>
          </p:cNvSpPr>
          <p:nvPr/>
        </p:nvSpPr>
        <p:spPr>
          <a:xfrm>
            <a:off x="306084" y="1296850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FFFF00"/>
                </a:solidFill>
              </a:rPr>
              <a:t>Cuidados importantes ao utilizar </a:t>
            </a:r>
            <a:r>
              <a:rPr lang="pt-BR" dirty="0" err="1">
                <a:solidFill>
                  <a:srgbClr val="FFFF00"/>
                </a:solidFill>
              </a:rPr>
              <a:t>Datalakes</a:t>
            </a:r>
            <a:endParaRPr lang="pt-BR" dirty="0">
              <a:solidFill>
                <a:srgbClr val="FFFF00"/>
              </a:solidFill>
            </a:endParaRPr>
          </a:p>
          <a:p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992CA-2AE2-12A4-88C4-4B23BD8BBFEF}"/>
              </a:ext>
            </a:extLst>
          </p:cNvPr>
          <p:cNvSpPr txBox="1"/>
          <p:nvPr/>
        </p:nvSpPr>
        <p:spPr>
          <a:xfrm>
            <a:off x="193220" y="1731825"/>
            <a:ext cx="11805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No entanto, é importante notar que, embora os Data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öhne"/>
              </a:rPr>
              <a:t>Lakes</a:t>
            </a:r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 ofereçam flexibilidade e escalabilidade, eles também podem apresentar desafios em relação à organização, qualidade dos dados e governança. Sem uma boa estratégia de governança e gerenciamento, um Data Lake pode facilmente se tornar um "pântano de dados" onde informações valiosas podem se perder ou ser de difícil acesso.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Em resumo, um Data Lake é um repositório de dados flexível e escalável que permite armazenar e analisar uma variedade de tipos de dados, sendo especialmente útil para empresas e organizações que lidam com grandes volumes e variedades de informações.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14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2D1C1F-EE32-078B-B7EB-E0EDF4789F4E}"/>
              </a:ext>
            </a:extLst>
          </p:cNvPr>
          <p:cNvSpPr txBox="1">
            <a:spLocks/>
          </p:cNvSpPr>
          <p:nvPr/>
        </p:nvSpPr>
        <p:spPr>
          <a:xfrm>
            <a:off x="1333686" y="782777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FFFF00"/>
                </a:solidFill>
              </a:rPr>
              <a:t>WD X </a:t>
            </a:r>
            <a:r>
              <a:rPr lang="pt-BR" dirty="0" err="1">
                <a:solidFill>
                  <a:srgbClr val="FFFF00"/>
                </a:solidFill>
              </a:rPr>
              <a:t>Datalake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2050" name="Picture 2" descr="Data.warehouse.vs.Data.lake">
            <a:extLst>
              <a:ext uri="{FF2B5EF4-FFF2-40B4-BE49-F238E27FC236}">
                <a16:creationId xmlns:a16="http://schemas.microsoft.com/office/drawing/2014/main" id="{81A9CB0D-51EA-52E6-1283-950489DE0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63" y="1316252"/>
            <a:ext cx="9543849" cy="457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8A9D34-B26E-F4C2-645F-FA4FC0199D51}"/>
              </a:ext>
            </a:extLst>
          </p:cNvPr>
          <p:cNvSpPr txBox="1"/>
          <p:nvPr/>
        </p:nvSpPr>
        <p:spPr>
          <a:xfrm>
            <a:off x="1019563" y="6075223"/>
            <a:ext cx="855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Fonte: https://www.eweek.com/storage/why-enterprises-struggle-with-cloud-data-lakes/</a:t>
            </a:r>
          </a:p>
        </p:txBody>
      </p:sp>
    </p:spTree>
    <p:extLst>
      <p:ext uri="{BB962C8B-B14F-4D97-AF65-F5344CB8AC3E}">
        <p14:creationId xmlns:p14="http://schemas.microsoft.com/office/powerpoint/2010/main" val="2254767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CCA40FD-FA4A-C222-15C4-D1E1E7C1B60B}"/>
              </a:ext>
            </a:extLst>
          </p:cNvPr>
          <p:cNvSpPr txBox="1">
            <a:spLocks/>
          </p:cNvSpPr>
          <p:nvPr/>
        </p:nvSpPr>
        <p:spPr>
          <a:xfrm>
            <a:off x="185125" y="1000265"/>
            <a:ext cx="8229600" cy="480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err="1">
                <a:solidFill>
                  <a:srgbClr val="FFFF00"/>
                </a:solidFill>
              </a:rPr>
              <a:t>Staging</a:t>
            </a:r>
            <a:r>
              <a:rPr lang="pt-BR" sz="2800" dirty="0">
                <a:solidFill>
                  <a:srgbClr val="FFFF00"/>
                </a:solidFill>
              </a:rPr>
              <a:t> Area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D5D271-0CF6-371A-1D82-64A838F1373D}"/>
              </a:ext>
            </a:extLst>
          </p:cNvPr>
          <p:cNvSpPr txBox="1">
            <a:spLocks/>
          </p:cNvSpPr>
          <p:nvPr/>
        </p:nvSpPr>
        <p:spPr>
          <a:xfrm>
            <a:off x="808160" y="2169234"/>
            <a:ext cx="8229600" cy="34917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Área de preparação dos dados ;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Preparação: Padronização, limpeza, eliminação de duplicações, substituição de nulos, enriquecimento;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Não deve ser acessível ao usuário;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Pode ser mantida em tabelas ou arquivos;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Não é recomendado que seja normalizada.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1700" dirty="0">
                <a:solidFill>
                  <a:srgbClr val="FFC000"/>
                </a:solidFill>
              </a:rPr>
              <a:t>Obs.: Não se aplica ao </a:t>
            </a:r>
            <a:r>
              <a:rPr lang="pt-BR" sz="1700" dirty="0" err="1">
                <a:solidFill>
                  <a:srgbClr val="FFC000"/>
                </a:solidFill>
              </a:rPr>
              <a:t>DataLake</a:t>
            </a:r>
            <a:endParaRPr lang="pt-BR" sz="17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73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E24E7A-3221-2B17-E768-F769E60BCA82}"/>
              </a:ext>
            </a:extLst>
          </p:cNvPr>
          <p:cNvSpPr txBox="1">
            <a:spLocks/>
          </p:cNvSpPr>
          <p:nvPr/>
        </p:nvSpPr>
        <p:spPr>
          <a:xfrm>
            <a:off x="251627" y="782777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FFFF00"/>
                </a:solidFill>
              </a:rPr>
              <a:t>Data </a:t>
            </a:r>
            <a:r>
              <a:rPr lang="pt-BR" dirty="0" err="1">
                <a:solidFill>
                  <a:srgbClr val="FFFF00"/>
                </a:solidFill>
              </a:rPr>
              <a:t>Marts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7FA16-37C6-B6FC-613B-086B074CC8AD}"/>
              </a:ext>
            </a:extLst>
          </p:cNvPr>
          <p:cNvSpPr txBox="1">
            <a:spLocks/>
          </p:cNvSpPr>
          <p:nvPr/>
        </p:nvSpPr>
        <p:spPr>
          <a:xfrm>
            <a:off x="606482" y="1363692"/>
            <a:ext cx="8229600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É orientada a </a:t>
            </a:r>
            <a:r>
              <a:rPr lang="pt-BR" u="sng" dirty="0">
                <a:solidFill>
                  <a:schemeClr val="bg1"/>
                </a:solidFill>
              </a:rPr>
              <a:t>processos de negócio</a:t>
            </a:r>
            <a:r>
              <a:rPr lang="pt-BR" dirty="0">
                <a:solidFill>
                  <a:schemeClr val="bg1"/>
                </a:solidFill>
              </a:rPr>
              <a:t>, como: Vendas, Compras, Contratação,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É desnormalizada: 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</a:rPr>
              <a:t>Simples entendimento para usuários de negócio;</a:t>
            </a:r>
          </a:p>
          <a:p>
            <a:pPr lvl="1" algn="just"/>
            <a:r>
              <a:rPr lang="pt-BR" i="1" dirty="0">
                <a:solidFill>
                  <a:schemeClr val="bg1"/>
                </a:solidFill>
              </a:rPr>
              <a:t>Queries</a:t>
            </a:r>
            <a:r>
              <a:rPr lang="pt-BR" dirty="0">
                <a:solidFill>
                  <a:schemeClr val="bg1"/>
                </a:solidFill>
              </a:rPr>
              <a:t> mais rápidas;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</a:rPr>
              <a:t>Modelagem dimensional, por meio de </a:t>
            </a:r>
            <a:r>
              <a:rPr lang="pt-BR" i="1" dirty="0">
                <a:solidFill>
                  <a:schemeClr val="bg1"/>
                </a:solidFill>
              </a:rPr>
              <a:t>Star </a:t>
            </a:r>
            <a:r>
              <a:rPr lang="pt-BR" i="1" dirty="0" err="1">
                <a:solidFill>
                  <a:schemeClr val="bg1"/>
                </a:solidFill>
              </a:rPr>
              <a:t>Schemas</a:t>
            </a:r>
            <a:r>
              <a:rPr lang="pt-BR" i="1" dirty="0">
                <a:solidFill>
                  <a:schemeClr val="bg1"/>
                </a:solidFill>
              </a:rPr>
              <a:t>;</a:t>
            </a:r>
            <a:endParaRPr lang="pt-BR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É disponibilizado para a área de negócios;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Dados detalhados, nível atômico: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</a:rPr>
              <a:t>Informação completa no próprio Data Mart;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</a:rPr>
              <a:t>Melhor defesa contra queries </a:t>
            </a:r>
            <a:r>
              <a:rPr lang="pt-BR" i="1" dirty="0">
                <a:solidFill>
                  <a:schemeClr val="bg1"/>
                </a:solidFill>
              </a:rPr>
              <a:t>ad hoc</a:t>
            </a:r>
            <a:r>
              <a:rPr lang="pt-BR" dirty="0">
                <a:solidFill>
                  <a:schemeClr val="bg1"/>
                </a:solidFill>
              </a:rPr>
              <a:t> e consultas não previstas pelo projeto;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165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3CFA256-BC24-99BD-E4E1-0158A56670F0}"/>
              </a:ext>
            </a:extLst>
          </p:cNvPr>
          <p:cNvSpPr txBox="1">
            <a:spLocks/>
          </p:cNvSpPr>
          <p:nvPr/>
        </p:nvSpPr>
        <p:spPr>
          <a:xfrm>
            <a:off x="293191" y="782777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FFFF00"/>
                </a:solidFill>
              </a:rPr>
              <a:t>Arquitetura do DW: Metadados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55724-D74F-F57E-9480-6D049D8E3213}"/>
              </a:ext>
            </a:extLst>
          </p:cNvPr>
          <p:cNvSpPr txBox="1">
            <a:spLocks/>
          </p:cNvSpPr>
          <p:nvPr/>
        </p:nvSpPr>
        <p:spPr>
          <a:xfrm>
            <a:off x="666843" y="1920644"/>
            <a:ext cx="8229600" cy="4272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Metadados: Dados sobre os dados;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Contém toda a documentação técnica e de negócios do desenvolvimento, disponibilizada como um “dicionário”;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Contém informações sobre: Origens de dados, regras de extração e transformação, tradução dos termos técnicos em termos de negócio, etc.;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 maioria das soluções de ETL de mercado fornecem uma solução de metadados.</a:t>
            </a:r>
          </a:p>
        </p:txBody>
      </p:sp>
    </p:spTree>
    <p:extLst>
      <p:ext uri="{BB962C8B-B14F-4D97-AF65-F5344CB8AC3E}">
        <p14:creationId xmlns:p14="http://schemas.microsoft.com/office/powerpoint/2010/main" val="199578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60011F5-18B8-2CBB-B4C0-0946AA5EF794}"/>
              </a:ext>
            </a:extLst>
          </p:cNvPr>
          <p:cNvSpPr txBox="1"/>
          <p:nvPr/>
        </p:nvSpPr>
        <p:spPr>
          <a:xfrm>
            <a:off x="752737" y="1236306"/>
            <a:ext cx="262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ETL - Mas para que serve?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7B9894-F900-4EDC-BB34-321128C4FCCF}"/>
              </a:ext>
            </a:extLst>
          </p:cNvPr>
          <p:cNvSpPr txBox="1"/>
          <p:nvPr/>
        </p:nvSpPr>
        <p:spPr>
          <a:xfrm>
            <a:off x="752737" y="2175047"/>
            <a:ext cx="7416824" cy="418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ETL é uma das etapas de um sistema de Business </a:t>
            </a:r>
            <a:r>
              <a:rPr lang="pt-BR" sz="2000" b="0" i="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Intelligence</a:t>
            </a:r>
            <a:r>
              <a:rPr lang="pt-BR" sz="20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é um conjunto de atividades que tem como objetivo principal recuperar dados de fontes distintas e diversas, tais como planilhas </a:t>
            </a:r>
            <a:r>
              <a:rPr lang="pt-BR" sz="2000" b="0" i="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excel</a:t>
            </a:r>
            <a:r>
              <a:rPr lang="pt-BR" sz="20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arquivos de dados, bancos de dados relacionais, não relacionais dentre outros, tratar os dados para que fiquem devidamente adequados à necessidade do negócio e por fim, faz o armazenamento destes dados em uma base única denominada </a:t>
            </a:r>
            <a:r>
              <a:rPr lang="pt-BR" sz="2000" b="0" i="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DataWarehouse</a:t>
            </a:r>
            <a:r>
              <a:rPr lang="pt-BR" sz="20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3770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312C3D6-2A87-97CA-5AD0-9A27DF839D1E}"/>
              </a:ext>
            </a:extLst>
          </p:cNvPr>
          <p:cNvSpPr txBox="1">
            <a:spLocks/>
          </p:cNvSpPr>
          <p:nvPr/>
        </p:nvSpPr>
        <p:spPr>
          <a:xfrm>
            <a:off x="309817" y="1000265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FFFF00"/>
                </a:solidFill>
              </a:rPr>
              <a:t>Camada de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E84DE5-F547-590E-C921-51ADDF4DE23E}"/>
              </a:ext>
            </a:extLst>
          </p:cNvPr>
          <p:cNvSpPr txBox="1">
            <a:spLocks/>
          </p:cNvSpPr>
          <p:nvPr/>
        </p:nvSpPr>
        <p:spPr>
          <a:xfrm>
            <a:off x="431915" y="1959189"/>
            <a:ext cx="8229600" cy="2925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São camadas que permitem ao usuário explorar o modelo construído;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Relatórios e Dashboards;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Existem soluções variadas para análise de dados.</a:t>
            </a:r>
          </a:p>
        </p:txBody>
      </p:sp>
      <p:pic>
        <p:nvPicPr>
          <p:cNvPr id="3074" name="Picture 2" descr="Exemplo de Dashboard">
            <a:extLst>
              <a:ext uri="{FF2B5EF4-FFF2-40B4-BE49-F238E27FC236}">
                <a16:creationId xmlns:a16="http://schemas.microsoft.com/office/drawing/2014/main" id="{1B0FB7D9-3355-054D-1683-564916F74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34" y="3714838"/>
            <a:ext cx="5305303" cy="292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4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E210AD6-2E16-F537-34E1-32B4DA3A3ADF}"/>
              </a:ext>
            </a:extLst>
          </p:cNvPr>
          <p:cNvSpPr txBox="1"/>
          <p:nvPr/>
        </p:nvSpPr>
        <p:spPr>
          <a:xfrm>
            <a:off x="465765" y="738655"/>
            <a:ext cx="3212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0" dirty="0">
                <a:solidFill>
                  <a:srgbClr val="FFFF00"/>
                </a:solidFill>
              </a:rPr>
              <a:t>Modelo Dimensional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16882E-E386-84EF-BDF7-2D0159A63731}"/>
              </a:ext>
            </a:extLst>
          </p:cNvPr>
          <p:cNvSpPr txBox="1"/>
          <p:nvPr/>
        </p:nvSpPr>
        <p:spPr>
          <a:xfrm>
            <a:off x="295183" y="1778749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solidFill>
                  <a:schemeClr val="bg1"/>
                </a:solidFill>
              </a:rPr>
              <a:t>Conceitos Básicos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chemeClr val="bg1"/>
                </a:solidFill>
              </a:rPr>
              <a:t>Fato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chemeClr val="bg1"/>
                </a:solidFill>
              </a:rPr>
              <a:t>Dimensão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chemeClr val="bg1"/>
                </a:solidFill>
              </a:rPr>
              <a:t>Métrica</a:t>
            </a:r>
          </a:p>
        </p:txBody>
      </p:sp>
      <p:sp>
        <p:nvSpPr>
          <p:cNvPr id="8" name="Retângulo 3">
            <a:extLst>
              <a:ext uri="{FF2B5EF4-FFF2-40B4-BE49-F238E27FC236}">
                <a16:creationId xmlns:a16="http://schemas.microsoft.com/office/drawing/2014/main" id="{E71A467D-AC8C-A11D-3C36-19790D3377D0}"/>
              </a:ext>
            </a:extLst>
          </p:cNvPr>
          <p:cNvSpPr/>
          <p:nvPr/>
        </p:nvSpPr>
        <p:spPr bwMode="auto">
          <a:xfrm>
            <a:off x="6198499" y="3270768"/>
            <a:ext cx="1440160" cy="108012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FATO</a:t>
            </a:r>
          </a:p>
        </p:txBody>
      </p:sp>
      <p:sp>
        <p:nvSpPr>
          <p:cNvPr id="9" name="Retângulo 4">
            <a:extLst>
              <a:ext uri="{FF2B5EF4-FFF2-40B4-BE49-F238E27FC236}">
                <a16:creationId xmlns:a16="http://schemas.microsoft.com/office/drawing/2014/main" id="{6207A496-35DF-7E83-D9EA-B143D707E920}"/>
              </a:ext>
            </a:extLst>
          </p:cNvPr>
          <p:cNvSpPr/>
          <p:nvPr/>
        </p:nvSpPr>
        <p:spPr bwMode="auto">
          <a:xfrm>
            <a:off x="6200354" y="5533964"/>
            <a:ext cx="1440160" cy="108012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Dimensão</a:t>
            </a:r>
          </a:p>
        </p:txBody>
      </p:sp>
      <p:sp>
        <p:nvSpPr>
          <p:cNvPr id="10" name="Retângulo 5">
            <a:extLst>
              <a:ext uri="{FF2B5EF4-FFF2-40B4-BE49-F238E27FC236}">
                <a16:creationId xmlns:a16="http://schemas.microsoft.com/office/drawing/2014/main" id="{ABED0FAB-2D76-7EF7-A35D-9C943705E003}"/>
              </a:ext>
            </a:extLst>
          </p:cNvPr>
          <p:cNvSpPr/>
          <p:nvPr/>
        </p:nvSpPr>
        <p:spPr bwMode="auto">
          <a:xfrm>
            <a:off x="6198499" y="1069673"/>
            <a:ext cx="1440160" cy="108012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i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Dimensão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6">
            <a:extLst>
              <a:ext uri="{FF2B5EF4-FFF2-40B4-BE49-F238E27FC236}">
                <a16:creationId xmlns:a16="http://schemas.microsoft.com/office/drawing/2014/main" id="{7BCAEC22-BAD8-C1E0-FF28-DA5F9463B2DF}"/>
              </a:ext>
            </a:extLst>
          </p:cNvPr>
          <p:cNvSpPr/>
          <p:nvPr/>
        </p:nvSpPr>
        <p:spPr bwMode="auto">
          <a:xfrm>
            <a:off x="9212939" y="3269366"/>
            <a:ext cx="1440160" cy="108012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Dimensão</a:t>
            </a:r>
          </a:p>
        </p:txBody>
      </p:sp>
      <p:sp>
        <p:nvSpPr>
          <p:cNvPr id="12" name="Retângulo 7">
            <a:extLst>
              <a:ext uri="{FF2B5EF4-FFF2-40B4-BE49-F238E27FC236}">
                <a16:creationId xmlns:a16="http://schemas.microsoft.com/office/drawing/2014/main" id="{658AEF88-7E22-80D6-849B-AB94832318E5}"/>
              </a:ext>
            </a:extLst>
          </p:cNvPr>
          <p:cNvSpPr/>
          <p:nvPr/>
        </p:nvSpPr>
        <p:spPr bwMode="auto">
          <a:xfrm>
            <a:off x="3242103" y="3269366"/>
            <a:ext cx="1440160" cy="108012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Dimensão</a:t>
            </a:r>
          </a:p>
        </p:txBody>
      </p:sp>
      <p:cxnSp>
        <p:nvCxnSpPr>
          <p:cNvPr id="13" name="Conector reto 15">
            <a:extLst>
              <a:ext uri="{FF2B5EF4-FFF2-40B4-BE49-F238E27FC236}">
                <a16:creationId xmlns:a16="http://schemas.microsoft.com/office/drawing/2014/main" id="{F9B5090C-0E43-5E83-BE7E-59C2FD568F6E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 bwMode="auto">
          <a:xfrm>
            <a:off x="4682263" y="3809426"/>
            <a:ext cx="1516236" cy="14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ector reto 17">
            <a:extLst>
              <a:ext uri="{FF2B5EF4-FFF2-40B4-BE49-F238E27FC236}">
                <a16:creationId xmlns:a16="http://schemas.microsoft.com/office/drawing/2014/main" id="{8DD1A8D8-F629-8388-DD36-6B08F5BCE2B0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 bwMode="auto">
          <a:xfrm>
            <a:off x="6918579" y="2149793"/>
            <a:ext cx="0" cy="11209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ector reto 19">
            <a:extLst>
              <a:ext uri="{FF2B5EF4-FFF2-40B4-BE49-F238E27FC236}">
                <a16:creationId xmlns:a16="http://schemas.microsoft.com/office/drawing/2014/main" id="{F43DF6AD-CBF4-D8DB-9806-89AC9C3E41F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6918579" y="4350888"/>
            <a:ext cx="1855" cy="11830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ector reto 22">
            <a:extLst>
              <a:ext uri="{FF2B5EF4-FFF2-40B4-BE49-F238E27FC236}">
                <a16:creationId xmlns:a16="http://schemas.microsoft.com/office/drawing/2014/main" id="{CC600B90-72FC-64F3-4424-8F04C602B97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 bwMode="auto">
          <a:xfrm flipV="1">
            <a:off x="7638659" y="3809426"/>
            <a:ext cx="1574280" cy="14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CaixaDeTexto 27">
            <a:extLst>
              <a:ext uri="{FF2B5EF4-FFF2-40B4-BE49-F238E27FC236}">
                <a16:creationId xmlns:a16="http://schemas.microsoft.com/office/drawing/2014/main" id="{2B0E53DF-8C0F-4D25-7584-92EDBCF027A0}"/>
              </a:ext>
            </a:extLst>
          </p:cNvPr>
          <p:cNvSpPr txBox="1"/>
          <p:nvPr/>
        </p:nvSpPr>
        <p:spPr>
          <a:xfrm>
            <a:off x="8662090" y="5161820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Star </a:t>
            </a:r>
            <a:r>
              <a:rPr lang="pt-BR" dirty="0" err="1">
                <a:solidFill>
                  <a:schemeClr val="bg1"/>
                </a:solidFill>
              </a:rPr>
              <a:t>Schema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64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C13A662A-570E-3DF8-A2C5-0C03FD91A36F}"/>
              </a:ext>
            </a:extLst>
          </p:cNvPr>
          <p:cNvSpPr txBox="1">
            <a:spLocks noChangeArrowheads="1"/>
          </p:cNvSpPr>
          <p:nvPr/>
        </p:nvSpPr>
        <p:spPr>
          <a:xfrm>
            <a:off x="407324" y="1000265"/>
            <a:ext cx="8686800" cy="42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FFFF00"/>
                </a:solidFill>
              </a:rPr>
              <a:t>Modelo Dimensional - FATO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89D42C4-0EE7-AE4F-2B77-460A4E3A86E0}"/>
              </a:ext>
            </a:extLst>
          </p:cNvPr>
          <p:cNvSpPr txBox="1">
            <a:spLocks noChangeArrowheads="1"/>
          </p:cNvSpPr>
          <p:nvPr/>
        </p:nvSpPr>
        <p:spPr>
          <a:xfrm>
            <a:off x="407324" y="1662950"/>
            <a:ext cx="11089525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>
                <a:solidFill>
                  <a:schemeClr val="bg1"/>
                </a:solidFill>
              </a:rPr>
              <a:t>Coisas que podem ser aferidas por  medidas numéricas (valores) que representam um aspecto ou atividade específica dos negócios: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00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>
                <a:solidFill>
                  <a:schemeClr val="bg1"/>
                </a:solidFill>
              </a:rPr>
              <a:t>Representam um assunto;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>
                <a:solidFill>
                  <a:schemeClr val="bg1"/>
                </a:solidFill>
              </a:rPr>
              <a:t>Um assunto pode ser um dado operacional, uma transação do negócio ou um evento;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>
                <a:solidFill>
                  <a:schemeClr val="bg1"/>
                </a:solidFill>
              </a:rPr>
              <a:t>Um fato é composto por dimensões e medidas.</a:t>
            </a:r>
          </a:p>
          <a:p>
            <a:pPr lvl="1"/>
            <a:endParaRPr lang="pt-BR" sz="200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>
                <a:solidFill>
                  <a:schemeClr val="bg1"/>
                </a:solidFill>
              </a:rPr>
              <a:t>Exemplos para o cenário de uma loja: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solidFill>
                <a:schemeClr val="bg1"/>
              </a:solidFill>
            </a:endParaRPr>
          </a:p>
          <a:p>
            <a:r>
              <a:rPr lang="pt-BR" sz="2000">
                <a:solidFill>
                  <a:schemeClr val="bg1"/>
                </a:solidFill>
              </a:rPr>
              <a:t>Vendas (transação do negócio)</a:t>
            </a:r>
          </a:p>
          <a:p>
            <a:r>
              <a:rPr lang="pt-BR" sz="2000">
                <a:solidFill>
                  <a:schemeClr val="bg1"/>
                </a:solidFill>
              </a:rPr>
              <a:t>Promoções (evento)</a:t>
            </a:r>
          </a:p>
          <a:p>
            <a:r>
              <a:rPr lang="pt-BR" sz="2000">
                <a:solidFill>
                  <a:schemeClr val="bg1"/>
                </a:solidFill>
              </a:rPr>
              <a:t>Produtos e estoque (dados operacionais)</a:t>
            </a:r>
          </a:p>
          <a:p>
            <a:pPr lvl="1"/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98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761F7DA1-2514-5A33-0BC5-21B8EB9CC70E}"/>
              </a:ext>
            </a:extLst>
          </p:cNvPr>
          <p:cNvSpPr txBox="1">
            <a:spLocks noChangeArrowheads="1"/>
          </p:cNvSpPr>
          <p:nvPr/>
        </p:nvSpPr>
        <p:spPr>
          <a:xfrm>
            <a:off x="133004" y="575533"/>
            <a:ext cx="8686800" cy="42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FFFF00"/>
                </a:solidFill>
              </a:rPr>
              <a:t>Modelo Dimensional - Dimensões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B40F19B-CB61-339E-934C-3F4AF815D4A2}"/>
              </a:ext>
            </a:extLst>
          </p:cNvPr>
          <p:cNvSpPr txBox="1">
            <a:spLocks noChangeArrowheads="1"/>
          </p:cNvSpPr>
          <p:nvPr/>
        </p:nvSpPr>
        <p:spPr>
          <a:xfrm>
            <a:off x="298910" y="1338753"/>
            <a:ext cx="11089525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chemeClr val="bg1"/>
                </a:solidFill>
              </a:rPr>
              <a:t>São características que possibilitam a análise dos fatos sob diferentes aspectos ou perspectivas, 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>
                <a:solidFill>
                  <a:schemeClr val="bg1"/>
                </a:solidFill>
              </a:rPr>
              <a:t>Representam contextos relevantes para a análise de um fato;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>
                <a:solidFill>
                  <a:schemeClr val="bg1"/>
                </a:solidFill>
              </a:rPr>
              <a:t>Pode ser organizada em hierarquias.</a:t>
            </a:r>
          </a:p>
          <a:p>
            <a:pPr lvl="1"/>
            <a:endParaRPr lang="pt-BR">
              <a:solidFill>
                <a:schemeClr val="bg1"/>
              </a:solidFill>
            </a:endParaRPr>
          </a:p>
          <a:p>
            <a:r>
              <a:rPr lang="pt-BR">
                <a:solidFill>
                  <a:schemeClr val="bg1"/>
                </a:solidFill>
              </a:rPr>
              <a:t>Exemplo: Vamos considerar a Fato Vendas, uma venda pode ser analisada pelas dimensões: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>
                <a:solidFill>
                  <a:schemeClr val="bg1"/>
                </a:solidFill>
              </a:rPr>
              <a:t>Cliente,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>
                <a:solidFill>
                  <a:schemeClr val="bg1"/>
                </a:solidFill>
              </a:rPr>
              <a:t>Produtos,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>
                <a:solidFill>
                  <a:schemeClr val="bg1"/>
                </a:solidFill>
              </a:rPr>
              <a:t>Data,Tempo ou Local.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583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6A85D6-2ECB-A0F6-902C-3AF4D4B2A697}"/>
              </a:ext>
            </a:extLst>
          </p:cNvPr>
          <p:cNvSpPr txBox="1">
            <a:spLocks/>
          </p:cNvSpPr>
          <p:nvPr/>
        </p:nvSpPr>
        <p:spPr>
          <a:xfrm>
            <a:off x="185125" y="665272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FFFF00"/>
                </a:solidFill>
              </a:rPr>
              <a:t>Modelo Dimensional - DIMENSÕES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0264D0-6C72-E9E2-AB29-CB5525E0DC5E}"/>
              </a:ext>
            </a:extLst>
          </p:cNvPr>
          <p:cNvSpPr txBox="1">
            <a:spLocks/>
          </p:cNvSpPr>
          <p:nvPr/>
        </p:nvSpPr>
        <p:spPr>
          <a:xfrm>
            <a:off x="501361" y="1671262"/>
            <a:ext cx="11189277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i="1" dirty="0" err="1">
                <a:solidFill>
                  <a:schemeClr val="bg1"/>
                </a:solidFill>
              </a:rPr>
              <a:t>Surrogate</a:t>
            </a:r>
            <a:r>
              <a:rPr lang="pt-BR" i="1" dirty="0">
                <a:solidFill>
                  <a:schemeClr val="bg1"/>
                </a:solidFill>
              </a:rPr>
              <a:t> Key</a:t>
            </a:r>
            <a:r>
              <a:rPr lang="pt-BR" dirty="0">
                <a:solidFill>
                  <a:schemeClr val="bg1"/>
                </a:solidFill>
              </a:rPr>
              <a:t>: Chave primaria artificial criada com os seguintes objetivos: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Eliminar a dependência da chave de negócios;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Melhorar a performance do </a:t>
            </a:r>
            <a:r>
              <a:rPr lang="pt-BR" i="1" dirty="0" err="1">
                <a:solidFill>
                  <a:schemeClr val="bg1"/>
                </a:solidFill>
              </a:rPr>
              <a:t>join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342900" indent="-34290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i="1" dirty="0" err="1">
                <a:solidFill>
                  <a:schemeClr val="bg1"/>
                </a:solidFill>
              </a:rPr>
              <a:t>Surrogate</a:t>
            </a:r>
            <a:r>
              <a:rPr lang="pt-BR" i="1" dirty="0">
                <a:solidFill>
                  <a:schemeClr val="bg1"/>
                </a:solidFill>
              </a:rPr>
              <a:t> Keys </a:t>
            </a:r>
            <a:r>
              <a:rPr lang="pt-BR" dirty="0">
                <a:solidFill>
                  <a:schemeClr val="bg1"/>
                </a:solidFill>
              </a:rPr>
              <a:t>são compostas por números inteiros e sequenciais;</a:t>
            </a:r>
          </a:p>
          <a:p>
            <a:pPr marL="342900" indent="-34290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Para melhorar a performance da query, dimensões são </a:t>
            </a:r>
            <a:r>
              <a:rPr lang="pt-BR" dirty="0" err="1">
                <a:solidFill>
                  <a:schemeClr val="bg1"/>
                </a:solidFill>
              </a:rPr>
              <a:t>desnormalizadas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342900" indent="-34290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 referência ao sistema de origem é mantida por meio da “chave natural”;</a:t>
            </a:r>
          </a:p>
        </p:txBody>
      </p:sp>
    </p:spTree>
    <p:extLst>
      <p:ext uri="{BB962C8B-B14F-4D97-AF65-F5344CB8AC3E}">
        <p14:creationId xmlns:p14="http://schemas.microsoft.com/office/powerpoint/2010/main" val="53281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EA6FF882-DE36-7C82-6E7E-6F41124EBAFC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" y="868129"/>
            <a:ext cx="8686800" cy="42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FFFF00"/>
                </a:solidFill>
              </a:rPr>
              <a:t>Modelo Dimensional - DIMENSÕES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83E0DEB-65D7-48EC-C72C-679211CC6B5E}"/>
              </a:ext>
            </a:extLst>
          </p:cNvPr>
          <p:cNvSpPr txBox="1">
            <a:spLocks noChangeArrowheads="1"/>
          </p:cNvSpPr>
          <p:nvPr/>
        </p:nvSpPr>
        <p:spPr>
          <a:xfrm>
            <a:off x="293543" y="1222375"/>
            <a:ext cx="11604914" cy="563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</a:rPr>
              <a:t>Algumas perguntas que podem auxiliar na identificação das dimensões de um fato:</a:t>
            </a:r>
          </a:p>
          <a:p>
            <a:pPr lvl="2"/>
            <a:r>
              <a:rPr lang="pt-BR" dirty="0">
                <a:solidFill>
                  <a:srgbClr val="FFFF00"/>
                </a:solidFill>
              </a:rPr>
              <a:t>Onde o fato aconteceu.</a:t>
            </a:r>
          </a:p>
          <a:p>
            <a:pPr lvl="2"/>
            <a:r>
              <a:rPr lang="pt-BR" dirty="0">
                <a:solidFill>
                  <a:srgbClr val="FFFF00"/>
                </a:solidFill>
              </a:rPr>
              <a:t>Quando o fato ocorreu?</a:t>
            </a:r>
          </a:p>
          <a:p>
            <a:pPr lvl="2"/>
            <a:r>
              <a:rPr lang="pt-BR" dirty="0">
                <a:solidFill>
                  <a:srgbClr val="FFFF00"/>
                </a:solidFill>
              </a:rPr>
              <a:t>Quem participou do fato?</a:t>
            </a:r>
          </a:p>
          <a:p>
            <a:pPr lvl="2"/>
            <a:r>
              <a:rPr lang="pt-BR" dirty="0">
                <a:solidFill>
                  <a:srgbClr val="FFFF00"/>
                </a:solidFill>
              </a:rPr>
              <a:t>O que é objeto do fato?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1"/>
                </a:solidFill>
              </a:rPr>
              <a:t>Exemplo: Considerando a fato Vendas: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r>
              <a:rPr lang="pt-BR" sz="1800" dirty="0">
                <a:solidFill>
                  <a:schemeClr val="bg1"/>
                </a:solidFill>
              </a:rPr>
              <a:t>Onde o fato aconteceu? Na Região Sudeste.</a:t>
            </a:r>
          </a:p>
          <a:p>
            <a:r>
              <a:rPr lang="pt-BR" sz="1800" dirty="0">
                <a:solidFill>
                  <a:schemeClr val="bg1"/>
                </a:solidFill>
              </a:rPr>
              <a:t>Quando o fato aconteceu? No dia 26 do mês de Dezembro do ano de 2022.</a:t>
            </a:r>
          </a:p>
          <a:p>
            <a:r>
              <a:rPr lang="pt-BR" sz="1800" dirty="0">
                <a:solidFill>
                  <a:schemeClr val="bg1"/>
                </a:solidFill>
              </a:rPr>
              <a:t>Quem participou do fato? O cliente Joaquim Fausto e o vendedor José Martinez.</a:t>
            </a:r>
          </a:p>
          <a:p>
            <a:r>
              <a:rPr lang="pt-BR" sz="1800" dirty="0">
                <a:solidFill>
                  <a:schemeClr val="bg1"/>
                </a:solidFill>
              </a:rPr>
              <a:t>O que é objeto do fato? A venda de um fogão.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929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CaixaDeTexto 2">
            <a:extLst>
              <a:ext uri="{FF2B5EF4-FFF2-40B4-BE49-F238E27FC236}">
                <a16:creationId xmlns:a16="http://schemas.microsoft.com/office/drawing/2014/main" id="{2528DB50-5F83-AE08-A05F-EDE4B1C9587B}"/>
              </a:ext>
            </a:extLst>
          </p:cNvPr>
          <p:cNvSpPr txBox="1"/>
          <p:nvPr/>
        </p:nvSpPr>
        <p:spPr>
          <a:xfrm>
            <a:off x="436055" y="738655"/>
            <a:ext cx="1817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Atributos</a:t>
            </a: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EA97D2A8-F09F-C440-0C73-89F144D6F91D}"/>
              </a:ext>
            </a:extLst>
          </p:cNvPr>
          <p:cNvSpPr txBox="1"/>
          <p:nvPr/>
        </p:nvSpPr>
        <p:spPr>
          <a:xfrm>
            <a:off x="436055" y="1524214"/>
            <a:ext cx="112183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dimensões descrevem os fatos por meio dos atributos, que também são utilizados para buscar, filtrar e classificar os fatos.</a:t>
            </a:r>
          </a:p>
          <a:p>
            <a:pPr>
              <a:lnSpc>
                <a:spcPct val="150000"/>
              </a:lnSpc>
            </a:pPr>
            <a:endParaRPr lang="pt-BR" b="0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Exemplo:</a:t>
            </a:r>
          </a:p>
          <a:p>
            <a:pPr lvl="0">
              <a:lnSpc>
                <a:spcPct val="150000"/>
              </a:lnSpc>
            </a:pPr>
            <a:r>
              <a:rPr lang="pt-BR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Dimensão Local:</a:t>
            </a:r>
          </a:p>
          <a:p>
            <a:pPr>
              <a:lnSpc>
                <a:spcPct val="150000"/>
              </a:lnSpc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endereço da loja é Av. Paulista, 301 – bairro Cerqueira César, Cidade de São Paulo, estado de São Paulo. </a:t>
            </a:r>
          </a:p>
          <a:p>
            <a:pPr>
              <a:lnSpc>
                <a:spcPct val="150000"/>
              </a:lnSpc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Atributos: rua,  bairro, cidade, estado e região, entre outros.</a:t>
            </a:r>
          </a:p>
          <a:p>
            <a:pPr>
              <a:lnSpc>
                <a:spcPct val="150000"/>
              </a:lnSpc>
            </a:pPr>
            <a:endParaRPr lang="pt-BR" b="0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pt-BR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Dimensão Tempo:</a:t>
            </a:r>
          </a:p>
          <a:p>
            <a:pPr>
              <a:lnSpc>
                <a:spcPct val="150000"/>
              </a:lnSpc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venda ocorreu no dia 26 do mês de dezembro do ano de 2010, Atributos: dia, mês e ano.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05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CaixaDeTexto 2">
            <a:extLst>
              <a:ext uri="{FF2B5EF4-FFF2-40B4-BE49-F238E27FC236}">
                <a16:creationId xmlns:a16="http://schemas.microsoft.com/office/drawing/2014/main" id="{F521CD2C-9CFA-5506-3612-CD9C11E3C34D}"/>
              </a:ext>
            </a:extLst>
          </p:cNvPr>
          <p:cNvSpPr txBox="1"/>
          <p:nvPr/>
        </p:nvSpPr>
        <p:spPr>
          <a:xfrm>
            <a:off x="414968" y="870284"/>
            <a:ext cx="2362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Granularidade</a:t>
            </a: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34CAFF27-A3D3-35E9-046E-ED4F4AC748D6}"/>
              </a:ext>
            </a:extLst>
          </p:cNvPr>
          <p:cNvSpPr txBox="1"/>
          <p:nvPr/>
        </p:nvSpPr>
        <p:spPr>
          <a:xfrm>
            <a:off x="592029" y="1895128"/>
            <a:ext cx="10862910" cy="294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granularidade de dados refere-se ao nível de detalhes ou de resumo contido nas unidades de dados existentes no Data </a:t>
            </a:r>
            <a:r>
              <a:rPr lang="pt-BR" b="0" i="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Warehouse</a:t>
            </a: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(DW);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nível de granularidade afeta diretamente o volume de dados armazenado no DW e a performance das consultas que nele serão realizadas;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Quanto mais alto o nível de detalhes mais baixo é o nível de granularidade;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Quanto mais baixo o nível de detalhes mais alto o nível de granularidade.</a:t>
            </a:r>
          </a:p>
          <a:p>
            <a:pPr algn="just">
              <a:lnSpc>
                <a:spcPct val="150000"/>
              </a:lnSpc>
            </a:pPr>
            <a:endParaRPr lang="pt-BR" b="0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240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CaixaDeTexto 2">
            <a:extLst>
              <a:ext uri="{FF2B5EF4-FFF2-40B4-BE49-F238E27FC236}">
                <a16:creationId xmlns:a16="http://schemas.microsoft.com/office/drawing/2014/main" id="{CB847BBC-161F-12A1-3B24-D10883332023}"/>
              </a:ext>
            </a:extLst>
          </p:cNvPr>
          <p:cNvSpPr txBox="1"/>
          <p:nvPr/>
        </p:nvSpPr>
        <p:spPr>
          <a:xfrm>
            <a:off x="423281" y="769432"/>
            <a:ext cx="402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Granularidade - exemplo</a:t>
            </a: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2D6C6E0D-E5C8-4079-5244-66B6F6466BB4}"/>
              </a:ext>
            </a:extLst>
          </p:cNvPr>
          <p:cNvSpPr txBox="1"/>
          <p:nvPr/>
        </p:nvSpPr>
        <p:spPr>
          <a:xfrm>
            <a:off x="666843" y="1347208"/>
            <a:ext cx="10563552" cy="5129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Considerando um relatório de vendas</a:t>
            </a:r>
          </a:p>
          <a:p>
            <a:endParaRPr lang="pt-BR" sz="1600" b="0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dimensão tempo pode ser sumarizada em:</a:t>
            </a:r>
          </a:p>
          <a:p>
            <a:r>
              <a:rPr lang="pt-BR" sz="16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Ano, mês e  dia </a:t>
            </a:r>
          </a:p>
          <a:p>
            <a:endParaRPr lang="pt-BR" sz="1600" b="0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6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 2022</a:t>
            </a:r>
          </a:p>
          <a:p>
            <a:r>
              <a:rPr lang="pt-BR" sz="16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Mês de Janeiro</a:t>
            </a:r>
          </a:p>
          <a:p>
            <a:r>
              <a:rPr lang="pt-BR" sz="16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Dia 01</a:t>
            </a:r>
          </a:p>
          <a:p>
            <a:r>
              <a:rPr lang="pt-BR" sz="16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Dia 02</a:t>
            </a:r>
          </a:p>
          <a:p>
            <a:r>
              <a:rPr lang="pt-BR" sz="16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... Dia 30</a:t>
            </a:r>
          </a:p>
          <a:p>
            <a:r>
              <a:rPr lang="pt-BR" sz="16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...</a:t>
            </a:r>
          </a:p>
          <a:p>
            <a:r>
              <a:rPr lang="pt-BR" sz="16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Mês de Dezembro</a:t>
            </a:r>
          </a:p>
          <a:p>
            <a:r>
              <a:rPr lang="pt-BR" sz="16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Ano 2023</a:t>
            </a:r>
          </a:p>
          <a:p>
            <a:endParaRPr lang="pt-BR" sz="1600" b="0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dimensão produto pode ser sumarizada em: </a:t>
            </a:r>
          </a:p>
          <a:p>
            <a:endParaRPr lang="pt-BR" sz="1600" b="0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6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Todos os produtos</a:t>
            </a:r>
          </a:p>
          <a:p>
            <a:r>
              <a:rPr lang="pt-BR" sz="16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Tipo de Produto</a:t>
            </a:r>
          </a:p>
          <a:p>
            <a:r>
              <a:rPr lang="pt-BR" sz="16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Um produto específico</a:t>
            </a:r>
          </a:p>
          <a:p>
            <a:pPr algn="just">
              <a:lnSpc>
                <a:spcPct val="150000"/>
              </a:lnSpc>
            </a:pPr>
            <a:endParaRPr lang="pt-BR" b="0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952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CaixaDeTexto 3">
            <a:extLst>
              <a:ext uri="{FF2B5EF4-FFF2-40B4-BE49-F238E27FC236}">
                <a16:creationId xmlns:a16="http://schemas.microsoft.com/office/drawing/2014/main" id="{A915B7DF-44D0-DDFC-2305-22566A12A4B7}"/>
              </a:ext>
            </a:extLst>
          </p:cNvPr>
          <p:cNvSpPr txBox="1"/>
          <p:nvPr/>
        </p:nvSpPr>
        <p:spPr>
          <a:xfrm>
            <a:off x="251520" y="466790"/>
            <a:ext cx="3850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Medidas ou Métricas</a:t>
            </a: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77A7212C-FEB2-70BB-863A-5312BCFB6449}"/>
              </a:ext>
            </a:extLst>
          </p:cNvPr>
          <p:cNvSpPr txBox="1"/>
          <p:nvPr/>
        </p:nvSpPr>
        <p:spPr>
          <a:xfrm>
            <a:off x="251520" y="1052736"/>
            <a:ext cx="111784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São as operações aritméticas ou estatísticas realizadas sob os atributos que são relevantes para a análise de um fato e:</a:t>
            </a:r>
          </a:p>
          <a:p>
            <a:pPr>
              <a:lnSpc>
                <a:spcPct val="150000"/>
              </a:lnSpc>
            </a:pPr>
            <a:endParaRPr lang="pt-BR" b="0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Possibilitam a criação de indicadores de desempenho.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Podem ser obtidas pela associação de dimensões.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Atributos numéricos que representam um fato;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Representam uma performance de um indicador de negócio relativo as dimensões de um fato;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 determinada pela combinação das dimensões.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b="0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t-BR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Quantidade da produtos vendidos.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Valor das vendas.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0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82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86BCD1-712D-8EF0-4F7D-EFD51EE4F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057" y="2884235"/>
            <a:ext cx="7772400" cy="1089529"/>
          </a:xfrm>
        </p:spPr>
        <p:txBody>
          <a:bodyPr>
            <a:noAutofit/>
          </a:bodyPr>
          <a:lstStyle/>
          <a:p>
            <a:r>
              <a:rPr lang="pt-BR" sz="3200" b="0" dirty="0">
                <a:solidFill>
                  <a:schemeClr val="bg1"/>
                </a:solidFill>
              </a:rPr>
              <a:t>Como ETL faz parte de um sistema de BI, então vamos verificar como é concebido um projeto de BI...</a:t>
            </a:r>
          </a:p>
        </p:txBody>
      </p:sp>
    </p:spTree>
    <p:extLst>
      <p:ext uri="{BB962C8B-B14F-4D97-AF65-F5344CB8AC3E}">
        <p14:creationId xmlns:p14="http://schemas.microsoft.com/office/powerpoint/2010/main" val="3409653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CaixaDeTexto 2">
            <a:extLst>
              <a:ext uri="{FF2B5EF4-FFF2-40B4-BE49-F238E27FC236}">
                <a16:creationId xmlns:a16="http://schemas.microsoft.com/office/drawing/2014/main" id="{F0810BA6-C2A1-C7F6-96E2-0433872DDF17}"/>
              </a:ext>
            </a:extLst>
          </p:cNvPr>
          <p:cNvSpPr txBox="1"/>
          <p:nvPr/>
        </p:nvSpPr>
        <p:spPr>
          <a:xfrm>
            <a:off x="2660994" y="583433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0" dirty="0">
                <a:solidFill>
                  <a:srgbClr val="FFFF00"/>
                </a:solidFill>
              </a:rPr>
              <a:t>Exemplo - Modelo Dimensional</a:t>
            </a:r>
          </a:p>
        </p:txBody>
      </p:sp>
      <p:pic>
        <p:nvPicPr>
          <p:cNvPr id="3" name="Picture 4" descr="estrela">
            <a:extLst>
              <a:ext uri="{FF2B5EF4-FFF2-40B4-BE49-F238E27FC236}">
                <a16:creationId xmlns:a16="http://schemas.microsoft.com/office/drawing/2014/main" id="{6A522CE3-AEFF-664A-93D0-7A2AF4935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446" y="1382799"/>
            <a:ext cx="83518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819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C36612CA-957B-5503-59C3-DC99D0B32B1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87899"/>
            <a:ext cx="8686800" cy="42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rgbClr val="FFFF00"/>
                </a:solidFill>
              </a:rPr>
              <a:t>O que é ETL?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A2366F3-4B71-6898-3733-03E4D6E2A0CD}"/>
              </a:ext>
            </a:extLst>
          </p:cNvPr>
          <p:cNvSpPr txBox="1">
            <a:spLocks noChangeArrowheads="1"/>
          </p:cNvSpPr>
          <p:nvPr/>
        </p:nvSpPr>
        <p:spPr>
          <a:xfrm>
            <a:off x="323848" y="1212631"/>
            <a:ext cx="10840143" cy="5616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bg1"/>
                </a:solidFill>
              </a:rPr>
              <a:t>ETL – </a:t>
            </a:r>
            <a:r>
              <a:rPr lang="pt-BR" sz="1600" b="1" dirty="0" err="1">
                <a:solidFill>
                  <a:schemeClr val="bg1"/>
                </a:solidFill>
              </a:rPr>
              <a:t>E</a:t>
            </a:r>
            <a:r>
              <a:rPr lang="pt-BR" sz="1600" dirty="0" err="1">
                <a:solidFill>
                  <a:schemeClr val="bg1"/>
                </a:solidFill>
              </a:rPr>
              <a:t>xtraction</a:t>
            </a:r>
            <a:r>
              <a:rPr lang="pt-BR" sz="1600" dirty="0">
                <a:solidFill>
                  <a:schemeClr val="bg1"/>
                </a:solidFill>
              </a:rPr>
              <a:t>, </a:t>
            </a:r>
            <a:r>
              <a:rPr lang="pt-BR" sz="1600" b="1" dirty="0" err="1">
                <a:solidFill>
                  <a:schemeClr val="bg1"/>
                </a:solidFill>
              </a:rPr>
              <a:t>T</a:t>
            </a:r>
            <a:r>
              <a:rPr lang="pt-BR" sz="1600" dirty="0" err="1">
                <a:solidFill>
                  <a:schemeClr val="bg1"/>
                </a:solidFill>
              </a:rPr>
              <a:t>ransformation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and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L</a:t>
            </a:r>
            <a:r>
              <a:rPr lang="pt-BR" sz="1600" dirty="0" err="1">
                <a:solidFill>
                  <a:schemeClr val="bg1"/>
                </a:solidFill>
              </a:rPr>
              <a:t>oad</a:t>
            </a:r>
            <a:endParaRPr lang="pt-BR" sz="1600" dirty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r>
              <a:rPr lang="pt-BR" sz="1600" dirty="0">
                <a:solidFill>
                  <a:schemeClr val="bg1"/>
                </a:solidFill>
              </a:rPr>
              <a:t>em português...  Extração,    Transformação e Carga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Imagem 2">
            <a:extLst>
              <a:ext uri="{FF2B5EF4-FFF2-40B4-BE49-F238E27FC236}">
                <a16:creationId xmlns:a16="http://schemas.microsoft.com/office/drawing/2014/main" id="{D858CE83-C78B-716E-B435-B98FD658B4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52" y="2103789"/>
            <a:ext cx="6624736" cy="396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69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6F8F3C3E-300C-3264-1409-ABE88EDE2BA4}"/>
              </a:ext>
            </a:extLst>
          </p:cNvPr>
          <p:cNvSpPr txBox="1">
            <a:spLocks noChangeArrowheads="1"/>
          </p:cNvSpPr>
          <p:nvPr/>
        </p:nvSpPr>
        <p:spPr>
          <a:xfrm>
            <a:off x="273973" y="1241078"/>
            <a:ext cx="11115481" cy="5616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</a:rPr>
              <a:t>Extração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É a seleção e coleta de dados das fontes de origem</a:t>
            </a:r>
          </a:p>
          <a:p>
            <a:pPr lvl="2"/>
            <a:r>
              <a:rPr lang="pt-BR" dirty="0">
                <a:solidFill>
                  <a:schemeClr val="bg1"/>
                </a:solidFill>
              </a:rPr>
              <a:t>Arquivos texto (flat files, bases relacionais, arquivos </a:t>
            </a:r>
            <a:r>
              <a:rPr lang="pt-BR" dirty="0" err="1">
                <a:solidFill>
                  <a:schemeClr val="bg1"/>
                </a:solidFill>
              </a:rPr>
              <a:t>excel</a:t>
            </a:r>
            <a:r>
              <a:rPr lang="pt-BR" dirty="0">
                <a:solidFill>
                  <a:schemeClr val="bg1"/>
                </a:solidFill>
              </a:rPr>
              <a:t>, bases de dados hierárquicas, em rede...)</a:t>
            </a:r>
          </a:p>
          <a:p>
            <a:r>
              <a:rPr lang="pt-BR" b="1" dirty="0">
                <a:solidFill>
                  <a:schemeClr val="bg1"/>
                </a:solidFill>
              </a:rPr>
              <a:t>Transformação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É a etapa em que ocorre a limpeza, ajustes e consolidação dos dados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Envolve a aplicação de regras para realização dos ajustes e consolidação</a:t>
            </a:r>
          </a:p>
          <a:p>
            <a:r>
              <a:rPr lang="pt-BR" b="1" dirty="0">
                <a:solidFill>
                  <a:schemeClr val="bg1"/>
                </a:solidFill>
              </a:rPr>
              <a:t>Carga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Ou entrega dos dados, consiste na efetivação do processo para que os dados fiquem disponíveis para a camada de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777074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CD57CF9-0A0F-EEF1-3E9D-26C8D7462C62}"/>
              </a:ext>
            </a:extLst>
          </p:cNvPr>
          <p:cNvSpPr txBox="1"/>
          <p:nvPr/>
        </p:nvSpPr>
        <p:spPr>
          <a:xfrm>
            <a:off x="265338" y="1477840"/>
            <a:ext cx="113475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chemeClr val="bg1"/>
                </a:solidFill>
              </a:rPr>
              <a:t>Segundo </a:t>
            </a:r>
            <a:r>
              <a:rPr lang="pt-BR" sz="2400" b="0" i="0" dirty="0" err="1">
                <a:solidFill>
                  <a:schemeClr val="bg1"/>
                </a:solidFill>
              </a:rPr>
              <a:t>Kimball</a:t>
            </a:r>
            <a:r>
              <a:rPr lang="pt-BR" sz="2400" b="0" i="0" dirty="0">
                <a:solidFill>
                  <a:schemeClr val="bg1"/>
                </a:solidFill>
              </a:rPr>
              <a:t> &amp; </a:t>
            </a:r>
            <a:r>
              <a:rPr lang="pt-BR" sz="2400" b="0" i="0" dirty="0" err="1">
                <a:solidFill>
                  <a:schemeClr val="bg1"/>
                </a:solidFill>
              </a:rPr>
              <a:t>Caserta</a:t>
            </a:r>
            <a:r>
              <a:rPr lang="pt-BR" sz="2400" b="0" i="0" dirty="0">
                <a:solidFill>
                  <a:schemeClr val="bg1"/>
                </a:solidFill>
              </a:rPr>
              <a:t> (2004, </a:t>
            </a:r>
            <a:r>
              <a:rPr lang="pt-BR" sz="2400" b="0" dirty="0">
                <a:solidFill>
                  <a:schemeClr val="bg1"/>
                </a:solidFill>
              </a:rPr>
              <a:t>p.</a:t>
            </a:r>
            <a:r>
              <a:rPr lang="pt-BR" sz="2400" b="0" i="0" dirty="0">
                <a:solidFill>
                  <a:schemeClr val="bg1"/>
                </a:solidFill>
              </a:rPr>
              <a:t>22), um </a:t>
            </a:r>
            <a:r>
              <a:rPr lang="pt-BR" sz="2400" b="0" i="0" dirty="0" err="1">
                <a:solidFill>
                  <a:schemeClr val="bg1"/>
                </a:solidFill>
              </a:rPr>
              <a:t>sitema</a:t>
            </a:r>
            <a:r>
              <a:rPr lang="pt-BR" sz="2400" b="0" i="0" dirty="0">
                <a:solidFill>
                  <a:schemeClr val="bg1"/>
                </a:solidFill>
              </a:rPr>
              <a:t> de ETL vai além de extrair os dados do sistema fonte e carregar em um DW, pois possibilita:</a:t>
            </a:r>
          </a:p>
          <a:p>
            <a:pPr algn="just"/>
            <a:endParaRPr lang="pt-BR" sz="2400" b="0" i="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1"/>
                </a:solidFill>
              </a:rPr>
              <a:t>Remover os erros e corrigir a falta de dados;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1"/>
                </a:solidFill>
              </a:rPr>
              <a:t>Tornar os dados confiáveis;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1"/>
                </a:solidFill>
              </a:rPr>
              <a:t>Capturar o fluxo de dados transacionais;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1"/>
                </a:solidFill>
              </a:rPr>
              <a:t>Integrar os dados de várias fontes para serem utilizados em conjunto;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1"/>
                </a:solidFill>
              </a:rPr>
              <a:t>Estruturar dados para serem utilizados por usuários finais.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178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Canto dobrado 1">
            <a:extLst>
              <a:ext uri="{FF2B5EF4-FFF2-40B4-BE49-F238E27FC236}">
                <a16:creationId xmlns:a16="http://schemas.microsoft.com/office/drawing/2014/main" id="{F5AC3A54-0183-30DA-FFDD-261CC3DF1838}"/>
              </a:ext>
            </a:extLst>
          </p:cNvPr>
          <p:cNvSpPr/>
          <p:nvPr/>
        </p:nvSpPr>
        <p:spPr bwMode="auto">
          <a:xfrm>
            <a:off x="1897012" y="1742370"/>
            <a:ext cx="7912006" cy="3652589"/>
          </a:xfrm>
          <a:prstGeom prst="foldedCorner">
            <a:avLst/>
          </a:prstGeom>
          <a:solidFill>
            <a:srgbClr val="C0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pt-BR" b="0" i="0" dirty="0"/>
          </a:p>
          <a:p>
            <a:pPr algn="just"/>
            <a:r>
              <a:rPr lang="pt-BR" sz="3200" b="0" i="0" dirty="0"/>
              <a:t>Um sistema ETL tem que suportar</a:t>
            </a:r>
          </a:p>
          <a:p>
            <a:pPr algn="just"/>
            <a:r>
              <a:rPr lang="pt-BR" sz="3200" b="0" i="0" dirty="0"/>
              <a:t>dados de diferentes tipos, </a:t>
            </a:r>
          </a:p>
          <a:p>
            <a:pPr algn="just"/>
            <a:r>
              <a:rPr lang="pt-BR" sz="3200" b="0" i="0" dirty="0"/>
              <a:t>comunicar com base de dados </a:t>
            </a:r>
          </a:p>
          <a:p>
            <a:pPr algn="just"/>
            <a:r>
              <a:rPr lang="pt-BR" sz="3200" b="0" i="0" dirty="0"/>
              <a:t>distintos e ler diversos formatos </a:t>
            </a:r>
          </a:p>
          <a:p>
            <a:pPr algn="just"/>
            <a:r>
              <a:rPr lang="pt-BR" sz="3200" b="0" i="0" dirty="0"/>
              <a:t>de arquivos. </a:t>
            </a:r>
            <a:endParaRPr kumimoji="0" lang="pt-BR" sz="3200" b="1" i="1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1536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CaixaDeTexto 2">
            <a:extLst>
              <a:ext uri="{FF2B5EF4-FFF2-40B4-BE49-F238E27FC236}">
                <a16:creationId xmlns:a16="http://schemas.microsoft.com/office/drawing/2014/main" id="{069D16C1-50C5-EDA3-F991-FCB70D8D4881}"/>
              </a:ext>
            </a:extLst>
          </p:cNvPr>
          <p:cNvSpPr txBox="1"/>
          <p:nvPr/>
        </p:nvSpPr>
        <p:spPr>
          <a:xfrm>
            <a:off x="262639" y="738655"/>
            <a:ext cx="5438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0" dirty="0">
                <a:solidFill>
                  <a:srgbClr val="FFFF00"/>
                </a:solidFill>
              </a:rPr>
              <a:t>Antes de iniciar um projeto de ETL...</a:t>
            </a: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4CAF6EBB-BC59-1DA7-E231-2887375A73F1}"/>
              </a:ext>
            </a:extLst>
          </p:cNvPr>
          <p:cNvSpPr txBox="1"/>
          <p:nvPr/>
        </p:nvSpPr>
        <p:spPr>
          <a:xfrm>
            <a:off x="434698" y="1524214"/>
            <a:ext cx="1132260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4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Verifique: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Requisitos de Negócio </a:t>
            </a:r>
            <a:r>
              <a:rPr lang="pt-BR" sz="20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 Quais são os requisitos de negócio?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Viabilidade dos Dados - </a:t>
            </a:r>
            <a:r>
              <a:rPr lang="pt-BR" sz="20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Foi realizado uma análise da viabilidade dos dados?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Latência dos Dados - </a:t>
            </a:r>
            <a:r>
              <a:rPr lang="pt-BR" sz="20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 é o tempo máximo permitido para disponibilização dos dados através do sistema de BI?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Políticas de conformidade e segurança - </a:t>
            </a:r>
            <a:r>
              <a:rPr lang="pt-BR" sz="20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Quais são as políticas de conformidade e segurança adotadas pela empresa? </a:t>
            </a:r>
          </a:p>
          <a:p>
            <a:endParaRPr lang="pt-BR" b="0" i="0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192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CaixaDeTexto 3">
            <a:extLst>
              <a:ext uri="{FF2B5EF4-FFF2-40B4-BE49-F238E27FC236}">
                <a16:creationId xmlns:a16="http://schemas.microsoft.com/office/drawing/2014/main" id="{B49E756C-5D52-A348-0949-294C5F1EB65A}"/>
              </a:ext>
            </a:extLst>
          </p:cNvPr>
          <p:cNvSpPr txBox="1"/>
          <p:nvPr/>
        </p:nvSpPr>
        <p:spPr>
          <a:xfrm>
            <a:off x="3446414" y="238522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Elementos do DW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8E45510-298C-6343-C7B7-88FCEDF35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3993" y="1377156"/>
            <a:ext cx="8748712" cy="41036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1586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8D9824E-3D46-51FF-EFCC-CA745FE36522}"/>
              </a:ext>
            </a:extLst>
          </p:cNvPr>
          <p:cNvSpPr txBox="1"/>
          <p:nvPr/>
        </p:nvSpPr>
        <p:spPr>
          <a:xfrm>
            <a:off x="3719736" y="581891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</a:rPr>
              <a:t>ETL x Apresentação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12A1C4-71CB-D9B0-B79E-F8BCA2BC1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12875"/>
            <a:ext cx="11292176" cy="4755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000" i="0" dirty="0">
                <a:solidFill>
                  <a:schemeClr val="bg2"/>
                </a:solidFill>
              </a:rPr>
              <a:t>Back Room (Cozinha)</a:t>
            </a:r>
          </a:p>
          <a:p>
            <a:pPr marL="8001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000" i="0" dirty="0">
                <a:solidFill>
                  <a:schemeClr val="bg2"/>
                </a:solidFill>
              </a:rPr>
              <a:t> Os ingredientes são selecionados e aprovados</a:t>
            </a:r>
          </a:p>
          <a:p>
            <a:pPr marL="8001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000" i="0" dirty="0">
                <a:solidFill>
                  <a:schemeClr val="bg2"/>
                </a:solidFill>
              </a:rPr>
              <a:t> Os alimentos são cozidos</a:t>
            </a:r>
          </a:p>
          <a:p>
            <a:pPr marL="8001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000" i="0" dirty="0">
                <a:solidFill>
                  <a:schemeClr val="bg2"/>
                </a:solidFill>
              </a:rPr>
              <a:t> Os itens são </a:t>
            </a:r>
            <a:r>
              <a:rPr lang="pt-BR" altLang="pt-BR" sz="2000" i="0" dirty="0" err="1">
                <a:solidFill>
                  <a:schemeClr val="bg2"/>
                </a:solidFill>
              </a:rPr>
              <a:t>combinandos</a:t>
            </a:r>
            <a:r>
              <a:rPr lang="pt-BR" altLang="pt-BR" sz="2000" i="0" dirty="0">
                <a:solidFill>
                  <a:schemeClr val="bg2"/>
                </a:solidFill>
              </a:rPr>
              <a:t> de acordo com as receitas</a:t>
            </a:r>
          </a:p>
          <a:p>
            <a:pPr marL="8001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000" i="0" dirty="0">
                <a:solidFill>
                  <a:schemeClr val="bg2"/>
                </a:solidFill>
              </a:rPr>
              <a:t> A comida é colocada no prato e carregado para fora da cozinha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000" i="0" dirty="0">
                <a:solidFill>
                  <a:schemeClr val="bg2"/>
                </a:solidFill>
              </a:rPr>
              <a:t>Front Room (Sala de Jantar)</a:t>
            </a:r>
            <a:endParaRPr lang="pt-BR" altLang="pt-BR" sz="20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000" i="0" dirty="0">
                <a:solidFill>
                  <a:schemeClr val="bg2"/>
                </a:solidFill>
              </a:rPr>
              <a:t>O produto final está pronto para ser consumido de uma maneira muito simples.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000" i="0" dirty="0">
                <a:solidFill>
                  <a:schemeClr val="bg2"/>
                </a:solidFill>
              </a:rPr>
              <a:t>O Chef é responsável pela qualidade das entregas.</a:t>
            </a:r>
          </a:p>
        </p:txBody>
      </p:sp>
    </p:spTree>
    <p:extLst>
      <p:ext uri="{BB962C8B-B14F-4D97-AF65-F5344CB8AC3E}">
        <p14:creationId xmlns:p14="http://schemas.microsoft.com/office/powerpoint/2010/main" val="3818918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CaixaDeTexto 5">
            <a:extLst>
              <a:ext uri="{FF2B5EF4-FFF2-40B4-BE49-F238E27FC236}">
                <a16:creationId xmlns:a16="http://schemas.microsoft.com/office/drawing/2014/main" id="{0B7BDD18-62E0-E07C-9952-90A0B8E36771}"/>
              </a:ext>
            </a:extLst>
          </p:cNvPr>
          <p:cNvSpPr txBox="1"/>
          <p:nvPr/>
        </p:nvSpPr>
        <p:spPr>
          <a:xfrm>
            <a:off x="3559877" y="513034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</a:rPr>
              <a:t>ETL x Apresentação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55069F-9663-F23F-F4A1-9617E48AB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68" y="1285038"/>
            <a:ext cx="8643937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altLang="pt-BR" sz="2200" dirty="0">
                <a:solidFill>
                  <a:schemeClr val="bg2"/>
                </a:solidFill>
              </a:rPr>
              <a:t>Back Room (ETL)</a:t>
            </a:r>
          </a:p>
          <a:p>
            <a:pPr marL="8001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chemeClr val="bg2"/>
                </a:solidFill>
              </a:rPr>
              <a:t> Extrair</a:t>
            </a:r>
          </a:p>
          <a:p>
            <a:pPr marL="8001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chemeClr val="bg2"/>
                </a:solidFill>
              </a:rPr>
              <a:t> Limpar</a:t>
            </a:r>
          </a:p>
          <a:p>
            <a:pPr marL="8001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chemeClr val="bg2"/>
                </a:solidFill>
              </a:rPr>
              <a:t> Padronizar</a:t>
            </a:r>
          </a:p>
          <a:p>
            <a:pPr marL="8001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chemeClr val="bg2"/>
                </a:solidFill>
              </a:rPr>
              <a:t> Entregar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altLang="pt-BR" sz="2200" dirty="0">
                <a:solidFill>
                  <a:schemeClr val="bg2"/>
                </a:solidFill>
              </a:rPr>
              <a:t>Front Room (Camada apresentação)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chemeClr val="bg2"/>
                </a:solidFill>
              </a:rPr>
              <a:t> Apresentar dados importantes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chemeClr val="bg2"/>
                </a:solidFill>
              </a:rPr>
              <a:t> Investigar causas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chemeClr val="bg2"/>
                </a:solidFill>
              </a:rPr>
              <a:t> Montar Cenários</a:t>
            </a:r>
          </a:p>
        </p:txBody>
      </p:sp>
    </p:spTree>
    <p:extLst>
      <p:ext uri="{BB962C8B-B14F-4D97-AF65-F5344CB8AC3E}">
        <p14:creationId xmlns:p14="http://schemas.microsoft.com/office/powerpoint/2010/main" val="513316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299CE0-2B01-9F5B-3860-4FF8E8320C10}"/>
              </a:ext>
            </a:extLst>
          </p:cNvPr>
          <p:cNvSpPr txBox="1">
            <a:spLocks/>
          </p:cNvSpPr>
          <p:nvPr/>
        </p:nvSpPr>
        <p:spPr>
          <a:xfrm>
            <a:off x="326443" y="782777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FFFF00"/>
                </a:solidFill>
              </a:rPr>
              <a:t>Antes de iniciar o ETL...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C19DE-FE5A-EB2B-33B7-E89F92703ADA}"/>
              </a:ext>
            </a:extLst>
          </p:cNvPr>
          <p:cNvSpPr txBox="1">
            <a:spLocks/>
          </p:cNvSpPr>
          <p:nvPr/>
        </p:nvSpPr>
        <p:spPr>
          <a:xfrm>
            <a:off x="398665" y="1533739"/>
            <a:ext cx="8229600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700" dirty="0">
                <a:solidFill>
                  <a:schemeClr val="bg1"/>
                </a:solidFill>
              </a:rPr>
              <a:t>... Verifique:</a:t>
            </a:r>
          </a:p>
          <a:p>
            <a:pPr algn="l"/>
            <a:endParaRPr lang="pt-BR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11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 Os Requisitos de Negócio </a:t>
            </a:r>
          </a:p>
          <a:p>
            <a:pPr marL="342900" indent="-342900" algn="l">
              <a:lnSpc>
                <a:spcPct val="11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 viabilidade dos Dados </a:t>
            </a:r>
          </a:p>
          <a:p>
            <a:pPr marL="342900" indent="-342900" algn="l">
              <a:lnSpc>
                <a:spcPct val="11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Qual é a Latência dos Dados, isso é o tempo máximo permitido para disponibilização dos dados através do sistema de BI</a:t>
            </a:r>
          </a:p>
          <a:p>
            <a:pPr marL="342900" indent="-342900" algn="l">
              <a:lnSpc>
                <a:spcPct val="11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As Políticas de conformidade e segurança adotadas pela Instituição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69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BBED17-B85A-1874-0FE0-96DE9DFAF174}"/>
              </a:ext>
            </a:extLst>
          </p:cNvPr>
          <p:cNvSpPr txBox="1">
            <a:spLocks/>
          </p:cNvSpPr>
          <p:nvPr/>
        </p:nvSpPr>
        <p:spPr>
          <a:xfrm>
            <a:off x="400100" y="704462"/>
            <a:ext cx="10928157" cy="35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FFFF00"/>
                </a:solidFill>
              </a:rPr>
              <a:t>Business </a:t>
            </a:r>
            <a:r>
              <a:rPr lang="pt-BR" dirty="0" err="1">
                <a:solidFill>
                  <a:srgbClr val="FFFF00"/>
                </a:solidFill>
              </a:rPr>
              <a:t>Intellilgence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96D6B-84E0-0BF9-2483-11F1451AFB87}"/>
              </a:ext>
            </a:extLst>
          </p:cNvPr>
          <p:cNvSpPr txBox="1">
            <a:spLocks/>
          </p:cNvSpPr>
          <p:nvPr/>
        </p:nvSpPr>
        <p:spPr>
          <a:xfrm>
            <a:off x="492511" y="1422983"/>
            <a:ext cx="10928157" cy="473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O BI não é, por si só, um produto, mas um modelo de conceitos, práticas, ferramentas e tecnologias que auxiliam uma empresa a compreender melhor seus recursos centrais, fornecerem um retrato instantâneo da situação da companhia e identificam oportunidades fundamentais para criar vantagens competitivas. 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(Rob e Coronel, 2011)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517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CaixaDeTexto 5">
            <a:extLst>
              <a:ext uri="{FF2B5EF4-FFF2-40B4-BE49-F238E27FC236}">
                <a16:creationId xmlns:a16="http://schemas.microsoft.com/office/drawing/2014/main" id="{5807CBE4-5540-D522-9992-CD6EE9F18027}"/>
              </a:ext>
            </a:extLst>
          </p:cNvPr>
          <p:cNvSpPr txBox="1"/>
          <p:nvPr/>
        </p:nvSpPr>
        <p:spPr>
          <a:xfrm>
            <a:off x="45213" y="476316"/>
            <a:ext cx="13731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pt-BR" sz="2400" dirty="0">
                <a:solidFill>
                  <a:srgbClr val="FFFF00"/>
                </a:solidFill>
              </a:rPr>
              <a:t>...Como...</a:t>
            </a:r>
          </a:p>
          <a:p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E81068-648E-C7DE-126B-10E4CF3E5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843" y="1016793"/>
            <a:ext cx="8643937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9144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000" i="0" dirty="0">
                <a:solidFill>
                  <a:schemeClr val="bg2"/>
                </a:solidFill>
              </a:rPr>
              <a:t> Inicie identificando as áreas de negócio</a:t>
            </a:r>
          </a:p>
          <a:p>
            <a:pPr marL="8001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000" i="0" dirty="0">
                <a:solidFill>
                  <a:schemeClr val="bg2"/>
                </a:solidFill>
              </a:rPr>
              <a:t> Conduza entrevistas com os usuários</a:t>
            </a:r>
          </a:p>
          <a:p>
            <a:pPr marL="8001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000" i="0" dirty="0">
                <a:solidFill>
                  <a:schemeClr val="bg2"/>
                </a:solidFill>
              </a:rPr>
              <a:t> Identifique os indicadores esperados</a:t>
            </a:r>
          </a:p>
          <a:p>
            <a:pPr marL="8001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000" i="0" dirty="0">
                <a:solidFill>
                  <a:schemeClr val="bg2"/>
                </a:solidFill>
              </a:rPr>
              <a:t> Identifique as necessidades das análises:</a:t>
            </a:r>
          </a:p>
          <a:p>
            <a:pPr marL="1257300" lvl="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000" i="0" dirty="0">
                <a:solidFill>
                  <a:schemeClr val="bg2"/>
                </a:solidFill>
              </a:rPr>
              <a:t> Consultas e relatórios</a:t>
            </a:r>
          </a:p>
          <a:p>
            <a:pPr marL="1257300" lvl="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000" i="0" dirty="0">
                <a:solidFill>
                  <a:schemeClr val="bg2"/>
                </a:solidFill>
              </a:rPr>
              <a:t> Principais pesquisas</a:t>
            </a:r>
          </a:p>
          <a:p>
            <a:pPr marL="1257300" lvl="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000" i="0" dirty="0">
                <a:solidFill>
                  <a:schemeClr val="bg2"/>
                </a:solidFill>
              </a:rPr>
              <a:t> Dados e correlações</a:t>
            </a:r>
          </a:p>
          <a:p>
            <a:pPr marL="1257300" lvl="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000" i="0" dirty="0">
                <a:solidFill>
                  <a:schemeClr val="bg2"/>
                </a:solidFill>
              </a:rPr>
              <a:t> Levante os modelos de decisões necessários</a:t>
            </a:r>
          </a:p>
          <a:p>
            <a:pPr marL="8001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000" i="0" dirty="0">
                <a:solidFill>
                  <a:schemeClr val="bg2"/>
                </a:solidFill>
              </a:rPr>
              <a:t> Verifique as fontes de dados em relação às necessidades levantadas.</a:t>
            </a:r>
          </a:p>
          <a:p>
            <a:pPr marL="1257300" lvl="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000" i="0" dirty="0">
                <a:solidFill>
                  <a:schemeClr val="bg2"/>
                </a:solidFill>
              </a:rPr>
              <a:t> Mapeie os </a:t>
            </a:r>
            <a:r>
              <a:rPr lang="pt-BR" altLang="pt-BR" sz="2000" i="0" dirty="0" err="1">
                <a:solidFill>
                  <a:schemeClr val="bg2"/>
                </a:solidFill>
              </a:rPr>
              <a:t>gap’s</a:t>
            </a:r>
            <a:r>
              <a:rPr lang="pt-BR" altLang="pt-BR" sz="2000" i="0" dirty="0">
                <a:solidFill>
                  <a:schemeClr val="bg2"/>
                </a:solidFill>
              </a:rPr>
              <a:t> </a:t>
            </a:r>
          </a:p>
          <a:p>
            <a:pPr marL="1257300" lvl="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000" i="0" dirty="0">
                <a:solidFill>
                  <a:schemeClr val="bg2"/>
                </a:solidFill>
              </a:rPr>
              <a:t> Mitigue os riscos.</a:t>
            </a:r>
          </a:p>
        </p:txBody>
      </p:sp>
    </p:spTree>
    <p:extLst>
      <p:ext uri="{BB962C8B-B14F-4D97-AF65-F5344CB8AC3E}">
        <p14:creationId xmlns:p14="http://schemas.microsoft.com/office/powerpoint/2010/main" val="4239574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97510793-175B-5DC8-668A-DABFB2452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64" y="606700"/>
            <a:ext cx="864393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2300" b="1" i="0" u="sng" dirty="0">
                <a:solidFill>
                  <a:srgbClr val="FFFF00"/>
                </a:solidFill>
              </a:rPr>
              <a:t>Prós e Contras das Ferramentas de ETL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3BB0A5-9AF9-7E47-7DA0-8E6303BB8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337" y="1272761"/>
            <a:ext cx="8643937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000" i="0" dirty="0">
                <a:solidFill>
                  <a:schemeClr val="bg2"/>
                </a:solidFill>
              </a:rPr>
              <a:t> Prós</a:t>
            </a:r>
          </a:p>
          <a:p>
            <a:pPr marL="8001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i="0" dirty="0">
                <a:solidFill>
                  <a:schemeClr val="bg2"/>
                </a:solidFill>
              </a:rPr>
              <a:t> </a:t>
            </a:r>
            <a:r>
              <a:rPr lang="pt-BR" altLang="pt-BR" sz="1600" i="0" dirty="0">
                <a:solidFill>
                  <a:schemeClr val="bg2"/>
                </a:solidFill>
              </a:rPr>
              <a:t>Programação gráfica baseada em parâmetros</a:t>
            </a:r>
          </a:p>
          <a:p>
            <a:pPr marL="742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1600" i="0" dirty="0">
                <a:solidFill>
                  <a:schemeClr val="bg2"/>
                </a:solidFill>
              </a:rPr>
              <a:t> Lógica transparente e de alto nível</a:t>
            </a:r>
          </a:p>
          <a:p>
            <a:pPr marL="742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1600" i="0" dirty="0">
                <a:solidFill>
                  <a:schemeClr val="bg2"/>
                </a:solidFill>
              </a:rPr>
              <a:t> Documentação automática</a:t>
            </a:r>
          </a:p>
          <a:p>
            <a:pPr marL="742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1600" i="0" dirty="0">
                <a:solidFill>
                  <a:schemeClr val="bg2"/>
                </a:solidFill>
              </a:rPr>
              <a:t> Suporte automático à </a:t>
            </a:r>
            <a:r>
              <a:rPr lang="pt-BR" altLang="pt-BR" sz="1600" i="0" dirty="0" err="1">
                <a:solidFill>
                  <a:schemeClr val="bg2"/>
                </a:solidFill>
              </a:rPr>
              <a:t>metadados</a:t>
            </a:r>
            <a:endParaRPr lang="pt-BR" altLang="pt-BR" sz="1600" i="0" dirty="0">
              <a:solidFill>
                <a:schemeClr val="bg2"/>
              </a:solidFill>
            </a:endParaRPr>
          </a:p>
          <a:p>
            <a:pPr marL="742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1600" i="0" dirty="0">
                <a:solidFill>
                  <a:schemeClr val="bg2"/>
                </a:solidFill>
              </a:rPr>
              <a:t> Procedimento para schedule, linhagem e dependências</a:t>
            </a:r>
          </a:p>
          <a:p>
            <a:pPr marL="742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1600" i="0" dirty="0">
                <a:solidFill>
                  <a:schemeClr val="bg2"/>
                </a:solidFill>
              </a:rPr>
              <a:t> Biblioteca de conectores</a:t>
            </a:r>
          </a:p>
          <a:p>
            <a:pPr marL="742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1600" i="0" dirty="0">
                <a:solidFill>
                  <a:schemeClr val="bg2"/>
                </a:solidFill>
              </a:rPr>
              <a:t> Procedimento para balanceamento de carga, paralelismo e </a:t>
            </a:r>
            <a:r>
              <a:rPr lang="pt-BR" altLang="pt-BR" sz="1600" i="0" dirty="0" err="1">
                <a:solidFill>
                  <a:schemeClr val="bg2"/>
                </a:solidFill>
              </a:rPr>
              <a:t>pipeling</a:t>
            </a:r>
            <a:endParaRPr lang="pt-BR" altLang="pt-BR" sz="1600" i="0" dirty="0">
              <a:solidFill>
                <a:schemeClr val="bg2"/>
              </a:solidFill>
            </a:endParaRPr>
          </a:p>
          <a:p>
            <a:pPr marL="742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1600" i="0" dirty="0">
                <a:solidFill>
                  <a:schemeClr val="bg2"/>
                </a:solidFill>
              </a:rPr>
              <a:t> Controle de versão e código fonte</a:t>
            </a:r>
          </a:p>
          <a:p>
            <a:pPr marL="742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1600" i="0" dirty="0">
                <a:solidFill>
                  <a:schemeClr val="bg2"/>
                </a:solidFill>
              </a:rPr>
              <a:t> Mercado com cursos e profissionais</a:t>
            </a: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000" i="0" dirty="0">
                <a:solidFill>
                  <a:schemeClr val="bg2"/>
                </a:solidFill>
              </a:rPr>
              <a:t> Contras</a:t>
            </a:r>
          </a:p>
          <a:p>
            <a:pPr marL="742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1600" i="0" dirty="0">
                <a:solidFill>
                  <a:schemeClr val="bg2"/>
                </a:solidFill>
              </a:rPr>
              <a:t> Custo, muitas vezes elevado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altLang="pt-BR" sz="1600" dirty="0"/>
              <a:t> Significante curva de aprendizado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80329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8530E86-9576-1890-15D7-0A49B1E9B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449" y="603689"/>
            <a:ext cx="864393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2300" b="1" i="0" u="sng" dirty="0">
                <a:solidFill>
                  <a:srgbClr val="FFFF00"/>
                </a:solidFill>
              </a:rPr>
              <a:t>Prós e Contras da Programação Manual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33B786-4E88-D35B-5699-C2D87A417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83" y="1379276"/>
            <a:ext cx="8643937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altLang="pt-BR" sz="2000" dirty="0"/>
              <a:t> </a:t>
            </a:r>
            <a:r>
              <a:rPr lang="pt-BR" altLang="pt-BR" sz="2000" i="0" dirty="0">
                <a:solidFill>
                  <a:schemeClr val="bg2"/>
                </a:solidFill>
              </a:rPr>
              <a:t>Prós</a:t>
            </a:r>
          </a:p>
          <a:p>
            <a:pPr marL="8001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i="0" dirty="0">
                <a:solidFill>
                  <a:schemeClr val="bg2"/>
                </a:solidFill>
              </a:rPr>
              <a:t> </a:t>
            </a:r>
            <a:r>
              <a:rPr lang="pt-BR" altLang="pt-BR" sz="1600" i="0" dirty="0">
                <a:solidFill>
                  <a:schemeClr val="bg2"/>
                </a:solidFill>
              </a:rPr>
              <a:t>Implementação inicial mais rápida por um profissional experiente</a:t>
            </a:r>
          </a:p>
          <a:p>
            <a:pPr marL="742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1600" i="0" dirty="0">
                <a:solidFill>
                  <a:schemeClr val="bg2"/>
                </a:solidFill>
              </a:rPr>
              <a:t> Baixo custo inicial</a:t>
            </a:r>
          </a:p>
          <a:p>
            <a:pPr marL="742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1600" i="0" dirty="0">
                <a:solidFill>
                  <a:schemeClr val="bg2"/>
                </a:solidFill>
              </a:rPr>
              <a:t> Os </a:t>
            </a:r>
            <a:r>
              <a:rPr lang="pt-BR" altLang="pt-BR" sz="1600" i="0" dirty="0" err="1">
                <a:solidFill>
                  <a:schemeClr val="bg2"/>
                </a:solidFill>
              </a:rPr>
              <a:t>ETL’s</a:t>
            </a:r>
            <a:r>
              <a:rPr lang="pt-BR" altLang="pt-BR" sz="1600" i="0" dirty="0">
                <a:solidFill>
                  <a:schemeClr val="bg2"/>
                </a:solidFill>
              </a:rPr>
              <a:t> mais simples são codificados rapidamente.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altLang="pt-BR" sz="1600" i="0" dirty="0">
              <a:solidFill>
                <a:schemeClr val="bg2"/>
              </a:solidFill>
            </a:endParaRPr>
          </a:p>
          <a:p>
            <a:pPr marL="0" lvl="2">
              <a:lnSpc>
                <a:spcPct val="150000"/>
              </a:lnSpc>
            </a:pPr>
            <a:r>
              <a:rPr lang="pt-BR" altLang="pt-BR" sz="2000" i="0" dirty="0">
                <a:solidFill>
                  <a:schemeClr val="bg2"/>
                </a:solidFill>
              </a:rPr>
              <a:t>Contras</a:t>
            </a:r>
          </a:p>
          <a:p>
            <a:pPr marL="742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1600" i="0" dirty="0">
                <a:solidFill>
                  <a:schemeClr val="bg2"/>
                </a:solidFill>
              </a:rPr>
              <a:t> Os scripts e programas devem ser documentados e mantidos</a:t>
            </a:r>
          </a:p>
          <a:p>
            <a:pPr marL="742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1600" i="0" dirty="0">
                <a:solidFill>
                  <a:schemeClr val="bg2"/>
                </a:solidFill>
              </a:rPr>
              <a:t> Todo o </a:t>
            </a:r>
            <a:r>
              <a:rPr lang="pt-BR" altLang="pt-BR" sz="1600" i="0" dirty="0" err="1">
                <a:solidFill>
                  <a:schemeClr val="bg2"/>
                </a:solidFill>
              </a:rPr>
              <a:t>metadado</a:t>
            </a:r>
            <a:r>
              <a:rPr lang="pt-BR" altLang="pt-BR" sz="1600" i="0" dirty="0">
                <a:solidFill>
                  <a:schemeClr val="bg2"/>
                </a:solidFill>
              </a:rPr>
              <a:t> deve ser provido pelos programadores</a:t>
            </a:r>
          </a:p>
          <a:p>
            <a:pPr marL="742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1600" i="0" dirty="0">
                <a:solidFill>
                  <a:schemeClr val="bg2"/>
                </a:solidFill>
              </a:rPr>
              <a:t> Não existe suporte para schedule, balanceamento de carga e controle de versão.</a:t>
            </a:r>
          </a:p>
          <a:p>
            <a:pPr marL="742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1600" i="0" dirty="0">
                <a:solidFill>
                  <a:schemeClr val="bg2"/>
                </a:solidFill>
              </a:rPr>
              <a:t> Os conectores para banco de dados e outras tecnologias devem ser escritos/montados.</a:t>
            </a:r>
            <a:endParaRPr lang="pt-BR" altLang="pt-BR" i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443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4852723-DAE9-10D7-C23A-98442500179C}"/>
              </a:ext>
            </a:extLst>
          </p:cNvPr>
          <p:cNvSpPr txBox="1"/>
          <p:nvPr/>
        </p:nvSpPr>
        <p:spPr>
          <a:xfrm>
            <a:off x="4127844" y="466790"/>
            <a:ext cx="238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0" dirty="0">
                <a:solidFill>
                  <a:srgbClr val="FFFF00"/>
                </a:solidFill>
              </a:rPr>
              <a:t>ETL - Conceitos</a:t>
            </a:r>
          </a:p>
        </p:txBody>
      </p:sp>
      <p:graphicFrame>
        <p:nvGraphicFramePr>
          <p:cNvPr id="3" name="Table 0">
            <a:extLst>
              <a:ext uri="{FF2B5EF4-FFF2-40B4-BE49-F238E27FC236}">
                <a16:creationId xmlns:a16="http://schemas.microsoft.com/office/drawing/2014/main" id="{EE07E544-91CB-67C0-20BF-79DE8A97F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01088"/>
              </p:ext>
            </p:extLst>
          </p:nvPr>
        </p:nvGraphicFramePr>
        <p:xfrm>
          <a:off x="1408092" y="1620488"/>
          <a:ext cx="7826375" cy="4145360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rgbClr val="000066">
                            <a:alpha val="100000"/>
                          </a:srgbClr>
                        </a:buClr>
                        <a:buSzPct val="110000"/>
                        <a:buFont typeface="Wingdings"/>
                        <a:buNone/>
                        <a:tabLst/>
                      </a:pPr>
                      <a:r>
                        <a:rPr kumimoji="0" lang="pt-BR" altLang="x-none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Medida</a:t>
                      </a:r>
                      <a:endParaRPr kumimoji="0" lang="en-US" altLang="x-none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L="91444" marR="91444" marT="45725" marB="45725" anchor="ctr" horzOverflow="overflow">
                    <a:lnL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rgbClr val="000066">
                            <a:alpha val="100000"/>
                          </a:srgbClr>
                        </a:buClr>
                        <a:buSzPct val="110000"/>
                        <a:buFont typeface="Wingdings"/>
                        <a:buNone/>
                        <a:tabLst/>
                      </a:pPr>
                      <a:r>
                        <a:rPr kumimoji="0" lang="pt-BR" altLang="x-none" sz="1600" b="0" i="0" u="none" strike="noStrike" baseline="0" dirty="0">
                          <a:solidFill>
                            <a:schemeClr val="bg2"/>
                          </a:solidFill>
                          <a:effectLst/>
                          <a:latin typeface="Tahoma"/>
                          <a:sym typeface="Wingdings"/>
                        </a:rPr>
                        <a:t>Informação numérica proveniente da medição das transações da empresa</a:t>
                      </a:r>
                      <a:endParaRPr kumimoji="0" lang="en-US" altLang="x-none" sz="1600" b="0" i="0" u="none" strike="noStrike" baseline="0" dirty="0">
                        <a:solidFill>
                          <a:schemeClr val="bg2"/>
                        </a:solidFill>
                        <a:effectLst/>
                        <a:latin typeface="Tahoma"/>
                      </a:endParaRPr>
                    </a:p>
                  </a:txBody>
                  <a:tcPr marL="91444" marR="91444" marT="45725" marB="45725" anchor="ctr" horzOverflow="overflow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rgbClr val="000066">
                            <a:alpha val="100000"/>
                          </a:srgbClr>
                        </a:buClr>
                        <a:buSzPct val="110000"/>
                        <a:buFont typeface="Wingdings"/>
                        <a:buNone/>
                        <a:tabLst/>
                      </a:pPr>
                      <a:r>
                        <a:rPr kumimoji="0" lang="pt-BR" altLang="x-none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Tabela fato</a:t>
                      </a:r>
                      <a:endParaRPr kumimoji="0" lang="en-US" altLang="x-none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L="91444" marR="91444" marT="45725" marB="45725" anchor="ctr" horzOverflow="overflow">
                    <a:lnL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rgbClr val="000066">
                            <a:alpha val="100000"/>
                          </a:srgbClr>
                        </a:buClr>
                        <a:buSzPct val="110000"/>
                        <a:buFont typeface="Wingdings"/>
                        <a:buNone/>
                        <a:tabLst/>
                      </a:pPr>
                      <a:r>
                        <a:rPr kumimoji="0" lang="pt-BR" altLang="x-none" sz="1600" b="0" i="0" u="none" strike="noStrike" baseline="0" dirty="0">
                          <a:solidFill>
                            <a:schemeClr val="bg2"/>
                          </a:solidFill>
                          <a:effectLst/>
                          <a:latin typeface="Tahoma"/>
                          <a:sym typeface="Wingdings"/>
                        </a:rPr>
                        <a:t>Principal tabela no DW onde as medidas são armazenadas</a:t>
                      </a:r>
                      <a:endParaRPr kumimoji="0" lang="pt-BR" altLang="x-none" sz="1600" b="0" i="0" u="none" strike="noStrike" baseline="0" dirty="0">
                        <a:solidFill>
                          <a:schemeClr val="bg2"/>
                        </a:solidFill>
                        <a:effectLst/>
                        <a:latin typeface="Tahoma"/>
                      </a:endParaRPr>
                    </a:p>
                  </a:txBody>
                  <a:tcPr marL="91444" marR="91444" marT="45725" marB="45725" anchor="ctr" horzOverflow="overflow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rgbClr val="000066">
                            <a:alpha val="100000"/>
                          </a:srgbClr>
                        </a:buClr>
                        <a:buSzPct val="110000"/>
                        <a:buFont typeface="Wingdings"/>
                        <a:buNone/>
                        <a:tabLst/>
                      </a:pPr>
                      <a:r>
                        <a:rPr kumimoji="0" lang="pt-BR" altLang="x-none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ahoma"/>
                          <a:sym typeface="Wingdings"/>
                        </a:rPr>
                        <a:t>Tabela dimensão</a:t>
                      </a:r>
                      <a:endParaRPr kumimoji="0" lang="pt-BR" altLang="x-none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L="91444" marR="91444" marT="45725" marB="45725" anchor="ctr" horzOverflow="overflow">
                    <a:lnL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rgbClr val="000066">
                            <a:alpha val="100000"/>
                          </a:srgbClr>
                        </a:buClr>
                        <a:buSzPct val="110000"/>
                        <a:buFont typeface="Wingdings"/>
                        <a:buNone/>
                        <a:tabLst/>
                      </a:pPr>
                      <a:r>
                        <a:rPr kumimoji="0" lang="pt-BR" altLang="x-none" sz="1600" b="0" i="0" u="none" strike="noStrike" baseline="0" dirty="0">
                          <a:solidFill>
                            <a:schemeClr val="bg2"/>
                          </a:solidFill>
                          <a:effectLst/>
                          <a:latin typeface="Tahoma"/>
                          <a:sym typeface="Wingdings"/>
                        </a:rPr>
                        <a:t>Contém as informações descritivas e qualificadores do negócio. É a porta de entrada do DW</a:t>
                      </a:r>
                      <a:endParaRPr kumimoji="0" lang="en-US" altLang="x-none" sz="1600" b="0" i="0" u="none" strike="noStrike" baseline="0" dirty="0">
                        <a:solidFill>
                          <a:schemeClr val="bg2"/>
                        </a:solidFill>
                        <a:effectLst/>
                        <a:latin typeface="Tahoma"/>
                      </a:endParaRPr>
                    </a:p>
                  </a:txBody>
                  <a:tcPr marL="91444" marR="91444" marT="45725" marB="45725" anchor="ctr" horzOverflow="overflow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rgbClr val="000066">
                            <a:alpha val="100000"/>
                          </a:srgbClr>
                        </a:buClr>
                        <a:buSzPct val="110000"/>
                        <a:buFont typeface="Wingdings"/>
                        <a:buNone/>
                        <a:tabLst/>
                      </a:pPr>
                      <a:r>
                        <a:rPr kumimoji="0" lang="pt-BR" altLang="x-none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ahoma"/>
                          <a:sym typeface="Wingdings"/>
                        </a:rPr>
                        <a:t>Grão</a:t>
                      </a:r>
                      <a:endParaRPr kumimoji="0" lang="pt-BR" altLang="x-none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L="91444" marR="91444" marT="45725" marB="45725" anchor="ctr" horzOverflow="overflow">
                    <a:lnL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rgbClr val="000066">
                            <a:alpha val="100000"/>
                          </a:srgbClr>
                        </a:buClr>
                        <a:buSzPct val="110000"/>
                        <a:buFont typeface="Wingdings"/>
                        <a:buNone/>
                        <a:tabLst/>
                      </a:pPr>
                      <a:r>
                        <a:rPr kumimoji="0" lang="pt-BR" altLang="x-none" sz="1600" b="0" i="0" u="none" strike="noStrike" baseline="0" dirty="0">
                          <a:solidFill>
                            <a:schemeClr val="bg2"/>
                          </a:solidFill>
                          <a:effectLst/>
                          <a:latin typeface="Tahoma"/>
                          <a:sym typeface="Wingdings"/>
                        </a:rPr>
                        <a:t>Menor nível de informações existente no DW e definida pelas dimensões ligadas às tabelas fato. Define o escopo da medida</a:t>
                      </a:r>
                      <a:endParaRPr kumimoji="0" lang="en-US" altLang="x-none" sz="1600" b="0" i="0" u="none" strike="noStrike" baseline="0" dirty="0">
                        <a:solidFill>
                          <a:schemeClr val="bg2"/>
                        </a:solidFill>
                        <a:effectLst/>
                        <a:latin typeface="Tahoma"/>
                      </a:endParaRPr>
                    </a:p>
                  </a:txBody>
                  <a:tcPr marL="91444" marR="91444" marT="45725" marB="45725" anchor="ctr" horzOverflow="overflow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rgbClr val="000066">
                            <a:alpha val="100000"/>
                          </a:srgbClr>
                        </a:buClr>
                        <a:buSzPct val="110000"/>
                        <a:buFont typeface="Wingdings"/>
                        <a:buNone/>
                        <a:tabLst/>
                      </a:pPr>
                      <a:r>
                        <a:rPr kumimoji="0" lang="pt-BR" altLang="x-none" sz="1600" b="1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Surrogate</a:t>
                      </a:r>
                      <a:r>
                        <a:rPr kumimoji="0" lang="pt-BR" altLang="x-none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 Key</a:t>
                      </a:r>
                      <a:endParaRPr kumimoji="0" lang="en-US" altLang="x-none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L="91444" marR="91444" marT="45725" marB="45725" anchor="ctr" horzOverflow="overflow">
                    <a:lnL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rgbClr val="000066">
                            <a:alpha val="100000"/>
                          </a:srgbClr>
                        </a:buClr>
                        <a:buSzPct val="110000"/>
                        <a:buFont typeface="Wingdings"/>
                        <a:buNone/>
                        <a:tabLst/>
                      </a:pPr>
                      <a:r>
                        <a:rPr kumimoji="0" lang="pt-BR" altLang="x-none" sz="1600" b="0" i="0" u="none" strike="noStrike" baseline="0" dirty="0">
                          <a:solidFill>
                            <a:schemeClr val="bg2"/>
                          </a:solidFill>
                          <a:effectLst/>
                          <a:latin typeface="Tahoma"/>
                          <a:sym typeface="Wingdings"/>
                        </a:rPr>
                        <a:t>Chave substituta gerada no DW. É a chave primária das tabelas</a:t>
                      </a:r>
                      <a:endParaRPr kumimoji="0" lang="en-US" altLang="x-none" sz="1600" b="0" i="0" u="none" strike="noStrike" baseline="0" dirty="0">
                        <a:solidFill>
                          <a:schemeClr val="bg2"/>
                        </a:solidFill>
                        <a:effectLst/>
                        <a:latin typeface="Tahoma"/>
                      </a:endParaRPr>
                    </a:p>
                  </a:txBody>
                  <a:tcPr marL="91444" marR="91444" marT="45725" marB="45725" anchor="ctr" horzOverflow="overflow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rgbClr val="000066">
                            <a:alpha val="100000"/>
                          </a:srgbClr>
                        </a:buClr>
                        <a:buSzPct val="110000"/>
                        <a:buFont typeface="Wingdings"/>
                        <a:buNone/>
                        <a:tabLst/>
                      </a:pPr>
                      <a:r>
                        <a:rPr kumimoji="0" lang="pt-BR" altLang="x-none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Business Key</a:t>
                      </a:r>
                      <a:endParaRPr kumimoji="0" lang="en-US" altLang="x-none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L="91444" marR="91444" marT="45725" marB="45725" anchor="ctr" horzOverflow="overflow">
                    <a:lnL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rgbClr val="000066">
                            <a:alpha val="100000"/>
                          </a:srgbClr>
                        </a:buClr>
                        <a:buSzPct val="110000"/>
                        <a:buFont typeface="Wingdings"/>
                        <a:buNone/>
                        <a:tabLst/>
                      </a:pPr>
                      <a:r>
                        <a:rPr kumimoji="0" lang="pt-BR" altLang="x-none" sz="1600" b="0" i="0" u="none" strike="noStrike" baseline="0" dirty="0">
                          <a:solidFill>
                            <a:schemeClr val="bg2"/>
                          </a:solidFill>
                          <a:effectLst/>
                          <a:latin typeface="Tahoma"/>
                          <a:sym typeface="Wingdings"/>
                        </a:rPr>
                        <a:t>Chave primária do transacional. Utilizada como chave de negócio</a:t>
                      </a:r>
                      <a:endParaRPr kumimoji="0" lang="en-US" altLang="x-none" sz="1600" b="0" i="0" u="none" strike="noStrike" baseline="0" dirty="0">
                        <a:solidFill>
                          <a:schemeClr val="bg2"/>
                        </a:solidFill>
                        <a:effectLst/>
                        <a:latin typeface="Tahoma"/>
                      </a:endParaRPr>
                    </a:p>
                  </a:txBody>
                  <a:tcPr marL="91444" marR="91444" marT="45725" marB="45725" anchor="ctr" horzOverflow="overflow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rgbClr val="000066">
                            <a:alpha val="100000"/>
                          </a:srgbClr>
                        </a:buClr>
                        <a:buSzPct val="110000"/>
                        <a:buFont typeface="Wingdings"/>
                        <a:buNone/>
                        <a:tabLst/>
                      </a:pPr>
                      <a:r>
                        <a:rPr kumimoji="0" lang="pt-BR" altLang="x-none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Hierarquia</a:t>
                      </a:r>
                      <a:endParaRPr kumimoji="0" lang="en-US" altLang="x-none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L="91444" marR="91444" marT="45725" marB="45725" anchor="ctr" horzOverflow="overflow">
                    <a:lnL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rgbClr val="000066">
                            <a:alpha val="100000"/>
                          </a:srgbClr>
                        </a:buClr>
                        <a:buSzPct val="110000"/>
                        <a:buFont typeface="Wingdings"/>
                        <a:buNone/>
                        <a:tabLst/>
                      </a:pPr>
                      <a:r>
                        <a:rPr kumimoji="0" lang="pt-BR" altLang="x-none" sz="1600" b="0" i="0" u="none" strike="noStrike" baseline="0" dirty="0">
                          <a:solidFill>
                            <a:schemeClr val="bg2"/>
                          </a:solidFill>
                          <a:effectLst/>
                          <a:latin typeface="Tahoma"/>
                          <a:sym typeface="Wingdings"/>
                        </a:rPr>
                        <a:t>Conjunto de atributos que possui uma ordem lógica do maior ao menor nível</a:t>
                      </a:r>
                      <a:endParaRPr kumimoji="0" lang="en-US" altLang="x-none" sz="1600" b="0" i="0" u="none" strike="noStrike" baseline="0" dirty="0">
                        <a:solidFill>
                          <a:schemeClr val="bg2"/>
                        </a:solidFill>
                        <a:effectLst/>
                        <a:latin typeface="Tahoma"/>
                      </a:endParaRPr>
                    </a:p>
                  </a:txBody>
                  <a:tcPr marL="91444" marR="91444" marT="45725" marB="45725" anchor="ctr" horzOverflow="overflow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rgbClr val="000066">
                            <a:alpha val="100000"/>
                          </a:srgbClr>
                        </a:buClr>
                        <a:buSzPct val="110000"/>
                        <a:buFont typeface="Wingdings"/>
                        <a:buNone/>
                        <a:tabLst/>
                      </a:pPr>
                      <a:r>
                        <a:rPr kumimoji="0" lang="pt-BR" altLang="x-none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Atributo</a:t>
                      </a:r>
                      <a:endParaRPr kumimoji="0" lang="en-US" altLang="x-none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L="91444" marR="91444" marT="45725" marB="45725" anchor="ctr" horzOverflow="overflow">
                    <a:lnL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rgbClr val="000066">
                            <a:alpha val="100000"/>
                          </a:srgbClr>
                        </a:buClr>
                        <a:buSzPct val="110000"/>
                        <a:buFont typeface="Wingdings"/>
                        <a:buNone/>
                        <a:tabLst/>
                      </a:pPr>
                      <a:r>
                        <a:rPr kumimoji="0" lang="pt-BR" altLang="x-none" sz="1600" b="0" i="0" u="none" strike="noStrike" baseline="0" dirty="0">
                          <a:solidFill>
                            <a:schemeClr val="bg2"/>
                          </a:solidFill>
                          <a:effectLst/>
                          <a:latin typeface="Tahoma"/>
                          <a:sym typeface="Wingdings"/>
                        </a:rPr>
                        <a:t>Campo descritivo referente a uma dimensão</a:t>
                      </a:r>
                      <a:endParaRPr kumimoji="0" lang="en-US" altLang="x-none" sz="1600" b="0" i="0" u="none" strike="noStrike" baseline="0" dirty="0">
                        <a:solidFill>
                          <a:schemeClr val="bg2"/>
                        </a:solidFill>
                        <a:effectLst/>
                        <a:latin typeface="Tahoma"/>
                      </a:endParaRPr>
                    </a:p>
                  </a:txBody>
                  <a:tcPr marL="91444" marR="91444" marT="45725" marB="45725" anchor="ctr" horzOverflow="overflow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117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350E4F-5E3C-8B70-0D03-4596A78421C6}"/>
              </a:ext>
            </a:extLst>
          </p:cNvPr>
          <p:cNvSpPr txBox="1">
            <a:spLocks/>
          </p:cNvSpPr>
          <p:nvPr/>
        </p:nvSpPr>
        <p:spPr>
          <a:xfrm>
            <a:off x="135249" y="640333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>
                <a:solidFill>
                  <a:srgbClr val="FFFF00"/>
                </a:solidFill>
              </a:rPr>
              <a:t>Cargas de dados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588429-21EE-AAD7-0B0A-CD17F4A8FA9C}"/>
              </a:ext>
            </a:extLst>
          </p:cNvPr>
          <p:cNvSpPr txBox="1">
            <a:spLocks/>
          </p:cNvSpPr>
          <p:nvPr/>
        </p:nvSpPr>
        <p:spPr>
          <a:xfrm>
            <a:off x="506729" y="1765264"/>
            <a:ext cx="10881707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Extração estática : </a:t>
            </a:r>
            <a:r>
              <a:rPr lang="pt-BR" dirty="0">
                <a:solidFill>
                  <a:schemeClr val="bg1"/>
                </a:solidFill>
              </a:rPr>
              <a:t>capturar </a:t>
            </a:r>
            <a:r>
              <a:rPr lang="pt-BR" i="1" dirty="0">
                <a:solidFill>
                  <a:schemeClr val="bg1"/>
                </a:solidFill>
              </a:rPr>
              <a:t>snapshots </a:t>
            </a:r>
            <a:r>
              <a:rPr lang="pt-BR" dirty="0">
                <a:solidFill>
                  <a:schemeClr val="bg1"/>
                </a:solidFill>
              </a:rPr>
              <a:t>dos dados de origem exigidos num determinado período de tempo.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Extração incremental:  </a:t>
            </a:r>
            <a:r>
              <a:rPr lang="pt-BR" dirty="0">
                <a:solidFill>
                  <a:schemeClr val="bg1"/>
                </a:solidFill>
              </a:rPr>
              <a:t>captura apenas as mudanças que ocorreram nos dados de origem desde a última captura, um exemplo comum, é a captura de </a:t>
            </a:r>
            <a:r>
              <a:rPr lang="pt-BR" i="1" dirty="0">
                <a:solidFill>
                  <a:schemeClr val="bg1"/>
                </a:solidFill>
              </a:rPr>
              <a:t>logs. </a:t>
            </a:r>
            <a:endParaRPr lang="pt-BR" dirty="0">
              <a:solidFill>
                <a:schemeClr val="bg1"/>
              </a:solidFill>
            </a:endParaRPr>
          </a:p>
          <a:p>
            <a:pPr algn="l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1174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78329A-5AC8-4321-561F-C078AC19A164}"/>
              </a:ext>
            </a:extLst>
          </p:cNvPr>
          <p:cNvSpPr txBox="1">
            <a:spLocks/>
          </p:cNvSpPr>
          <p:nvPr/>
        </p:nvSpPr>
        <p:spPr bwMode="auto">
          <a:xfrm>
            <a:off x="309301" y="630933"/>
            <a:ext cx="6840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</a:defRPr>
            </a:lvl9pPr>
          </a:lstStyle>
          <a:p>
            <a:r>
              <a:rPr lang="pt-BR" sz="2000" i="0" kern="0" dirty="0">
                <a:solidFill>
                  <a:srgbClr val="FFFF00"/>
                </a:solidFill>
              </a:rPr>
              <a:t>Problemas enfrentados ...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268C182-BCCD-DC42-D732-DEEF695F8903}"/>
              </a:ext>
            </a:extLst>
          </p:cNvPr>
          <p:cNvSpPr txBox="1">
            <a:spLocks/>
          </p:cNvSpPr>
          <p:nvPr/>
        </p:nvSpPr>
        <p:spPr bwMode="auto">
          <a:xfrm>
            <a:off x="4573730" y="1224752"/>
            <a:ext cx="6840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</a:defRPr>
            </a:lvl9pPr>
          </a:lstStyle>
          <a:p>
            <a:pPr algn="r"/>
            <a:r>
              <a:rPr lang="pt-BR" sz="2000" dirty="0"/>
              <a:t> </a:t>
            </a:r>
            <a:r>
              <a:rPr lang="pt-BR" sz="2000" dirty="0">
                <a:solidFill>
                  <a:srgbClr val="FFFF00"/>
                </a:solidFill>
              </a:rPr>
              <a:t>... na transformação e limpeza dos dados</a:t>
            </a:r>
            <a:endParaRPr lang="pt-BR" sz="2000" i="0" kern="0" dirty="0">
              <a:solidFill>
                <a:srgbClr val="FFFF00"/>
              </a:solidFill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2D5AB91-89B3-005C-4345-D99E231D82C8}"/>
              </a:ext>
            </a:extLst>
          </p:cNvPr>
          <p:cNvSpPr txBox="1">
            <a:spLocks/>
          </p:cNvSpPr>
          <p:nvPr/>
        </p:nvSpPr>
        <p:spPr>
          <a:xfrm>
            <a:off x="309301" y="1818571"/>
            <a:ext cx="11231163" cy="575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bg1"/>
                </a:solidFill>
              </a:rPr>
              <a:t>Nível de </a:t>
            </a:r>
            <a:r>
              <a:rPr lang="pt-BR" sz="2200" b="1" i="1" dirty="0" err="1">
                <a:solidFill>
                  <a:schemeClr val="bg1"/>
                </a:solidFill>
              </a:rPr>
              <a:t>Schema</a:t>
            </a:r>
            <a:r>
              <a:rPr lang="pt-BR" sz="2200" b="1" i="1" dirty="0">
                <a:solidFill>
                  <a:schemeClr val="bg1"/>
                </a:solidFill>
              </a:rPr>
              <a:t> </a:t>
            </a:r>
            <a:endParaRPr lang="pt-BR" sz="2200" dirty="0">
              <a:solidFill>
                <a:schemeClr val="bg1"/>
              </a:solidFill>
            </a:endParaRPr>
          </a:p>
          <a:p>
            <a:pPr lvl="1" algn="just"/>
            <a:r>
              <a:rPr lang="pt-BR" sz="2200" dirty="0">
                <a:solidFill>
                  <a:schemeClr val="bg1"/>
                </a:solidFill>
              </a:rPr>
              <a:t>os conflitos de nomenclatura, onde o mesmo nome é usado para objetos diferentes ou nomes diferentes são usados para o mesmo objeto </a:t>
            </a:r>
          </a:p>
          <a:p>
            <a:pPr lvl="1" algn="just"/>
            <a:r>
              <a:rPr lang="pt-BR" sz="2200" dirty="0">
                <a:solidFill>
                  <a:schemeClr val="bg1"/>
                </a:solidFill>
              </a:rPr>
              <a:t>os conflitos estruturais, diferentes representações do mesmo objeto em diferentes fontes, ou converter tipos de dados entre fontes e o </a:t>
            </a:r>
            <a:r>
              <a:rPr lang="pt-BR" sz="2200" i="1" dirty="0">
                <a:solidFill>
                  <a:schemeClr val="bg1"/>
                </a:solidFill>
              </a:rPr>
              <a:t>DW</a:t>
            </a:r>
            <a:r>
              <a:rPr lang="pt-BR" sz="2200" dirty="0">
                <a:solidFill>
                  <a:schemeClr val="bg1"/>
                </a:solidFill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bg1"/>
                </a:solidFill>
              </a:rPr>
              <a:t>Nível de Registo </a:t>
            </a:r>
            <a:r>
              <a:rPr lang="pt-BR" sz="2200" dirty="0">
                <a:solidFill>
                  <a:schemeClr val="bg1"/>
                </a:solidFill>
              </a:rPr>
              <a:t>– </a:t>
            </a:r>
          </a:p>
          <a:p>
            <a:pPr algn="just"/>
            <a:r>
              <a:rPr lang="pt-BR" sz="2200" dirty="0">
                <a:solidFill>
                  <a:schemeClr val="bg1"/>
                </a:solidFill>
              </a:rPr>
              <a:t>registos duplicados ou contraditórios/inconsistentes.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bg1"/>
                </a:solidFill>
              </a:rPr>
              <a:t>Nível de Dados </a:t>
            </a:r>
            <a:r>
              <a:rPr lang="pt-BR" sz="2200" dirty="0">
                <a:solidFill>
                  <a:schemeClr val="bg1"/>
                </a:solidFill>
              </a:rPr>
              <a:t>-  </a:t>
            </a:r>
          </a:p>
          <a:p>
            <a:pPr lvl="1" algn="just"/>
            <a:r>
              <a:rPr lang="pt-BR" sz="2200" dirty="0">
                <a:solidFill>
                  <a:schemeClr val="bg1"/>
                </a:solidFill>
              </a:rPr>
              <a:t>Campos iguais com dados diferentes exemplo sexo: ‘‘Homem’’, ‘‘M’’ ou ‘‘1’’)</a:t>
            </a:r>
          </a:p>
          <a:p>
            <a:pPr lvl="1" algn="just"/>
            <a:r>
              <a:rPr lang="pt-BR" sz="2200" dirty="0">
                <a:solidFill>
                  <a:schemeClr val="bg1"/>
                </a:solidFill>
              </a:rPr>
              <a:t>Dados com diferentes interpretações de valores, exemplo  formatos de data: Americano ‘‘mm/</a:t>
            </a:r>
            <a:r>
              <a:rPr lang="pt-BR" sz="2200" dirty="0" err="1">
                <a:solidFill>
                  <a:schemeClr val="bg1"/>
                </a:solidFill>
              </a:rPr>
              <a:t>dd</a:t>
            </a:r>
            <a:r>
              <a:rPr lang="pt-BR" sz="2200" dirty="0">
                <a:solidFill>
                  <a:schemeClr val="bg1"/>
                </a:solidFill>
              </a:rPr>
              <a:t>/</a:t>
            </a:r>
            <a:r>
              <a:rPr lang="pt-BR" sz="2200" dirty="0" err="1">
                <a:solidFill>
                  <a:schemeClr val="bg1"/>
                </a:solidFill>
              </a:rPr>
              <a:t>yy</a:t>
            </a:r>
            <a:r>
              <a:rPr lang="pt-BR" sz="2200" dirty="0">
                <a:solidFill>
                  <a:schemeClr val="bg1"/>
                </a:solidFill>
              </a:rPr>
              <a:t>’’ vs. Europeu ‘‘</a:t>
            </a:r>
            <a:r>
              <a:rPr lang="pt-BR" sz="2200" dirty="0" err="1">
                <a:solidFill>
                  <a:schemeClr val="bg1"/>
                </a:solidFill>
              </a:rPr>
              <a:t>dd</a:t>
            </a:r>
            <a:r>
              <a:rPr lang="pt-BR" sz="2200" dirty="0">
                <a:solidFill>
                  <a:schemeClr val="bg1"/>
                </a:solidFill>
              </a:rPr>
              <a:t>/mm/</a:t>
            </a:r>
            <a:r>
              <a:rPr lang="pt-BR" sz="2200" dirty="0" err="1">
                <a:solidFill>
                  <a:schemeClr val="bg1"/>
                </a:solidFill>
              </a:rPr>
              <a:t>yy</a:t>
            </a:r>
            <a:r>
              <a:rPr lang="pt-BR" sz="2200" dirty="0">
                <a:solidFill>
                  <a:schemeClr val="bg1"/>
                </a:solidFill>
              </a:rPr>
              <a:t>’’).</a:t>
            </a:r>
          </a:p>
          <a:p>
            <a:pPr algn="just"/>
            <a:r>
              <a:rPr lang="pt-BR" sz="1275" dirty="0">
                <a:solidFill>
                  <a:schemeClr val="bg1"/>
                </a:solidFill>
              </a:rPr>
              <a:t> (Liu &amp; </a:t>
            </a:r>
            <a:r>
              <a:rPr lang="pt-BR" sz="1275" dirty="0" err="1">
                <a:solidFill>
                  <a:schemeClr val="bg1"/>
                </a:solidFill>
              </a:rPr>
              <a:t>Õzsu</a:t>
            </a:r>
            <a:r>
              <a:rPr lang="pt-BR" sz="1275" dirty="0">
                <a:solidFill>
                  <a:schemeClr val="bg1"/>
                </a:solidFill>
              </a:rPr>
              <a:t> (2009) e </a:t>
            </a:r>
            <a:r>
              <a:rPr lang="pt-BR" sz="1275" dirty="0" err="1">
                <a:solidFill>
                  <a:schemeClr val="bg1"/>
                </a:solidFill>
              </a:rPr>
              <a:t>Kozielski</a:t>
            </a:r>
            <a:r>
              <a:rPr lang="pt-BR" sz="1275" dirty="0">
                <a:solidFill>
                  <a:schemeClr val="bg1"/>
                </a:solidFill>
              </a:rPr>
              <a:t> &amp; </a:t>
            </a:r>
            <a:r>
              <a:rPr lang="pt-BR" sz="1275" dirty="0" err="1">
                <a:solidFill>
                  <a:schemeClr val="bg1"/>
                </a:solidFill>
              </a:rPr>
              <a:t>Wrembel</a:t>
            </a:r>
            <a:r>
              <a:rPr lang="pt-BR" sz="1275" dirty="0">
                <a:solidFill>
                  <a:schemeClr val="bg1"/>
                </a:solidFill>
              </a:rPr>
              <a:t> (2008))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7845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1A970E7-AC62-CC57-8457-0CA1CE1EF20C}"/>
              </a:ext>
            </a:extLst>
          </p:cNvPr>
          <p:cNvSpPr txBox="1">
            <a:spLocks/>
          </p:cNvSpPr>
          <p:nvPr/>
        </p:nvSpPr>
        <p:spPr>
          <a:xfrm>
            <a:off x="126936" y="782777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FFFF00"/>
                </a:solidFill>
              </a:rPr>
              <a:t>Funções de transformação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317A850-4261-E911-FB65-B95B316A7B9F}"/>
              </a:ext>
            </a:extLst>
          </p:cNvPr>
          <p:cNvSpPr txBox="1">
            <a:spLocks/>
          </p:cNvSpPr>
          <p:nvPr/>
        </p:nvSpPr>
        <p:spPr>
          <a:xfrm>
            <a:off x="789041" y="1699891"/>
            <a:ext cx="8229600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Seleção: </a:t>
            </a:r>
            <a:r>
              <a:rPr lang="pt-BR" dirty="0">
                <a:solidFill>
                  <a:schemeClr val="bg1"/>
                </a:solidFill>
              </a:rPr>
              <a:t>é um processo onde os dados são selecionados de acordo com os critérios estabelecidos.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Junção: </a:t>
            </a:r>
            <a:r>
              <a:rPr lang="pt-BR" dirty="0">
                <a:solidFill>
                  <a:schemeClr val="bg1"/>
                </a:solidFill>
              </a:rPr>
              <a:t>junção de dados de várias fontes.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Normalização: </a:t>
            </a:r>
            <a:r>
              <a:rPr lang="pt-BR" dirty="0">
                <a:solidFill>
                  <a:schemeClr val="bg1"/>
                </a:solidFill>
              </a:rPr>
              <a:t>é o processo de decomposição de relações com anomalias para produzir relações menores, bem estruturados.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Agregação:</a:t>
            </a:r>
            <a:r>
              <a:rPr lang="pt-BR" dirty="0">
                <a:solidFill>
                  <a:schemeClr val="bg1"/>
                </a:solidFill>
              </a:rPr>
              <a:t> transformação de dados de um nível detalhado para um nível de resumo. </a:t>
            </a:r>
          </a:p>
        </p:txBody>
      </p:sp>
    </p:spTree>
    <p:extLst>
      <p:ext uri="{BB962C8B-B14F-4D97-AF65-F5344CB8AC3E}">
        <p14:creationId xmlns:p14="http://schemas.microsoft.com/office/powerpoint/2010/main" val="578688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DE01926-0C1E-B8D3-5EB9-CC210D45BA4C}"/>
              </a:ext>
            </a:extLst>
          </p:cNvPr>
          <p:cNvSpPr txBox="1">
            <a:spLocks/>
          </p:cNvSpPr>
          <p:nvPr/>
        </p:nvSpPr>
        <p:spPr>
          <a:xfrm>
            <a:off x="201751" y="1064283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>
                <a:solidFill>
                  <a:srgbClr val="FFFF00"/>
                </a:solidFill>
              </a:rPr>
              <a:t>Carga de Dados	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C00F0F-B4EA-6BB1-12C1-1D293752A582}"/>
              </a:ext>
            </a:extLst>
          </p:cNvPr>
          <p:cNvSpPr txBox="1">
            <a:spLocks/>
          </p:cNvSpPr>
          <p:nvPr/>
        </p:nvSpPr>
        <p:spPr>
          <a:xfrm>
            <a:off x="481792" y="1787640"/>
            <a:ext cx="8229600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Full load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Incremental load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5499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5BF93C-47E7-536B-2B33-54322B364408}"/>
              </a:ext>
            </a:extLst>
          </p:cNvPr>
          <p:cNvSpPr txBox="1">
            <a:spLocks/>
          </p:cNvSpPr>
          <p:nvPr/>
        </p:nvSpPr>
        <p:spPr>
          <a:xfrm>
            <a:off x="143562" y="782777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FFFF00"/>
                </a:solidFill>
              </a:rPr>
              <a:t>ETL – Como fazer?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3AA617-1033-3D62-E12A-1CAC6C8375AD}"/>
              </a:ext>
            </a:extLst>
          </p:cNvPr>
          <p:cNvSpPr txBox="1">
            <a:spLocks/>
          </p:cNvSpPr>
          <p:nvPr/>
        </p:nvSpPr>
        <p:spPr>
          <a:xfrm>
            <a:off x="249036" y="1543432"/>
            <a:ext cx="8229600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Considerando que o DW existe</a:t>
            </a:r>
          </a:p>
          <a:p>
            <a:pPr marL="514350" indent="-514350" algn="l">
              <a:buFont typeface="Arial" panose="020B0604020202020204" pitchFamily="34" charset="0"/>
              <a:buAutoNum type="arabicParenR"/>
            </a:pPr>
            <a:endParaRPr lang="pt-BR" dirty="0">
              <a:solidFill>
                <a:schemeClr val="bg1"/>
              </a:solidFill>
            </a:endParaRPr>
          </a:p>
          <a:p>
            <a:pPr marL="514350" indent="-514350" algn="l">
              <a:buFont typeface="Arial" panose="020B0604020202020204" pitchFamily="34" charset="0"/>
              <a:buAutoNum type="arabicParenR"/>
            </a:pPr>
            <a:r>
              <a:rPr lang="pt-BR" dirty="0">
                <a:solidFill>
                  <a:schemeClr val="bg1"/>
                </a:solidFill>
              </a:rPr>
              <a:t>Identificar as necessidades do negócio</a:t>
            </a:r>
          </a:p>
          <a:p>
            <a:pPr marL="514350" indent="-514350" algn="l">
              <a:buFont typeface="Arial" panose="020B0604020202020204" pitchFamily="34" charset="0"/>
              <a:buAutoNum type="arabicParenR"/>
            </a:pPr>
            <a:r>
              <a:rPr lang="pt-BR" dirty="0">
                <a:solidFill>
                  <a:schemeClr val="bg1"/>
                </a:solidFill>
              </a:rPr>
              <a:t>Analisar o Legado</a:t>
            </a:r>
          </a:p>
          <a:p>
            <a:pPr marL="514350" indent="-514350" algn="l">
              <a:buFont typeface="Arial" panose="020B0604020202020204" pitchFamily="34" charset="0"/>
              <a:buAutoNum type="arabicParenR"/>
            </a:pPr>
            <a:r>
              <a:rPr lang="pt-BR" dirty="0">
                <a:solidFill>
                  <a:schemeClr val="bg1"/>
                </a:solidFill>
              </a:rPr>
              <a:t>Projetar a área de </a:t>
            </a:r>
            <a:r>
              <a:rPr lang="pt-BR" dirty="0" err="1">
                <a:solidFill>
                  <a:schemeClr val="bg1"/>
                </a:solidFill>
              </a:rPr>
              <a:t>Stage</a:t>
            </a:r>
            <a:endParaRPr lang="pt-BR" dirty="0">
              <a:solidFill>
                <a:schemeClr val="bg1"/>
              </a:solidFill>
            </a:endParaRPr>
          </a:p>
          <a:p>
            <a:pPr marL="514350" indent="-514350" algn="l">
              <a:buFont typeface="Arial" panose="020B0604020202020204" pitchFamily="34" charset="0"/>
              <a:buAutoNum type="arabicParenR"/>
            </a:pPr>
            <a:r>
              <a:rPr lang="pt-BR" dirty="0">
                <a:solidFill>
                  <a:schemeClr val="bg1"/>
                </a:solidFill>
              </a:rPr>
              <a:t>Fazer a carga de dados na área de </a:t>
            </a:r>
            <a:r>
              <a:rPr lang="pt-BR" dirty="0" err="1">
                <a:solidFill>
                  <a:schemeClr val="bg1"/>
                </a:solidFill>
              </a:rPr>
              <a:t>Stage</a:t>
            </a:r>
            <a:endParaRPr lang="pt-BR" dirty="0">
              <a:solidFill>
                <a:schemeClr val="bg1"/>
              </a:solidFill>
            </a:endParaRPr>
          </a:p>
          <a:p>
            <a:pPr marL="514350" indent="-514350" algn="l">
              <a:buFont typeface="Arial" panose="020B0604020202020204" pitchFamily="34" charset="0"/>
              <a:buAutoNum type="arabicParenR"/>
            </a:pPr>
            <a:r>
              <a:rPr lang="pt-BR" dirty="0">
                <a:solidFill>
                  <a:schemeClr val="bg1"/>
                </a:solidFill>
              </a:rPr>
              <a:t>Fazer Limpeza dos dados e carga</a:t>
            </a:r>
          </a:p>
          <a:p>
            <a:pPr marL="514350" indent="-514350" algn="l">
              <a:buFont typeface="Arial" panose="020B0604020202020204" pitchFamily="34" charset="0"/>
              <a:buAutoNum type="arabicParenR"/>
            </a:pPr>
            <a:r>
              <a:rPr lang="pt-BR" dirty="0">
                <a:solidFill>
                  <a:schemeClr val="bg1"/>
                </a:solidFill>
              </a:rPr>
              <a:t>Fazer as transformações e carga no DW ou Data </a:t>
            </a:r>
            <a:r>
              <a:rPr lang="pt-BR" dirty="0" err="1">
                <a:solidFill>
                  <a:schemeClr val="bg1"/>
                </a:solidFill>
              </a:rPr>
              <a:t>Marts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514350" indent="-514350" algn="l">
              <a:buFont typeface="Arial" panose="020B0604020202020204" pitchFamily="34" charset="0"/>
              <a:buAutoNum type="arabicParenR"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712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3" name="Canto dobrado 2">
            <a:extLst>
              <a:ext uri="{FF2B5EF4-FFF2-40B4-BE49-F238E27FC236}">
                <a16:creationId xmlns:a16="http://schemas.microsoft.com/office/drawing/2014/main" id="{385EE2AE-7FFD-C971-7FDF-0E30DE88703D}"/>
              </a:ext>
            </a:extLst>
          </p:cNvPr>
          <p:cNvSpPr/>
          <p:nvPr/>
        </p:nvSpPr>
        <p:spPr bwMode="auto">
          <a:xfrm>
            <a:off x="1420594" y="1556792"/>
            <a:ext cx="6480720" cy="3744416"/>
          </a:xfrm>
          <a:prstGeom prst="foldedCorner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Um DW</a:t>
            </a:r>
            <a:r>
              <a:rPr kumimoji="0" lang="pt-BR" sz="2400" b="1" i="1" u="none" strike="noStrike" cap="none" normalizeH="0" dirty="0">
                <a:ln>
                  <a:noFill/>
                </a:ln>
                <a:solidFill>
                  <a:schemeClr val="bg2"/>
                </a:solidFill>
                <a:effectLst/>
              </a:rPr>
              <a:t> não será um sucesso até que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/>
              <a:t>p</a:t>
            </a:r>
            <a:r>
              <a:rPr lang="pt-BR" sz="2400" baseline="0" dirty="0"/>
              <a:t>ossa</a:t>
            </a:r>
            <a:r>
              <a:rPr lang="pt-BR" sz="2400" dirty="0"/>
              <a:t> ser considerado uma origem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/>
              <a:t>segura para tomada de decisões do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/>
              <a:t>negócio. Para alcançar essa meta deve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/>
              <a:t>cumprir  três critérios: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dirty="0"/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sz="2400" b="1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Confiabilidade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400" dirty="0"/>
              <a:t>Disponibilidade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sz="2400" b="1" i="1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</a:rPr>
              <a:t>Gerenciabilidade</a:t>
            </a:r>
            <a:endParaRPr kumimoji="0" lang="pt-BR" sz="2400" b="1" i="1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252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9331E21-1A37-1B8C-B43A-29474D845C44}"/>
              </a:ext>
            </a:extLst>
          </p:cNvPr>
          <p:cNvSpPr txBox="1"/>
          <p:nvPr/>
        </p:nvSpPr>
        <p:spPr>
          <a:xfrm>
            <a:off x="463750" y="1199436"/>
            <a:ext cx="7008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0" dirty="0">
                <a:solidFill>
                  <a:srgbClr val="FFFF00"/>
                </a:solidFill>
              </a:rPr>
              <a:t>Business </a:t>
            </a:r>
            <a:r>
              <a:rPr lang="pt-BR" sz="2400" i="0" dirty="0" err="1">
                <a:solidFill>
                  <a:srgbClr val="FFFF00"/>
                </a:solidFill>
              </a:rPr>
              <a:t>Intelligence</a:t>
            </a:r>
            <a:r>
              <a:rPr lang="pt-BR" sz="2400" dirty="0">
                <a:solidFill>
                  <a:srgbClr val="FFFF00"/>
                </a:solidFill>
              </a:rPr>
              <a:t>, podemos definir também como: </a:t>
            </a:r>
            <a:endParaRPr lang="pt-BR" sz="2400" i="0" dirty="0">
              <a:solidFill>
                <a:srgbClr val="FFFF00"/>
              </a:solidFill>
            </a:endParaRP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DF486A8E-568D-55BE-8F3C-EC5016A23637}"/>
              </a:ext>
            </a:extLst>
          </p:cNvPr>
          <p:cNvSpPr txBox="1"/>
          <p:nvPr/>
        </p:nvSpPr>
        <p:spPr>
          <a:xfrm>
            <a:off x="146510" y="135746"/>
            <a:ext cx="6264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0" dirty="0"/>
              <a:t>Business </a:t>
            </a:r>
            <a:r>
              <a:rPr lang="pt-BR" sz="2400" i="0" dirty="0" err="1"/>
              <a:t>Intelligence</a:t>
            </a:r>
            <a:r>
              <a:rPr lang="pt-BR" sz="2400" i="0" dirty="0"/>
              <a:t>    ... Outra definição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21D54B2-AEC8-2A1E-C393-5084F34F8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50" y="1872912"/>
            <a:ext cx="1127634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pt-BR" sz="2400" b="0" i="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 um conjunto de conceitos, métodos e recursos tecnológicos que habilitam a obtenção e distribuição de informações geradas a partir de dados operacionais, históricos e externos, visando proporcionar subsídios para a tomada de decisões gerenciais e estratégicas. </a:t>
            </a:r>
          </a:p>
          <a:p>
            <a:pPr eaLnBrk="1" hangingPunct="1">
              <a:lnSpc>
                <a:spcPct val="150000"/>
              </a:lnSpc>
            </a:pPr>
            <a:endParaRPr lang="pt-BR" sz="2400" b="0" i="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 eaLnBrk="1" hangingPunct="1">
              <a:lnSpc>
                <a:spcPct val="150000"/>
              </a:lnSpc>
            </a:pPr>
            <a:r>
              <a:rPr lang="pt-BR" sz="2400" b="0" i="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Howard </a:t>
            </a:r>
            <a:r>
              <a:rPr lang="pt-BR" sz="2400" b="0" i="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Dresner</a:t>
            </a:r>
            <a:endParaRPr lang="pt-BR" sz="2400" b="0" i="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 eaLnBrk="1" hangingPunct="1"/>
            <a:r>
              <a:rPr lang="pt-BR" sz="2400" b="0" i="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Gartner</a:t>
            </a:r>
            <a:r>
              <a:rPr lang="pt-BR" sz="2400" b="0" i="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2400" b="0" i="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</a:t>
            </a:r>
            <a:endParaRPr lang="pt-BR" sz="2400" b="0" i="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626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2FFF8D-BB30-DE71-C906-074B9297AEA8}"/>
              </a:ext>
            </a:extLst>
          </p:cNvPr>
          <p:cNvSpPr txBox="1">
            <a:spLocks/>
          </p:cNvSpPr>
          <p:nvPr/>
        </p:nvSpPr>
        <p:spPr>
          <a:xfrm>
            <a:off x="293191" y="565290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FFFF00"/>
                </a:solidFill>
              </a:rPr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B1EE4F-798F-8729-AA90-9605FB4CD90C}"/>
              </a:ext>
            </a:extLst>
          </p:cNvPr>
          <p:cNvSpPr txBox="1">
            <a:spLocks/>
          </p:cNvSpPr>
          <p:nvPr/>
        </p:nvSpPr>
        <p:spPr>
          <a:xfrm>
            <a:off x="666843" y="1098765"/>
            <a:ext cx="8229600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Considere o cenário de uma Rede de varejo, são diversas lojas espalhadas pelo Brasil, que vendem diversos produtos, mas nesse momento necessita de dados para tomada de decisão sobre a venda de Filmes, DVDs e CDs.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A empresa possui um banco de dados transacional relacional e planilhas com dados.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O ETL deverá responder as seguintes perguntas: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Qual é o volume de vendas: por estado, ano, mês, vendedor e cliente.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Qual foi o produto mais rentável.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Qual é o perfil de consumo das pessoas.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>Tarefa: Documente todas as etapas</a:t>
            </a:r>
          </a:p>
          <a:p>
            <a:pPr marL="914400" lvl="1" indent="-514350" algn="l">
              <a:buFont typeface="Arial" panose="020B0604020202020204" pitchFamily="34" charset="0"/>
              <a:buAutoNum type="arabicParenR"/>
            </a:pPr>
            <a:r>
              <a:rPr lang="pt-BR" dirty="0">
                <a:solidFill>
                  <a:schemeClr val="bg1"/>
                </a:solidFill>
              </a:rPr>
              <a:t>Crie a </a:t>
            </a:r>
            <a:r>
              <a:rPr lang="pt-BR" dirty="0" err="1">
                <a:solidFill>
                  <a:schemeClr val="bg1"/>
                </a:solidFill>
              </a:rPr>
              <a:t>fato_venda</a:t>
            </a:r>
            <a:r>
              <a:rPr lang="pt-BR" dirty="0">
                <a:solidFill>
                  <a:schemeClr val="bg1"/>
                </a:solidFill>
              </a:rPr>
              <a:t> (executar script)</a:t>
            </a:r>
          </a:p>
          <a:p>
            <a:pPr marL="914400" lvl="1" indent="-514350" algn="l">
              <a:buFont typeface="Arial" panose="020B0604020202020204" pitchFamily="34" charset="0"/>
              <a:buAutoNum type="arabicParenR"/>
            </a:pPr>
            <a:r>
              <a:rPr lang="pt-BR" dirty="0">
                <a:solidFill>
                  <a:schemeClr val="bg1"/>
                </a:solidFill>
              </a:rPr>
              <a:t>Crie as dimensões (executar script)</a:t>
            </a:r>
          </a:p>
          <a:p>
            <a:pPr marL="914400" lvl="1" indent="-514350" algn="l">
              <a:buFont typeface="Arial" panose="020B0604020202020204" pitchFamily="34" charset="0"/>
              <a:buAutoNum type="arabicParenR"/>
            </a:pPr>
            <a:r>
              <a:rPr lang="pt-BR" dirty="0" err="1">
                <a:solidFill>
                  <a:schemeClr val="bg1"/>
                </a:solidFill>
              </a:rPr>
              <a:t>Popule</a:t>
            </a:r>
            <a:r>
              <a:rPr lang="pt-BR" dirty="0">
                <a:solidFill>
                  <a:schemeClr val="bg1"/>
                </a:solidFill>
              </a:rPr>
              <a:t> o banco varejo</a:t>
            </a:r>
          </a:p>
          <a:p>
            <a:pPr marL="914400" lvl="1" indent="-514350" algn="l">
              <a:buFont typeface="Arial" panose="020B0604020202020204" pitchFamily="34" charset="0"/>
              <a:buAutoNum type="arabicParenR"/>
            </a:pPr>
            <a:r>
              <a:rPr lang="pt-BR" dirty="0">
                <a:solidFill>
                  <a:schemeClr val="bg1"/>
                </a:solidFill>
              </a:rPr>
              <a:t>Projete e crie a área de </a:t>
            </a:r>
            <a:r>
              <a:rPr lang="pt-BR" dirty="0" err="1">
                <a:solidFill>
                  <a:schemeClr val="bg1"/>
                </a:solidFill>
              </a:rPr>
              <a:t>Stagin</a:t>
            </a:r>
            <a:endParaRPr lang="pt-BR" dirty="0">
              <a:solidFill>
                <a:schemeClr val="bg1"/>
              </a:solidFill>
            </a:endParaRPr>
          </a:p>
          <a:p>
            <a:pPr marL="914400" lvl="1" indent="-514350" algn="l">
              <a:buFont typeface="Arial" panose="020B0604020202020204" pitchFamily="34" charset="0"/>
              <a:buAutoNum type="arabicParenR"/>
            </a:pPr>
            <a:r>
              <a:rPr lang="pt-BR" dirty="0">
                <a:solidFill>
                  <a:schemeClr val="bg1"/>
                </a:solidFill>
              </a:rPr>
              <a:t>Carregue as dimensões e fatos</a:t>
            </a:r>
          </a:p>
          <a:p>
            <a:pPr marL="400050" lvl="1" algn="l"/>
            <a:r>
              <a:rPr lang="pt-BR" dirty="0">
                <a:solidFill>
                  <a:srgbClr val="FFFF00"/>
                </a:solidFill>
              </a:rPr>
              <a:t>Para criar e popular o banco varejo utilize os script da área de apostilas</a:t>
            </a:r>
          </a:p>
        </p:txBody>
      </p:sp>
    </p:spTree>
    <p:extLst>
      <p:ext uri="{BB962C8B-B14F-4D97-AF65-F5344CB8AC3E}">
        <p14:creationId xmlns:p14="http://schemas.microsoft.com/office/powerpoint/2010/main" val="24767728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84DD94-4BD5-6586-8C5B-F73E339EE1B9}"/>
              </a:ext>
            </a:extLst>
          </p:cNvPr>
          <p:cNvSpPr txBox="1"/>
          <p:nvPr/>
        </p:nvSpPr>
        <p:spPr>
          <a:xfrm>
            <a:off x="391885" y="630933"/>
            <a:ext cx="320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Exemplo popular tabela cliente: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5E976B-5163-7A20-93C6-2817DB367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5" y="1506583"/>
            <a:ext cx="4476750" cy="167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BA9CB9-377D-66A5-7264-084063369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85" y="4105275"/>
            <a:ext cx="8191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803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CF2806-3A19-3869-AEED-EE1F89E7B263}"/>
              </a:ext>
            </a:extLst>
          </p:cNvPr>
          <p:cNvSpPr txBox="1"/>
          <p:nvPr/>
        </p:nvSpPr>
        <p:spPr>
          <a:xfrm>
            <a:off x="238396" y="1000265"/>
            <a:ext cx="821327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 </a:t>
            </a:r>
          </a:p>
          <a:p>
            <a:r>
              <a:rPr lang="pt-BR" dirty="0">
                <a:solidFill>
                  <a:srgbClr val="FFFF00"/>
                </a:solidFill>
              </a:rPr>
              <a:t>ALTER TABLE CLIENTE MODIFY NOME_CLIENTE VARCHAR2(100);</a:t>
            </a:r>
          </a:p>
          <a:p>
            <a:r>
              <a:rPr lang="pt-BR" dirty="0">
                <a:solidFill>
                  <a:srgbClr val="FFFF00"/>
                </a:solidFill>
              </a:rPr>
              <a:t>ALTER TABLE CLIENTE MODIFY ESTADO_CIVIL VARCHAR2(100);</a:t>
            </a:r>
          </a:p>
          <a:p>
            <a:endParaRPr lang="pt-BR" dirty="0">
              <a:solidFill>
                <a:srgbClr val="FFFF00"/>
              </a:solidFill>
            </a:endParaRPr>
          </a:p>
          <a:p>
            <a:r>
              <a:rPr lang="pt-BR" dirty="0">
                <a:solidFill>
                  <a:srgbClr val="FFFF00"/>
                </a:solidFill>
              </a:rPr>
              <a:t>INSERT INTO  CLIENTE </a:t>
            </a:r>
          </a:p>
          <a:p>
            <a:r>
              <a:rPr lang="pt-BR" dirty="0">
                <a:solidFill>
                  <a:srgbClr val="FFFF00"/>
                </a:solidFill>
              </a:rPr>
              <a:t>SELECT</a:t>
            </a:r>
          </a:p>
          <a:p>
            <a:r>
              <a:rPr lang="pt-BR" dirty="0">
                <a:solidFill>
                  <a:srgbClr val="FFFF00"/>
                </a:solidFill>
              </a:rPr>
              <a:t>    </a:t>
            </a:r>
            <a:r>
              <a:rPr lang="pt-BR" dirty="0" err="1">
                <a:solidFill>
                  <a:srgbClr val="FFFF00"/>
                </a:solidFill>
              </a:rPr>
              <a:t>codigo_cliente</a:t>
            </a:r>
            <a:r>
              <a:rPr lang="pt-BR" dirty="0">
                <a:solidFill>
                  <a:srgbClr val="FFFF00"/>
                </a:solidFill>
              </a:rPr>
              <a:t>,</a:t>
            </a:r>
          </a:p>
          <a:p>
            <a:r>
              <a:rPr lang="pt-BR" dirty="0">
                <a:solidFill>
                  <a:srgbClr val="FFFF00"/>
                </a:solidFill>
              </a:rPr>
              <a:t>    </a:t>
            </a:r>
            <a:r>
              <a:rPr lang="pt-BR" dirty="0" err="1">
                <a:solidFill>
                  <a:srgbClr val="FFFF00"/>
                </a:solidFill>
              </a:rPr>
              <a:t>nome_cliente</a:t>
            </a:r>
            <a:r>
              <a:rPr lang="pt-BR" dirty="0">
                <a:solidFill>
                  <a:srgbClr val="FFFF00"/>
                </a:solidFill>
              </a:rPr>
              <a:t>,</a:t>
            </a:r>
          </a:p>
          <a:p>
            <a:r>
              <a:rPr lang="pt-BR" dirty="0">
                <a:solidFill>
                  <a:srgbClr val="FFFF00"/>
                </a:solidFill>
              </a:rPr>
              <a:t>    </a:t>
            </a:r>
            <a:r>
              <a:rPr lang="pt-BR" dirty="0" err="1">
                <a:solidFill>
                  <a:srgbClr val="FFFF00"/>
                </a:solidFill>
              </a:rPr>
              <a:t>cpf</a:t>
            </a:r>
            <a:r>
              <a:rPr lang="pt-BR" dirty="0">
                <a:solidFill>
                  <a:srgbClr val="FFFF00"/>
                </a:solidFill>
              </a:rPr>
              <a:t>,</a:t>
            </a:r>
          </a:p>
          <a:p>
            <a:r>
              <a:rPr lang="pt-BR" dirty="0">
                <a:solidFill>
                  <a:srgbClr val="FFFF00"/>
                </a:solidFill>
              </a:rPr>
              <a:t>    </a:t>
            </a:r>
            <a:r>
              <a:rPr lang="pt-BR" dirty="0" err="1">
                <a:solidFill>
                  <a:srgbClr val="FFFF00"/>
                </a:solidFill>
              </a:rPr>
              <a:t>data_nasc</a:t>
            </a:r>
            <a:r>
              <a:rPr lang="pt-BR" dirty="0">
                <a:solidFill>
                  <a:srgbClr val="FFFF00"/>
                </a:solidFill>
              </a:rPr>
              <a:t>,</a:t>
            </a:r>
          </a:p>
          <a:p>
            <a:r>
              <a:rPr lang="pt-BR" dirty="0">
                <a:solidFill>
                  <a:srgbClr val="FFFF00"/>
                </a:solidFill>
              </a:rPr>
              <a:t>    sexo,</a:t>
            </a:r>
          </a:p>
          <a:p>
            <a:r>
              <a:rPr lang="pt-BR" dirty="0">
                <a:solidFill>
                  <a:srgbClr val="FFFF00"/>
                </a:solidFill>
              </a:rPr>
              <a:t>    </a:t>
            </a:r>
            <a:r>
              <a:rPr lang="pt-BR" dirty="0" err="1">
                <a:solidFill>
                  <a:srgbClr val="FFFF00"/>
                </a:solidFill>
              </a:rPr>
              <a:t>estado_civil</a:t>
            </a:r>
            <a:endParaRPr lang="pt-BR" dirty="0">
              <a:solidFill>
                <a:srgbClr val="FFFF00"/>
              </a:solidFill>
            </a:endParaRPr>
          </a:p>
          <a:p>
            <a:r>
              <a:rPr lang="pt-BR" dirty="0">
                <a:solidFill>
                  <a:srgbClr val="FFFF00"/>
                </a:solidFill>
              </a:rPr>
              <a:t>FROM</a:t>
            </a:r>
          </a:p>
          <a:p>
            <a:r>
              <a:rPr lang="pt-BR" dirty="0">
                <a:solidFill>
                  <a:srgbClr val="FFFF00"/>
                </a:solidFill>
              </a:rPr>
              <a:t>    </a:t>
            </a:r>
            <a:r>
              <a:rPr lang="pt-BR" dirty="0" err="1">
                <a:solidFill>
                  <a:srgbClr val="FFFF00"/>
                </a:solidFill>
              </a:rPr>
              <a:t>std_cliente</a:t>
            </a:r>
            <a:r>
              <a:rPr lang="pt-BR" dirty="0">
                <a:solidFill>
                  <a:srgbClr val="FFFF00"/>
                </a:solidFill>
              </a:rPr>
              <a:t>;</a:t>
            </a:r>
          </a:p>
          <a:p>
            <a:r>
              <a:rPr lang="pt-BR" dirty="0" err="1">
                <a:solidFill>
                  <a:srgbClr val="FFFF00"/>
                </a:solidFill>
              </a:rPr>
              <a:t>commit</a:t>
            </a:r>
            <a:r>
              <a:rPr lang="pt-BR" dirty="0">
                <a:solidFill>
                  <a:srgbClr val="FFFF00"/>
                </a:solidFill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32CC68-D133-91AA-CC4B-95F5B0D81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197" y="1974259"/>
            <a:ext cx="56673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7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2" name="Rectangle 9">
            <a:extLst>
              <a:ext uri="{FF2B5EF4-FFF2-40B4-BE49-F238E27FC236}">
                <a16:creationId xmlns:a16="http://schemas.microsoft.com/office/drawing/2014/main" id="{46555F00-7406-B4A6-A521-0E95928FF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99" y="799262"/>
            <a:ext cx="86490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800" i="1" dirty="0">
                <a:solidFill>
                  <a:schemeClr val="bg2"/>
                </a:solidFill>
              </a:rPr>
              <a:t>Ciclo de Vida de um Projeto de dados </a:t>
            </a:r>
          </a:p>
          <a:p>
            <a:r>
              <a:rPr lang="pt-BR" altLang="pt-BR" sz="2800" i="1" dirty="0">
                <a:solidFill>
                  <a:schemeClr val="bg2"/>
                </a:solidFill>
              </a:rPr>
              <a:t>voltado para estratégia da empresa</a:t>
            </a:r>
          </a:p>
        </p:txBody>
      </p:sp>
      <p:grpSp>
        <p:nvGrpSpPr>
          <p:cNvPr id="3" name="Grupo 1">
            <a:extLst>
              <a:ext uri="{FF2B5EF4-FFF2-40B4-BE49-F238E27FC236}">
                <a16:creationId xmlns:a16="http://schemas.microsoft.com/office/drawing/2014/main" id="{74B93408-9936-8138-6D0A-F754896B76C7}"/>
              </a:ext>
            </a:extLst>
          </p:cNvPr>
          <p:cNvGrpSpPr/>
          <p:nvPr/>
        </p:nvGrpSpPr>
        <p:grpSpPr>
          <a:xfrm>
            <a:off x="1664000" y="1891944"/>
            <a:ext cx="7293387" cy="4805618"/>
            <a:chOff x="710788" y="1341438"/>
            <a:chExt cx="7293387" cy="4805618"/>
          </a:xfrm>
        </p:grpSpPr>
        <p:sp>
          <p:nvSpPr>
            <p:cNvPr id="7" name="Oval 2">
              <a:extLst>
                <a:ext uri="{FF2B5EF4-FFF2-40B4-BE49-F238E27FC236}">
                  <a16:creationId xmlns:a16="http://schemas.microsoft.com/office/drawing/2014/main" id="{0331C70A-AC99-92ED-54C1-895268479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224" y="1341438"/>
              <a:ext cx="6032500" cy="4572000"/>
            </a:xfrm>
            <a:prstGeom prst="ellips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scene3d>
              <a:camera prst="legacyPerspectiveFront">
                <a:rot lat="20099991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66"/>
              </a:extrusionClr>
              <a:contourClr>
                <a:srgbClr val="FF006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  <a:flatTx/>
            </a:bodyPr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29013F7F-DF96-A518-E5EF-646A7D39E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00" y="1341438"/>
              <a:ext cx="2489200" cy="558800"/>
            </a:xfrm>
            <a:prstGeom prst="ellipse">
              <a:avLst/>
            </a:prstGeom>
            <a:solidFill>
              <a:schemeClr val="accent3">
                <a:lumMod val="9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en-US" altLang="pt-BR" sz="1600"/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FA111380-E69E-76D6-1E91-419354CC3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913" y="2336443"/>
              <a:ext cx="2120900" cy="571500"/>
            </a:xfrm>
            <a:prstGeom prst="ellipse">
              <a:avLst/>
            </a:prstGeom>
            <a:solidFill>
              <a:schemeClr val="accent3">
                <a:lumMod val="9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en-US" altLang="pt-BR" sz="1600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7AC90C36-E1E9-A23F-B3F4-145A04B9B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6275" y="4433888"/>
              <a:ext cx="2247900" cy="571500"/>
            </a:xfrm>
            <a:prstGeom prst="ellipse">
              <a:avLst/>
            </a:prstGeom>
            <a:solidFill>
              <a:schemeClr val="accent3">
                <a:lumMod val="9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E297A127-8210-56C6-5794-8A4469838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363" y="5575556"/>
              <a:ext cx="2768600" cy="571500"/>
            </a:xfrm>
            <a:prstGeom prst="ellipse">
              <a:avLst/>
            </a:prstGeom>
            <a:solidFill>
              <a:schemeClr val="accent3">
                <a:lumMod val="9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EB99347E-AC5F-6E79-CBEA-63E3F5C91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788" y="4046538"/>
              <a:ext cx="2095500" cy="571500"/>
            </a:xfrm>
            <a:prstGeom prst="ellipse">
              <a:avLst/>
            </a:prstGeom>
            <a:solidFill>
              <a:schemeClr val="accent3">
                <a:lumMod val="9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964B8860-AA5E-31C0-5AAF-D508C74E0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344" y="2451324"/>
              <a:ext cx="217277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buClr>
                  <a:srgbClr val="FFDC95"/>
                </a:buClr>
                <a:buSzPct val="150000"/>
                <a:buFont typeface="Wingdings" panose="05000000000000000000" pitchFamily="2" charset="2"/>
                <a:buNone/>
              </a:pPr>
              <a:r>
                <a:rPr lang="en-US" altLang="pt-BR" sz="1600" dirty="0" err="1">
                  <a:solidFill>
                    <a:srgbClr val="000000"/>
                  </a:solidFill>
                </a:rPr>
                <a:t>Planejamento</a:t>
              </a:r>
              <a:r>
                <a:rPr lang="en-US" altLang="pt-BR" sz="1600" dirty="0">
                  <a:solidFill>
                    <a:srgbClr val="000000"/>
                  </a:solidFill>
                </a:rPr>
                <a:t>/Visão</a:t>
              </a:r>
              <a:endParaRPr lang="pt-BR" altLang="pt-BR" sz="1600" dirty="0">
                <a:solidFill>
                  <a:srgbClr val="000000"/>
                </a:solidFill>
              </a:endParaRP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5B2C712A-6314-32E2-1DF8-BA5DBD563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850" y="1471025"/>
              <a:ext cx="21900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buClr>
                  <a:srgbClr val="FFDC95"/>
                </a:buClr>
                <a:buSzPct val="150000"/>
                <a:buFont typeface="Wingdings" panose="05000000000000000000" pitchFamily="2" charset="2"/>
                <a:buNone/>
              </a:pPr>
              <a:r>
                <a:rPr lang="en-US" altLang="pt-BR" sz="1600" dirty="0" err="1">
                  <a:solidFill>
                    <a:srgbClr val="000000"/>
                  </a:solidFill>
                </a:rPr>
                <a:t>Modelos</a:t>
              </a:r>
              <a:r>
                <a:rPr lang="en-US" altLang="pt-BR" sz="1600" dirty="0">
                  <a:solidFill>
                    <a:srgbClr val="002060"/>
                  </a:solidFill>
                </a:rPr>
                <a:t> </a:t>
              </a:r>
              <a:r>
                <a:rPr lang="en-US" altLang="pt-BR" sz="1600" dirty="0" err="1">
                  <a:solidFill>
                    <a:srgbClr val="000000"/>
                  </a:solidFill>
                </a:rPr>
                <a:t>Descoberta</a:t>
              </a:r>
              <a:endParaRPr lang="pt-BR" altLang="pt-BR" sz="1600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0E95D563-A8E3-8533-113C-E52F1D5AE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7870" y="4503739"/>
              <a:ext cx="13227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buClr>
                  <a:srgbClr val="FFDC95"/>
                </a:buClr>
                <a:buSzPct val="150000"/>
                <a:buFont typeface="Wingdings" panose="05000000000000000000" pitchFamily="2" charset="2"/>
                <a:buNone/>
              </a:pPr>
              <a:r>
                <a:rPr lang="en-US" altLang="pt-BR" sz="1600" dirty="0" err="1">
                  <a:solidFill>
                    <a:srgbClr val="000000"/>
                  </a:solidFill>
                </a:rPr>
                <a:t>Construção</a:t>
              </a:r>
              <a:endParaRPr lang="pt-BR" altLang="pt-BR" sz="1600" dirty="0">
                <a:solidFill>
                  <a:srgbClr val="000000"/>
                </a:solidFill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50802B99-CFA2-B019-5B5C-56E556F07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408" y="5668424"/>
              <a:ext cx="26805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pt-BR" sz="1600" dirty="0" err="1">
                  <a:solidFill>
                    <a:srgbClr val="000000"/>
                  </a:solidFill>
                </a:rPr>
                <a:t>Implementação</a:t>
              </a:r>
              <a:r>
                <a:rPr lang="en-US" altLang="pt-BR" sz="1600" dirty="0">
                  <a:solidFill>
                    <a:srgbClr val="000000"/>
                  </a:solidFill>
                </a:rPr>
                <a:t>/</a:t>
              </a:r>
              <a:r>
                <a:rPr lang="en-US" altLang="pt-BR" sz="1600" dirty="0" err="1">
                  <a:solidFill>
                    <a:srgbClr val="000000"/>
                  </a:solidFill>
                </a:rPr>
                <a:t>Produção</a:t>
              </a:r>
              <a:endParaRPr lang="en-US" altLang="pt-BR" sz="1600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7177F502-DF35-6B48-CF36-2CBE96937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767" y="4131817"/>
              <a:ext cx="197201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pt-BR" sz="1600" dirty="0" err="1">
                  <a:solidFill>
                    <a:srgbClr val="000000"/>
                  </a:solidFill>
                </a:rPr>
                <a:t>Acompanhamento</a:t>
              </a:r>
              <a:endParaRPr lang="en-US" altLang="pt-BR" sz="16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92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94751F6-5E63-3CF4-0A5E-6031B8ED12B5}"/>
              </a:ext>
            </a:extLst>
          </p:cNvPr>
          <p:cNvSpPr txBox="1">
            <a:spLocks/>
          </p:cNvSpPr>
          <p:nvPr/>
        </p:nvSpPr>
        <p:spPr>
          <a:xfrm>
            <a:off x="306084" y="782777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FFFF00"/>
                </a:solidFill>
              </a:rPr>
              <a:t>Arquitetura de banco voltado para estratégia DW/ </a:t>
            </a:r>
            <a:r>
              <a:rPr lang="pt-BR" dirty="0" err="1">
                <a:solidFill>
                  <a:srgbClr val="FFFF00"/>
                </a:solidFill>
              </a:rPr>
              <a:t>Datalake</a:t>
            </a:r>
            <a:r>
              <a:rPr lang="pt-BR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24B80D8B-C28D-B119-1018-806438BC2C03}"/>
              </a:ext>
            </a:extLst>
          </p:cNvPr>
          <p:cNvSpPr/>
          <p:nvPr/>
        </p:nvSpPr>
        <p:spPr>
          <a:xfrm>
            <a:off x="876486" y="1707502"/>
            <a:ext cx="914400" cy="8584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ERP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40F901E8-5368-38DB-6EE6-F039FC5D464F}"/>
              </a:ext>
            </a:extLst>
          </p:cNvPr>
          <p:cNvSpPr/>
          <p:nvPr/>
        </p:nvSpPr>
        <p:spPr>
          <a:xfrm>
            <a:off x="876486" y="2764971"/>
            <a:ext cx="914400" cy="8584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CRM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2AA07B83-C997-1E60-13A8-04DC507216AF}"/>
              </a:ext>
            </a:extLst>
          </p:cNvPr>
          <p:cNvSpPr/>
          <p:nvPr/>
        </p:nvSpPr>
        <p:spPr>
          <a:xfrm>
            <a:off x="876486" y="3822440"/>
            <a:ext cx="914400" cy="8584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Fontes </a:t>
            </a:r>
          </a:p>
          <a:p>
            <a:pPr algn="ctr"/>
            <a:r>
              <a:rPr lang="pt-BR" sz="1600" dirty="0"/>
              <a:t>Internas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5FBECA0F-A697-82CD-A341-52C060310D64}"/>
              </a:ext>
            </a:extLst>
          </p:cNvPr>
          <p:cNvSpPr/>
          <p:nvPr/>
        </p:nvSpPr>
        <p:spPr>
          <a:xfrm>
            <a:off x="876486" y="4879909"/>
            <a:ext cx="914400" cy="8584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Fontes</a:t>
            </a:r>
          </a:p>
          <a:p>
            <a:pPr algn="ctr"/>
            <a:r>
              <a:rPr lang="pt-BR" sz="1600" dirty="0"/>
              <a:t>Externas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78329-28BC-EE0A-E5CA-D80FD4ED67DF}"/>
              </a:ext>
            </a:extLst>
          </p:cNvPr>
          <p:cNvSpPr/>
          <p:nvPr/>
        </p:nvSpPr>
        <p:spPr>
          <a:xfrm>
            <a:off x="3116424" y="1707502"/>
            <a:ext cx="587829" cy="3956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  <a:p>
            <a:pPr algn="ctr"/>
            <a:r>
              <a:rPr lang="pt-BR" dirty="0"/>
              <a:t>T</a:t>
            </a:r>
          </a:p>
          <a:p>
            <a:pPr algn="ctr"/>
            <a:r>
              <a:rPr lang="pt-BR" dirty="0"/>
              <a:t>L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EC50987-6776-10DF-76AB-9A112079D048}"/>
              </a:ext>
            </a:extLst>
          </p:cNvPr>
          <p:cNvSpPr/>
          <p:nvPr/>
        </p:nvSpPr>
        <p:spPr>
          <a:xfrm>
            <a:off x="4827035" y="1626636"/>
            <a:ext cx="3306149" cy="40370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A6DBBE21-A743-E888-9EE3-6759BF81457E}"/>
              </a:ext>
            </a:extLst>
          </p:cNvPr>
          <p:cNvSpPr/>
          <p:nvPr/>
        </p:nvSpPr>
        <p:spPr>
          <a:xfrm>
            <a:off x="5029791" y="2831841"/>
            <a:ext cx="1301622" cy="8584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Financeiro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3EAE2FC0-5679-15F6-C78E-91150B54FD7F}"/>
              </a:ext>
            </a:extLst>
          </p:cNvPr>
          <p:cNvSpPr/>
          <p:nvPr/>
        </p:nvSpPr>
        <p:spPr>
          <a:xfrm>
            <a:off x="5029791" y="4021493"/>
            <a:ext cx="1301622" cy="8584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Produtos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28B0AE93-D3C1-CA46-55B7-36039F592A5C}"/>
              </a:ext>
            </a:extLst>
          </p:cNvPr>
          <p:cNvSpPr/>
          <p:nvPr/>
        </p:nvSpPr>
        <p:spPr>
          <a:xfrm>
            <a:off x="6581487" y="2827176"/>
            <a:ext cx="1301622" cy="8584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Marketing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938A912C-68CD-6B61-31DA-AF41E39FCB22}"/>
              </a:ext>
            </a:extLst>
          </p:cNvPr>
          <p:cNvSpPr/>
          <p:nvPr/>
        </p:nvSpPr>
        <p:spPr>
          <a:xfrm>
            <a:off x="6534169" y="4021493"/>
            <a:ext cx="1301622" cy="8584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Marketing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8BAA60-80FE-33D0-CE41-BB86DD31C6CD}"/>
              </a:ext>
            </a:extLst>
          </p:cNvPr>
          <p:cNvSpPr txBox="1"/>
          <p:nvPr/>
        </p:nvSpPr>
        <p:spPr>
          <a:xfrm>
            <a:off x="5623111" y="1767378"/>
            <a:ext cx="171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DataWareHouse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3B6EA2-3C2F-45D6-A418-01843DC0562E}"/>
              </a:ext>
            </a:extLst>
          </p:cNvPr>
          <p:cNvSpPr txBox="1"/>
          <p:nvPr/>
        </p:nvSpPr>
        <p:spPr>
          <a:xfrm>
            <a:off x="5868853" y="2457844"/>
            <a:ext cx="117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DataMarts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615A8D-D3B2-F629-F906-5E0677673AEA}"/>
              </a:ext>
            </a:extLst>
          </p:cNvPr>
          <p:cNvSpPr txBox="1"/>
          <p:nvPr/>
        </p:nvSpPr>
        <p:spPr>
          <a:xfrm>
            <a:off x="9741160" y="2164702"/>
            <a:ext cx="166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Relatórios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006CC5-759E-80F8-790D-142C6ECD2F4E}"/>
              </a:ext>
            </a:extLst>
          </p:cNvPr>
          <p:cNvSpPr txBox="1"/>
          <p:nvPr/>
        </p:nvSpPr>
        <p:spPr>
          <a:xfrm>
            <a:off x="9654076" y="3500926"/>
            <a:ext cx="166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DataMining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7D29EF-0EBA-D4BB-163D-01C527CC9D7E}"/>
              </a:ext>
            </a:extLst>
          </p:cNvPr>
          <p:cNvSpPr txBox="1"/>
          <p:nvPr/>
        </p:nvSpPr>
        <p:spPr>
          <a:xfrm>
            <a:off x="9741160" y="4450701"/>
            <a:ext cx="166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Olap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FBAFAD-FDB2-882D-9B88-6C9C72DD382D}"/>
              </a:ext>
            </a:extLst>
          </p:cNvPr>
          <p:cNvCxnSpPr>
            <a:cxnSpLocks/>
          </p:cNvCxnSpPr>
          <p:nvPr/>
        </p:nvCxnSpPr>
        <p:spPr>
          <a:xfrm>
            <a:off x="1745306" y="2258008"/>
            <a:ext cx="1325538" cy="89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84F94D-C4F1-9BEF-9ECF-77980988392A}"/>
              </a:ext>
            </a:extLst>
          </p:cNvPr>
          <p:cNvCxnSpPr>
            <a:cxnSpLocks/>
          </p:cNvCxnSpPr>
          <p:nvPr/>
        </p:nvCxnSpPr>
        <p:spPr>
          <a:xfrm>
            <a:off x="1688841" y="3256384"/>
            <a:ext cx="1336423" cy="24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17B4F4-EA1D-7B66-F5A0-7694D01E4057}"/>
              </a:ext>
            </a:extLst>
          </p:cNvPr>
          <p:cNvCxnSpPr>
            <a:cxnSpLocks/>
          </p:cNvCxnSpPr>
          <p:nvPr/>
        </p:nvCxnSpPr>
        <p:spPr>
          <a:xfrm flipV="1">
            <a:off x="1688841" y="3822440"/>
            <a:ext cx="1382003" cy="53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BAB9CC-50FF-2AF5-6E5A-DEACCC731064}"/>
              </a:ext>
            </a:extLst>
          </p:cNvPr>
          <p:cNvCxnSpPr/>
          <p:nvPr/>
        </p:nvCxnSpPr>
        <p:spPr>
          <a:xfrm flipV="1">
            <a:off x="1790886" y="4534678"/>
            <a:ext cx="1157587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6100214-5154-7BE3-8884-6EEE43F2EC9A}"/>
              </a:ext>
            </a:extLst>
          </p:cNvPr>
          <p:cNvSpPr/>
          <p:nvPr/>
        </p:nvSpPr>
        <p:spPr>
          <a:xfrm>
            <a:off x="3835395" y="34028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CE8877-B803-2C7C-6B75-B67C3C29EAB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133184" y="2349368"/>
            <a:ext cx="1607976" cy="105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14EF07-3A83-15C8-8EF4-6DDC20B63DCD}"/>
              </a:ext>
            </a:extLst>
          </p:cNvPr>
          <p:cNvCxnSpPr>
            <a:cxnSpLocks/>
            <a:stCxn id="12" idx="4"/>
            <a:endCxn id="20" idx="1"/>
          </p:cNvCxnSpPr>
          <p:nvPr/>
        </p:nvCxnSpPr>
        <p:spPr>
          <a:xfrm>
            <a:off x="8133184" y="3645159"/>
            <a:ext cx="1520892" cy="4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D2BB2D-AB7C-84D9-34B6-7F38CBE76C31}"/>
              </a:ext>
            </a:extLst>
          </p:cNvPr>
          <p:cNvCxnSpPr>
            <a:cxnSpLocks/>
          </p:cNvCxnSpPr>
          <p:nvPr/>
        </p:nvCxnSpPr>
        <p:spPr>
          <a:xfrm>
            <a:off x="8133184" y="4251648"/>
            <a:ext cx="1412032" cy="38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24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A10FF1E0-9C39-BF65-1CF1-8660D112A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9" y="738655"/>
            <a:ext cx="35253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sz="2800" b="1" i="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  <a:r>
              <a:rPr lang="pt-BR" sz="2800" b="1" i="0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Warehouse</a:t>
            </a:r>
            <a:endParaRPr lang="pt-BR" sz="2800" b="1" i="0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58E45F14-DC5A-1E8C-40C4-EC7A92ACA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00" y="1261875"/>
            <a:ext cx="8228012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000099"/>
                </a:solidFill>
                <a:latin typeface="Arial" charset="0"/>
              </a:defRPr>
            </a:lvl1pPr>
            <a:lvl2pPr>
              <a:defRPr sz="2000" b="1">
                <a:solidFill>
                  <a:srgbClr val="000099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rgbClr val="000099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rgbClr val="000099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rgbClr val="000099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Arial" charset="0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•"/>
              <a:defRPr/>
            </a:pPr>
            <a:r>
              <a:rPr lang="pt-BR" dirty="0">
                <a:solidFill>
                  <a:schemeClr val="bg2"/>
                </a:solidFill>
                <a:cs typeface="+mn-cs"/>
              </a:rPr>
              <a:t> </a:t>
            </a:r>
            <a:r>
              <a:rPr lang="pt-BR" b="0" i="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que é</a:t>
            </a:r>
          </a:p>
          <a:p>
            <a:pPr marL="803275" lvl="1" indent="-346075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pt-BR" b="0" i="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que armazena dados históricos usados no processo de tomada de decisão.</a:t>
            </a:r>
          </a:p>
          <a:p>
            <a:pPr marL="803275" lvl="1" indent="-346075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pt-BR" b="0" i="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Integra os dados corporativos de uma empresa em um único repositório.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Tx/>
              <a:buChar char="•"/>
              <a:defRPr/>
            </a:pPr>
            <a:endParaRPr lang="pt-BR" b="0" i="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•"/>
              <a:defRPr/>
            </a:pPr>
            <a:r>
              <a:rPr lang="pt-BR" b="0" i="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que serve ?</a:t>
            </a:r>
          </a:p>
          <a:p>
            <a:pPr marL="803275" lvl="1" indent="-346075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pt-BR" b="0" i="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Criar uma visão única e centralizada dos dados que estavam dispersos em vários </a:t>
            </a:r>
            <a:r>
              <a:rPr lang="pt-BR" b="0" i="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BDs</a:t>
            </a:r>
            <a:r>
              <a:rPr lang="pt-BR" b="0" i="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803275" lvl="1" indent="-346075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pt-BR" b="0" i="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Usuários finais podem executar consultas, gerar relatórios e efetuar análises.</a:t>
            </a:r>
            <a:endParaRPr lang="en-US" b="0" i="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4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510FD2-57D9-E27E-8C24-6F29C11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686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28B07-306F-101D-6843-AEC5AAE1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86" y="0"/>
            <a:ext cx="1943371" cy="476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202FC3-A141-F7C3-90A9-3C2F9A4C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01" y="0"/>
            <a:ext cx="2857899" cy="1000265"/>
          </a:xfrm>
          <a:prstGeom prst="rect">
            <a:avLst/>
          </a:prstGeom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A10FF1E0-9C39-BF65-1CF1-8660D112A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9" y="738655"/>
            <a:ext cx="35253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sz="2800" b="1" i="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  <a:r>
              <a:rPr lang="pt-BR" sz="2800" b="1" i="0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Warehouse</a:t>
            </a:r>
            <a:endParaRPr lang="pt-BR" sz="2800" b="1" i="0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628855C6-8710-F787-E5BA-265DE1958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9" y="1533740"/>
            <a:ext cx="11417019" cy="510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00099"/>
                </a:solidFill>
                <a:latin typeface="Arial" charset="0"/>
              </a:defRPr>
            </a:lvl1pPr>
            <a:lvl2pPr>
              <a:defRPr sz="2000" b="1">
                <a:solidFill>
                  <a:srgbClr val="000099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rgbClr val="000099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rgbClr val="000099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rgbClr val="000099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Arial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 base de dados especializada na entrega da informação para os usuários de negócio;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Apenas para consulta de dados, </a:t>
            </a:r>
            <a:r>
              <a:rPr lang="pt-BR" b="0" i="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populada</a:t>
            </a: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através da extração de dados de sistemas transacionais;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Compreende diversas ferramentas e estruturas de dados;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 ser construído de acordo e com a participação dos usuários de negócio;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 tornar a informação da organização facilmente acessível;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 ser a fundação para as tomadas de decisão;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 apresentar os dados da organização de forma consistente;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 ser adaptável a mudanças;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 oferecer segurança a informação, permitindo o aceso apenas de pessoas autorizadas.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0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•"/>
              <a:defRPr/>
            </a:pPr>
            <a:endParaRPr lang="en-US" b="0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6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c1dc2a5-f87b-4340-a568-c485be23fc7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5E8FFB4BADE9C4AA27420827F0B6B02" ma:contentTypeVersion="7" ma:contentTypeDescription="Crie um novo documento." ma:contentTypeScope="" ma:versionID="8b5f83e3ff4fd4db95a4863e3f2afca2">
  <xsd:schema xmlns:xsd="http://www.w3.org/2001/XMLSchema" xmlns:xs="http://www.w3.org/2001/XMLSchema" xmlns:p="http://schemas.microsoft.com/office/2006/metadata/properties" xmlns:ns3="3c1dc2a5-f87b-4340-a568-c485be23fc77" xmlns:ns4="2252625f-9dae-43d1-b737-452d42f6f3f1" targetNamespace="http://schemas.microsoft.com/office/2006/metadata/properties" ma:root="true" ma:fieldsID="00cf84ae4df08af3b71da1b45eed2295" ns3:_="" ns4:_="">
    <xsd:import namespace="3c1dc2a5-f87b-4340-a568-c485be23fc77"/>
    <xsd:import namespace="2252625f-9dae-43d1-b737-452d42f6f3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dc2a5-f87b-4340-a568-c485be23fc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2625f-9dae-43d1-b737-452d42f6f3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96E656-A25F-4A79-BA1C-95E2EA1F7C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CC5BF4-0625-4FB3-9523-8E1FB8828914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2252625f-9dae-43d1-b737-452d42f6f3f1"/>
    <ds:schemaRef ds:uri="http://schemas.microsoft.com/office/infopath/2007/PartnerControls"/>
    <ds:schemaRef ds:uri="http://schemas.openxmlformats.org/package/2006/metadata/core-properties"/>
    <ds:schemaRef ds:uri="3c1dc2a5-f87b-4340-a568-c485be23fc77"/>
  </ds:schemaRefs>
</ds:datastoreItem>
</file>

<file path=customXml/itemProps3.xml><?xml version="1.0" encoding="utf-8"?>
<ds:datastoreItem xmlns:ds="http://schemas.openxmlformats.org/officeDocument/2006/customXml" ds:itemID="{95538AAE-7FDB-4833-98E8-E583B34C04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1dc2a5-f87b-4340-a568-c485be23fc77"/>
    <ds:schemaRef ds:uri="2252625f-9dae-43d1-b737-452d42f6f3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3157</Words>
  <Application>Microsoft Office PowerPoint</Application>
  <PresentationFormat>Widescreen</PresentationFormat>
  <Paragraphs>410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Söhne</vt:lpstr>
      <vt:lpstr>Tahoma</vt:lpstr>
      <vt:lpstr>Verdana</vt:lpstr>
      <vt:lpstr>Wingdings</vt:lpstr>
      <vt:lpstr>Office Theme</vt:lpstr>
      <vt:lpstr>PowerPoint Presentation</vt:lpstr>
      <vt:lpstr>PowerPoint Presentation</vt:lpstr>
      <vt:lpstr>Como ETL faz parte de um sistema de BI, então vamos verificar como é concebido um projeto de BI...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Vergílio Valério dos Santos</dc:creator>
  <cp:lastModifiedBy>Vergílio Valério dos Santos</cp:lastModifiedBy>
  <cp:revision>4</cp:revision>
  <dcterms:created xsi:type="dcterms:W3CDTF">2023-08-13T14:32:01Z</dcterms:created>
  <dcterms:modified xsi:type="dcterms:W3CDTF">2023-08-15T17:20:13Z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0x01010025E8FFB4BADE9C4AA27420827F0B6B02</vt:lpwstr>
  </property>
</Properties>
</file>