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1E3791-567B-4C1B-A195-A23A917B0724}" v="15" dt="2023-03-27T11:20:15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4E461-B6B1-4CE6-B148-AEE92F809A2F}" type="datetimeFigureOut">
              <a:rPr lang="pt-BR" smtClean="0"/>
              <a:t>07/05/2023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3A8DF-7743-4348-9923-88258F545C1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32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07/05/2023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89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07/05/2023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104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07/05/2023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48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07/05/2023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322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07/05/2023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7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07/05/2023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771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07/05/2023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939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07/05/2023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211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07/05/2023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942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07/05/2023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730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07/05/2023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743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8241D-1181-40A2-8D23-68C1E79734C9}" type="datetimeFigureOut">
              <a:rPr lang="pt-BR" smtClean="0"/>
              <a:t>07/05/2023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67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rofmarcel.filho@fiap.com.br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6396334"/>
            <a:ext cx="572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hlinkClick r:id="rId5"/>
              </a:rPr>
              <a:t>Profvergilio.santos@fiap.com.br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C7E29-4222-66BB-26A6-949F3C6DD634}"/>
              </a:ext>
            </a:extLst>
          </p:cNvPr>
          <p:cNvSpPr txBox="1"/>
          <p:nvPr/>
        </p:nvSpPr>
        <p:spPr>
          <a:xfrm>
            <a:off x="3082834" y="1828800"/>
            <a:ext cx="6806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SQL </a:t>
            </a:r>
            <a:r>
              <a:rPr lang="pt-BR" sz="4000" dirty="0" err="1">
                <a:solidFill>
                  <a:schemeClr val="bg1"/>
                </a:solidFill>
              </a:rPr>
              <a:t>Dinânico</a:t>
            </a:r>
            <a:r>
              <a:rPr lang="pt-BR" sz="4000" dirty="0">
                <a:solidFill>
                  <a:schemeClr val="bg1"/>
                </a:solidFill>
              </a:rPr>
              <a:t>/ Execute </a:t>
            </a:r>
            <a:r>
              <a:rPr lang="pt-BR" sz="4000" dirty="0" err="1">
                <a:solidFill>
                  <a:schemeClr val="bg1"/>
                </a:solidFill>
              </a:rPr>
              <a:t>Imediate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21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B377A5-26CD-DC17-FE00-B98CCA083C74}"/>
              </a:ext>
            </a:extLst>
          </p:cNvPr>
          <p:cNvSpPr txBox="1"/>
          <p:nvPr/>
        </p:nvSpPr>
        <p:spPr>
          <a:xfrm>
            <a:off x="4513811" y="1862051"/>
            <a:ext cx="237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O que é SQL Dinâmico?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897B0-A771-F7FF-EA11-BFCD62CAD7F4}"/>
              </a:ext>
            </a:extLst>
          </p:cNvPr>
          <p:cNvSpPr txBox="1"/>
          <p:nvPr/>
        </p:nvSpPr>
        <p:spPr>
          <a:xfrm>
            <a:off x="556953" y="2759826"/>
            <a:ext cx="10332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SQL dinâmico </a:t>
            </a:r>
            <a:r>
              <a:rPr lang="pt-BR" dirty="0">
                <a:solidFill>
                  <a:schemeClr val="bg1"/>
                </a:solidFill>
              </a:rPr>
              <a:t>é uma técnica de programação onde é possível escrever instruções SQL em tempo  de execução, com isso é possível criar aplicações mais flexíveis no banco de dados. </a:t>
            </a:r>
          </a:p>
          <a:p>
            <a:r>
              <a:rPr lang="pt-BR" dirty="0">
                <a:solidFill>
                  <a:schemeClr val="bg1"/>
                </a:solidFill>
              </a:rPr>
              <a:t> No SQL dinâmico o texto completo da instrução SQL não é conhecido no momento da criação e sim no momento que o bloco ou procedure for executada.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Até o momento só vimos </a:t>
            </a:r>
            <a:r>
              <a:rPr lang="pt-BR" dirty="0">
                <a:solidFill>
                  <a:srgbClr val="FFFF00"/>
                </a:solidFill>
              </a:rPr>
              <a:t>SQL estático ou embutido</a:t>
            </a:r>
            <a:r>
              <a:rPr lang="pt-BR" dirty="0">
                <a:solidFill>
                  <a:schemeClr val="bg1"/>
                </a:solidFill>
              </a:rPr>
              <a:t>, ou seja toda as nossas instruções estavam sendo informada no momento que criamos os objetos em PL/SQL.</a:t>
            </a:r>
          </a:p>
        </p:txBody>
      </p:sp>
    </p:spTree>
    <p:extLst>
      <p:ext uri="{BB962C8B-B14F-4D97-AF65-F5344CB8AC3E}">
        <p14:creationId xmlns:p14="http://schemas.microsoft.com/office/powerpoint/2010/main" val="68772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1E3134-8827-95AF-33EC-2EFA4435658F}"/>
              </a:ext>
            </a:extLst>
          </p:cNvPr>
          <p:cNvSpPr txBox="1"/>
          <p:nvPr/>
        </p:nvSpPr>
        <p:spPr>
          <a:xfrm flipH="1">
            <a:off x="902208" y="1995639"/>
            <a:ext cx="9796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Quando utilizar o SQL Dinâmico?</a:t>
            </a:r>
          </a:p>
          <a:p>
            <a:endParaRPr lang="pt-BR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Útil quando precisamos montar uma instrução que depende do resultado de outra consulta ou variável para que esta seja executada.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Quando não conhecemos o texto em tempo de compilação.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Dentro de procedures ou </a:t>
            </a:r>
            <a:r>
              <a:rPr lang="pt-BR" dirty="0" err="1">
                <a:solidFill>
                  <a:schemeClr val="bg1"/>
                </a:solidFill>
              </a:rPr>
              <a:t>packages</a:t>
            </a:r>
            <a:r>
              <a:rPr lang="pt-BR" dirty="0">
                <a:solidFill>
                  <a:schemeClr val="bg1"/>
                </a:solidFill>
              </a:rPr>
              <a:t>, não é possível executar diretamente  DDL(Create ou Drop)</a:t>
            </a:r>
          </a:p>
        </p:txBody>
      </p:sp>
    </p:spTree>
    <p:extLst>
      <p:ext uri="{BB962C8B-B14F-4D97-AF65-F5344CB8AC3E}">
        <p14:creationId xmlns:p14="http://schemas.microsoft.com/office/powerpoint/2010/main" val="28597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422DDA-A32C-2AC9-E3D9-2AE7F3CFF960}"/>
              </a:ext>
            </a:extLst>
          </p:cNvPr>
          <p:cNvSpPr txBox="1"/>
          <p:nvPr/>
        </p:nvSpPr>
        <p:spPr>
          <a:xfrm flipH="1">
            <a:off x="902208" y="1995639"/>
            <a:ext cx="97965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Quando não utilizar o SQL Dinâmico?</a:t>
            </a:r>
          </a:p>
          <a:p>
            <a:endParaRPr lang="pt-BR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Por segurança e consistência de dados:  </a:t>
            </a:r>
            <a:r>
              <a:rPr lang="pt-BR" dirty="0">
                <a:solidFill>
                  <a:schemeClr val="bg1"/>
                </a:solidFill>
              </a:rPr>
              <a:t>somente utilizar quando tiver certeza do código que esta escrevendo, pois no momento da execução não vamos ter controle do que será executado dentro da instrução SQL dinâmica.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Para recompilação de objetos com frequência: </a:t>
            </a:r>
            <a:r>
              <a:rPr lang="pt-BR" dirty="0">
                <a:solidFill>
                  <a:schemeClr val="bg1"/>
                </a:solidFill>
              </a:rPr>
              <a:t> Isto afetará diretamente o plano de execução dos objetos  e consequentemente o desempenho.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SQL Injection:  </a:t>
            </a:r>
            <a:r>
              <a:rPr lang="pt-BR" dirty="0">
                <a:solidFill>
                  <a:schemeClr val="bg1"/>
                </a:solidFill>
              </a:rPr>
              <a:t>uso incorreto do SQL dinâmico pode deixar seu código vulnerável a ataques.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Difícil manutenção dos objetos: </a:t>
            </a:r>
            <a:r>
              <a:rPr lang="pt-BR" dirty="0">
                <a:solidFill>
                  <a:schemeClr val="bg1"/>
                </a:solidFill>
              </a:rPr>
              <a:t>O uso excessivo do EXECUTE IMMEDIATE pode tornar seu código difícil de ler e dar manutenção. Quando você escreve instruções SQL diretamente no código, é mais fácil entender e modificar posteriormente.</a:t>
            </a:r>
          </a:p>
        </p:txBody>
      </p:sp>
    </p:spTree>
    <p:extLst>
      <p:ext uri="{BB962C8B-B14F-4D97-AF65-F5344CB8AC3E}">
        <p14:creationId xmlns:p14="http://schemas.microsoft.com/office/powerpoint/2010/main" val="168463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400214-5C9C-C945-34E0-902B1C0C71AA}"/>
              </a:ext>
            </a:extLst>
          </p:cNvPr>
          <p:cNvSpPr txBox="1"/>
          <p:nvPr/>
        </p:nvSpPr>
        <p:spPr>
          <a:xfrm flipH="1">
            <a:off x="902208" y="1995639"/>
            <a:ext cx="9796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Quais os cuidados que devemos ter ao usar ?</a:t>
            </a:r>
          </a:p>
          <a:p>
            <a:pPr algn="ctr"/>
            <a:endParaRPr lang="pt-BR" dirty="0">
              <a:solidFill>
                <a:srgbClr val="FFFF00"/>
              </a:solidFill>
            </a:endParaRPr>
          </a:p>
          <a:p>
            <a:pPr algn="just"/>
            <a:r>
              <a:rPr lang="pt-BR" dirty="0">
                <a:solidFill>
                  <a:schemeClr val="bg1"/>
                </a:solidFill>
              </a:rPr>
              <a:t>Ao utilizamos o SQL dinâmico é necessário ter bastante cuidado, primeiro por questões de desempenho, pois vai ser sempre uma instrução em tempo de execução.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dirty="0">
                <a:solidFill>
                  <a:schemeClr val="bg1"/>
                </a:solidFill>
              </a:rPr>
              <a:t>Outro ponto a salientarmos aqui é no caso de construímos procedures para limpeza ou </a:t>
            </a:r>
            <a:r>
              <a:rPr lang="pt-BR" dirty="0" err="1">
                <a:solidFill>
                  <a:schemeClr val="bg1"/>
                </a:solidFill>
              </a:rPr>
              <a:t>drop</a:t>
            </a:r>
            <a:r>
              <a:rPr lang="pt-BR" dirty="0">
                <a:solidFill>
                  <a:schemeClr val="bg1"/>
                </a:solidFill>
              </a:rPr>
              <a:t> de tabelas, se no momento que chamarmos a procedure passarmos valores errados é possível que realizamos tarefas não desejadas e  vamos ter retrabalho ou perda de dados.</a:t>
            </a:r>
          </a:p>
          <a:p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6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ED52E6-077F-502D-6377-6F6B86AEB7FE}"/>
              </a:ext>
            </a:extLst>
          </p:cNvPr>
          <p:cNvSpPr txBox="1"/>
          <p:nvPr/>
        </p:nvSpPr>
        <p:spPr>
          <a:xfrm flipH="1">
            <a:off x="827393" y="1330750"/>
            <a:ext cx="97965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Sintaxe</a:t>
            </a:r>
          </a:p>
          <a:p>
            <a:pPr algn="ctr"/>
            <a:endParaRPr lang="pt-BR" dirty="0">
              <a:solidFill>
                <a:srgbClr val="FFFF00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 sintaxe básico do comando em Oracle é a seguinte: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rgbClr val="00B050"/>
                </a:solidFill>
              </a:rPr>
              <a:t>EXECUTE IMMEDIATE </a:t>
            </a:r>
            <a:r>
              <a:rPr lang="pt-BR" dirty="0">
                <a:solidFill>
                  <a:srgbClr val="FFFF00"/>
                </a:solidFill>
              </a:rPr>
              <a:t>&lt;</a:t>
            </a:r>
            <a:r>
              <a:rPr lang="pt-BR" dirty="0" err="1">
                <a:solidFill>
                  <a:srgbClr val="FFFF00"/>
                </a:solidFill>
              </a:rPr>
              <a:t>statement</a:t>
            </a:r>
            <a:r>
              <a:rPr lang="pt-BR" dirty="0">
                <a:solidFill>
                  <a:srgbClr val="FFFF00"/>
                </a:solidFill>
              </a:rPr>
              <a:t>&gt;;</a:t>
            </a:r>
          </a:p>
          <a:p>
            <a:endParaRPr lang="pt-BR" dirty="0">
              <a:solidFill>
                <a:srgbClr val="FFFF00"/>
              </a:solidFill>
            </a:endParaRPr>
          </a:p>
          <a:p>
            <a:r>
              <a:rPr lang="pt-BR" dirty="0">
                <a:solidFill>
                  <a:srgbClr val="00B050"/>
                </a:solidFill>
              </a:rPr>
              <a:t>DECLARE</a:t>
            </a:r>
          </a:p>
          <a:p>
            <a:r>
              <a:rPr lang="pt-BR" dirty="0">
                <a:solidFill>
                  <a:srgbClr val="00B050"/>
                </a:solidFill>
              </a:rPr>
              <a:t>  </a:t>
            </a:r>
            <a:r>
              <a:rPr lang="pt-BR" dirty="0" err="1">
                <a:solidFill>
                  <a:srgbClr val="00B050"/>
                </a:solidFill>
              </a:rPr>
              <a:t>v_table_name</a:t>
            </a:r>
            <a:r>
              <a:rPr lang="pt-BR" dirty="0">
                <a:solidFill>
                  <a:srgbClr val="00B050"/>
                </a:solidFill>
              </a:rPr>
              <a:t> VARCHAR2(30) := '</a:t>
            </a:r>
            <a:r>
              <a:rPr lang="pt-BR" dirty="0" err="1">
                <a:solidFill>
                  <a:srgbClr val="00B050"/>
                </a:solidFill>
              </a:rPr>
              <a:t>pedido_novos</a:t>
            </a:r>
            <a:r>
              <a:rPr lang="pt-BR" dirty="0">
                <a:solidFill>
                  <a:srgbClr val="00B050"/>
                </a:solidFill>
              </a:rPr>
              <a:t>'; -- '</a:t>
            </a:r>
            <a:r>
              <a:rPr lang="pt-BR" dirty="0" err="1">
                <a:solidFill>
                  <a:srgbClr val="00B050"/>
                </a:solidFill>
              </a:rPr>
              <a:t>nome_da_tabela</a:t>
            </a:r>
            <a:r>
              <a:rPr lang="pt-BR" dirty="0">
                <a:solidFill>
                  <a:srgbClr val="00B050"/>
                </a:solidFill>
              </a:rPr>
              <a:t>'</a:t>
            </a:r>
          </a:p>
          <a:p>
            <a:r>
              <a:rPr lang="pt-BR" dirty="0">
                <a:solidFill>
                  <a:srgbClr val="00B050"/>
                </a:solidFill>
              </a:rPr>
              <a:t>  </a:t>
            </a:r>
            <a:r>
              <a:rPr lang="pt-BR" dirty="0" err="1">
                <a:solidFill>
                  <a:srgbClr val="00B050"/>
                </a:solidFill>
              </a:rPr>
              <a:t>v_column_name</a:t>
            </a:r>
            <a:r>
              <a:rPr lang="pt-BR" dirty="0">
                <a:solidFill>
                  <a:srgbClr val="00B050"/>
                </a:solidFill>
              </a:rPr>
              <a:t> VARCHAR2(30) := '</a:t>
            </a:r>
            <a:r>
              <a:rPr lang="pt-BR" dirty="0" err="1">
                <a:solidFill>
                  <a:srgbClr val="00B050"/>
                </a:solidFill>
              </a:rPr>
              <a:t>cod_pedido</a:t>
            </a:r>
            <a:r>
              <a:rPr lang="pt-BR" dirty="0">
                <a:solidFill>
                  <a:srgbClr val="00B050"/>
                </a:solidFill>
              </a:rPr>
              <a:t>'; --'</a:t>
            </a:r>
            <a:r>
              <a:rPr lang="pt-BR" dirty="0" err="1">
                <a:solidFill>
                  <a:srgbClr val="00B050"/>
                </a:solidFill>
              </a:rPr>
              <a:t>nome_da_coluna</a:t>
            </a:r>
            <a:r>
              <a:rPr lang="pt-BR" dirty="0">
                <a:solidFill>
                  <a:srgbClr val="00B050"/>
                </a:solidFill>
              </a:rPr>
              <a:t>'</a:t>
            </a:r>
          </a:p>
          <a:p>
            <a:r>
              <a:rPr lang="pt-BR" dirty="0">
                <a:solidFill>
                  <a:srgbClr val="00B050"/>
                </a:solidFill>
              </a:rPr>
              <a:t>  </a:t>
            </a:r>
            <a:r>
              <a:rPr lang="pt-BR" dirty="0" err="1">
                <a:solidFill>
                  <a:srgbClr val="00B050"/>
                </a:solidFill>
              </a:rPr>
              <a:t>v_value</a:t>
            </a:r>
            <a:r>
              <a:rPr lang="pt-BR" dirty="0">
                <a:solidFill>
                  <a:srgbClr val="00B050"/>
                </a:solidFill>
              </a:rPr>
              <a:t> VARCHAR2(30) := 122355; -- '</a:t>
            </a:r>
            <a:r>
              <a:rPr lang="pt-BR" dirty="0" err="1">
                <a:solidFill>
                  <a:srgbClr val="00B050"/>
                </a:solidFill>
              </a:rPr>
              <a:t>valor_a_ser_inserido</a:t>
            </a:r>
            <a:r>
              <a:rPr lang="pt-BR" dirty="0">
                <a:solidFill>
                  <a:srgbClr val="00B050"/>
                </a:solidFill>
              </a:rPr>
              <a:t>'</a:t>
            </a:r>
          </a:p>
          <a:p>
            <a:r>
              <a:rPr lang="pt-BR" dirty="0">
                <a:solidFill>
                  <a:srgbClr val="00B050"/>
                </a:solidFill>
              </a:rPr>
              <a:t>BEGIN</a:t>
            </a:r>
          </a:p>
          <a:p>
            <a:r>
              <a:rPr lang="pt-BR" dirty="0">
                <a:solidFill>
                  <a:srgbClr val="00B050"/>
                </a:solidFill>
              </a:rPr>
              <a:t>  EXECUTE IMMEDIATE 'INSERT INTO ' || </a:t>
            </a:r>
            <a:r>
              <a:rPr lang="pt-BR" dirty="0" err="1">
                <a:solidFill>
                  <a:srgbClr val="00B050"/>
                </a:solidFill>
              </a:rPr>
              <a:t>v_table_name</a:t>
            </a:r>
            <a:r>
              <a:rPr lang="pt-BR" dirty="0">
                <a:solidFill>
                  <a:srgbClr val="00B050"/>
                </a:solidFill>
              </a:rPr>
              <a:t> || '(' || </a:t>
            </a:r>
            <a:r>
              <a:rPr lang="pt-BR" dirty="0" err="1">
                <a:solidFill>
                  <a:srgbClr val="00B050"/>
                </a:solidFill>
              </a:rPr>
              <a:t>v_column_name</a:t>
            </a:r>
            <a:r>
              <a:rPr lang="pt-BR" dirty="0">
                <a:solidFill>
                  <a:srgbClr val="00B050"/>
                </a:solidFill>
              </a:rPr>
              <a:t> || ') VALUES (:1)'</a:t>
            </a:r>
          </a:p>
          <a:p>
            <a:r>
              <a:rPr lang="pt-BR" dirty="0">
                <a:solidFill>
                  <a:srgbClr val="00B050"/>
                </a:solidFill>
              </a:rPr>
              <a:t>    USING </a:t>
            </a:r>
            <a:r>
              <a:rPr lang="pt-BR" dirty="0" err="1">
                <a:solidFill>
                  <a:srgbClr val="00B050"/>
                </a:solidFill>
              </a:rPr>
              <a:t>v_value</a:t>
            </a:r>
            <a:r>
              <a:rPr lang="pt-BR" dirty="0">
                <a:solidFill>
                  <a:srgbClr val="00B050"/>
                </a:solidFill>
              </a:rPr>
              <a:t>;</a:t>
            </a:r>
          </a:p>
          <a:p>
            <a:r>
              <a:rPr lang="pt-BR" dirty="0">
                <a:solidFill>
                  <a:srgbClr val="00B050"/>
                </a:solidFill>
              </a:rPr>
              <a:t>END;</a:t>
            </a:r>
          </a:p>
          <a:p>
            <a:r>
              <a:rPr lang="pt-BR" dirty="0">
                <a:solidFill>
                  <a:srgbClr val="00B050"/>
                </a:solidFill>
              </a:rPr>
              <a:t>/</a:t>
            </a:r>
          </a:p>
          <a:p>
            <a:endParaRPr lang="pt-BR" dirty="0">
              <a:solidFill>
                <a:srgbClr val="00B050"/>
              </a:solidFill>
            </a:endParaRPr>
          </a:p>
          <a:p>
            <a:r>
              <a:rPr lang="pt-BR" dirty="0" err="1">
                <a:solidFill>
                  <a:srgbClr val="FFFF00"/>
                </a:solidFill>
              </a:rPr>
              <a:t>select</a:t>
            </a:r>
            <a:r>
              <a:rPr lang="pt-BR" dirty="0">
                <a:solidFill>
                  <a:srgbClr val="FFFF00"/>
                </a:solidFill>
              </a:rPr>
              <a:t> * </a:t>
            </a:r>
            <a:r>
              <a:rPr lang="pt-BR" dirty="0" err="1">
                <a:solidFill>
                  <a:srgbClr val="FFFF00"/>
                </a:solidFill>
              </a:rPr>
              <a:t>from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 err="1">
                <a:solidFill>
                  <a:srgbClr val="FFFF00"/>
                </a:solidFill>
              </a:rPr>
              <a:t>pedido_novos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 err="1">
                <a:solidFill>
                  <a:srgbClr val="FFFF00"/>
                </a:solidFill>
              </a:rPr>
              <a:t>where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 err="1">
                <a:solidFill>
                  <a:srgbClr val="FFFF00"/>
                </a:solidFill>
              </a:rPr>
              <a:t>cod_pedido</a:t>
            </a:r>
            <a:r>
              <a:rPr lang="pt-BR" dirty="0">
                <a:solidFill>
                  <a:srgbClr val="FFFF00"/>
                </a:solidFill>
              </a:rPr>
              <a:t> = 122355;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87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91116D-C170-9D84-C4F0-73DB278FD461}"/>
              </a:ext>
            </a:extLst>
          </p:cNvPr>
          <p:cNvSpPr txBox="1"/>
          <p:nvPr/>
        </p:nvSpPr>
        <p:spPr>
          <a:xfrm>
            <a:off x="364068" y="2125133"/>
            <a:ext cx="11090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Observe</a:t>
            </a:r>
            <a:r>
              <a:rPr lang="pt-BR" dirty="0">
                <a:solidFill>
                  <a:schemeClr val="bg1"/>
                </a:solidFill>
              </a:rPr>
              <a:t> o uso da cláusula </a:t>
            </a:r>
            <a:r>
              <a:rPr lang="pt-BR" dirty="0">
                <a:solidFill>
                  <a:srgbClr val="00B050"/>
                </a:solidFill>
              </a:rPr>
              <a:t>USING</a:t>
            </a:r>
            <a:r>
              <a:rPr lang="pt-BR" dirty="0">
                <a:solidFill>
                  <a:schemeClr val="bg1"/>
                </a:solidFill>
              </a:rPr>
              <a:t> para vincular o valor da variável </a:t>
            </a:r>
            <a:r>
              <a:rPr lang="pt-BR" dirty="0" err="1">
                <a:solidFill>
                  <a:srgbClr val="00B050"/>
                </a:solidFill>
              </a:rPr>
              <a:t>v_value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à instrução SQL. Essa abordagem ajuda a evitar vulnerabilidades de segurança, como ataques de SQL Injection, substituindo os valores de forma segura.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É importante ter cuidado ao usar o EXECUTE IMMEDIATE e garantir que os valores sejam corretamente tratados para evitar possíveis problemas de segurança ou erros de sintaxe.</a:t>
            </a:r>
          </a:p>
        </p:txBody>
      </p:sp>
    </p:spTree>
    <p:extLst>
      <p:ext uri="{BB962C8B-B14F-4D97-AF65-F5344CB8AC3E}">
        <p14:creationId xmlns:p14="http://schemas.microsoft.com/office/powerpoint/2010/main" val="353551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BD5044-E684-148E-FC7A-24CB7D19F92A}"/>
              </a:ext>
            </a:extLst>
          </p:cNvPr>
          <p:cNvSpPr txBox="1"/>
          <p:nvPr/>
        </p:nvSpPr>
        <p:spPr>
          <a:xfrm>
            <a:off x="4721628" y="1251037"/>
            <a:ext cx="163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Vamos praticar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38F289-514E-DD39-9352-F9A8AD9DED4E}"/>
              </a:ext>
            </a:extLst>
          </p:cNvPr>
          <p:cNvSpPr txBox="1"/>
          <p:nvPr/>
        </p:nvSpPr>
        <p:spPr>
          <a:xfrm>
            <a:off x="625742" y="2034397"/>
            <a:ext cx="10066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1- Crie uma procedure com um parâmetro de entrada que receba um prefixo de nome de tabela e que no corpo da procedure tenha uma instrução SQL dinâmica que elimine todas as tabelas que comecem com o parâmetro passado.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161B22-672B-8180-C221-D913A76EACB1}"/>
              </a:ext>
            </a:extLst>
          </p:cNvPr>
          <p:cNvSpPr txBox="1"/>
          <p:nvPr/>
        </p:nvSpPr>
        <p:spPr>
          <a:xfrm>
            <a:off x="764772" y="3371755"/>
            <a:ext cx="93730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DECLARE</a:t>
            </a:r>
          </a:p>
          <a:p>
            <a:r>
              <a:rPr lang="pt-BR" dirty="0">
                <a:solidFill>
                  <a:srgbClr val="00B050"/>
                </a:solidFill>
              </a:rPr>
              <a:t>  </a:t>
            </a:r>
            <a:r>
              <a:rPr lang="pt-BR" dirty="0" err="1">
                <a:solidFill>
                  <a:srgbClr val="00B050"/>
                </a:solidFill>
              </a:rPr>
              <a:t>v_table_name</a:t>
            </a:r>
            <a:r>
              <a:rPr lang="pt-BR" dirty="0">
                <a:solidFill>
                  <a:srgbClr val="00B050"/>
                </a:solidFill>
              </a:rPr>
              <a:t> VARCHAR2(30);</a:t>
            </a:r>
          </a:p>
          <a:p>
            <a:r>
              <a:rPr lang="pt-BR" dirty="0">
                <a:solidFill>
                  <a:srgbClr val="00B050"/>
                </a:solidFill>
              </a:rPr>
              <a:t>BEGIN</a:t>
            </a:r>
          </a:p>
          <a:p>
            <a:r>
              <a:rPr lang="pt-BR" dirty="0">
                <a:solidFill>
                  <a:srgbClr val="00B050"/>
                </a:solidFill>
              </a:rPr>
              <a:t>  FOR t IN (SELECT </a:t>
            </a:r>
            <a:r>
              <a:rPr lang="pt-BR" dirty="0" err="1">
                <a:solidFill>
                  <a:srgbClr val="00B050"/>
                </a:solidFill>
              </a:rPr>
              <a:t>table_name</a:t>
            </a:r>
            <a:r>
              <a:rPr lang="pt-BR" dirty="0">
                <a:solidFill>
                  <a:srgbClr val="00B050"/>
                </a:solidFill>
              </a:rPr>
              <a:t> FROM USER_TABLES WHERE </a:t>
            </a:r>
            <a:r>
              <a:rPr lang="pt-BR" dirty="0" err="1">
                <a:solidFill>
                  <a:srgbClr val="00B050"/>
                </a:solidFill>
              </a:rPr>
              <a:t>table_name</a:t>
            </a:r>
            <a:r>
              <a:rPr lang="pt-BR" dirty="0">
                <a:solidFill>
                  <a:srgbClr val="00B050"/>
                </a:solidFill>
              </a:rPr>
              <a:t> LIKE 'PROMOCOES') LOOP</a:t>
            </a:r>
          </a:p>
          <a:p>
            <a:r>
              <a:rPr lang="pt-BR" dirty="0">
                <a:solidFill>
                  <a:srgbClr val="00B050"/>
                </a:solidFill>
              </a:rPr>
              <a:t>    </a:t>
            </a:r>
            <a:r>
              <a:rPr lang="pt-BR" dirty="0" err="1">
                <a:solidFill>
                  <a:srgbClr val="00B050"/>
                </a:solidFill>
              </a:rPr>
              <a:t>v_table_name</a:t>
            </a:r>
            <a:r>
              <a:rPr lang="pt-BR" dirty="0">
                <a:solidFill>
                  <a:srgbClr val="00B050"/>
                </a:solidFill>
              </a:rPr>
              <a:t> := </a:t>
            </a:r>
            <a:r>
              <a:rPr lang="pt-BR" dirty="0" err="1">
                <a:solidFill>
                  <a:srgbClr val="00B050"/>
                </a:solidFill>
              </a:rPr>
              <a:t>t.table_name</a:t>
            </a:r>
            <a:r>
              <a:rPr lang="pt-BR" dirty="0">
                <a:solidFill>
                  <a:srgbClr val="00B050"/>
                </a:solidFill>
              </a:rPr>
              <a:t>;</a:t>
            </a:r>
          </a:p>
          <a:p>
            <a:r>
              <a:rPr lang="pt-BR" dirty="0">
                <a:solidFill>
                  <a:srgbClr val="00B050"/>
                </a:solidFill>
              </a:rPr>
              <a:t>    EXECUTE IMMEDIATE 'DROP TABLE ' || </a:t>
            </a:r>
            <a:r>
              <a:rPr lang="pt-BR" dirty="0" err="1">
                <a:solidFill>
                  <a:srgbClr val="00B050"/>
                </a:solidFill>
              </a:rPr>
              <a:t>v_table_name</a:t>
            </a:r>
            <a:r>
              <a:rPr lang="pt-BR" dirty="0">
                <a:solidFill>
                  <a:srgbClr val="00B050"/>
                </a:solidFill>
              </a:rPr>
              <a:t>;</a:t>
            </a:r>
          </a:p>
          <a:p>
            <a:r>
              <a:rPr lang="pt-BR" dirty="0">
                <a:solidFill>
                  <a:srgbClr val="00B050"/>
                </a:solidFill>
              </a:rPr>
              <a:t>    DBMS_OUTPUT.PUT_LINE('Tabela ' || </a:t>
            </a:r>
            <a:r>
              <a:rPr lang="pt-BR" dirty="0" err="1">
                <a:solidFill>
                  <a:srgbClr val="00B050"/>
                </a:solidFill>
              </a:rPr>
              <a:t>v_table_name</a:t>
            </a:r>
            <a:r>
              <a:rPr lang="pt-BR" dirty="0">
                <a:solidFill>
                  <a:srgbClr val="00B050"/>
                </a:solidFill>
              </a:rPr>
              <a:t> || ' deletada com sucesso.');</a:t>
            </a:r>
          </a:p>
          <a:p>
            <a:r>
              <a:rPr lang="pt-BR" dirty="0">
                <a:solidFill>
                  <a:srgbClr val="00B050"/>
                </a:solidFill>
              </a:rPr>
              <a:t>  END LOOP;</a:t>
            </a:r>
          </a:p>
          <a:p>
            <a:r>
              <a:rPr lang="pt-BR" dirty="0">
                <a:solidFill>
                  <a:srgbClr val="00B050"/>
                </a:solidFill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40534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486B22-B9C5-D816-CACE-108859398763}"/>
              </a:ext>
            </a:extLst>
          </p:cNvPr>
          <p:cNvSpPr txBox="1"/>
          <p:nvPr/>
        </p:nvSpPr>
        <p:spPr>
          <a:xfrm>
            <a:off x="787400" y="1625600"/>
            <a:ext cx="10744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1: Crie uma função que recebe o nome de uma tabela como parâmetro e verifica se a tabela existe no banco de dados. Utilize o comando EXECUTE IMMEDIATE para executar a verificação dinamicamente.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 2: Crie uma procedure que recebe o nome de uma tabela como parâmetro e remove todas as linhas dessa tabela. Utilize o comando EXECUTE IMMEDIATE para executar a instrução de exclusão dinamicamente.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3: Crie uma procedure que recebe o nome de uma tabela como parâmetro e adiciona uma nova coluna chamada "status" com o tipo VARCHAR2(10) a essa tabela. Utilize o comando EXECUTE IMMEDIATE para executar a instrução de alteração da tabela dinamicamente.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4: Crie uma procedure que recebe o nome de uma tabela como parâmetro e exibe a estrutura dessa tabela (nome da coluna e tipo de dados). Utilize o comando EXECUTE IMMEDIATE para executar a consulta dinamicamente.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5: Crie uma procedure que recebe o nome de uma tabela como parâmetro e renomeia essa tabela para um novo nome especificado. Utilize o comando EXECUTE IMMEDIATE para executar a instrução de renomeação dinamicamente.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378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</TotalTime>
  <Words>883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SANTOS Vergilio V</cp:lastModifiedBy>
  <cp:revision>89</cp:revision>
  <dcterms:created xsi:type="dcterms:W3CDTF">2022-02-11T21:57:01Z</dcterms:created>
  <dcterms:modified xsi:type="dcterms:W3CDTF">2023-05-07T20:20:07Z</dcterms:modified>
</cp:coreProperties>
</file>