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  <p:sldId id="334" r:id="rId3"/>
    <p:sldId id="308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8" r:id="rId13"/>
    <p:sldId id="349" r:id="rId14"/>
    <p:sldId id="350" r:id="rId15"/>
    <p:sldId id="351" r:id="rId16"/>
    <p:sldId id="346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241D-1181-40A2-8D23-68C1E79734C9}" type="datetimeFigureOut">
              <a:rPr lang="pt-BR" smtClean="0"/>
              <a:t>04/05/2023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DD4-1A3E-483C-9E96-60C82285A6A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0899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241D-1181-40A2-8D23-68C1E79734C9}" type="datetimeFigureOut">
              <a:rPr lang="pt-BR" smtClean="0"/>
              <a:t>04/05/2023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DD4-1A3E-483C-9E96-60C82285A6A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104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241D-1181-40A2-8D23-68C1E79734C9}" type="datetimeFigureOut">
              <a:rPr lang="pt-BR" smtClean="0"/>
              <a:t>04/05/2023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DD4-1A3E-483C-9E96-60C82285A6A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348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241D-1181-40A2-8D23-68C1E79734C9}" type="datetimeFigureOut">
              <a:rPr lang="pt-BR" smtClean="0"/>
              <a:t>04/05/2023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DD4-1A3E-483C-9E96-60C82285A6A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322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241D-1181-40A2-8D23-68C1E79734C9}" type="datetimeFigureOut">
              <a:rPr lang="pt-BR" smtClean="0"/>
              <a:t>04/05/2023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DD4-1A3E-483C-9E96-60C82285A6A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87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241D-1181-40A2-8D23-68C1E79734C9}" type="datetimeFigureOut">
              <a:rPr lang="pt-BR" smtClean="0"/>
              <a:t>04/05/2023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DD4-1A3E-483C-9E96-60C82285A6A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771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241D-1181-40A2-8D23-68C1E79734C9}" type="datetimeFigureOut">
              <a:rPr lang="pt-BR" smtClean="0"/>
              <a:t>04/05/2023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DD4-1A3E-483C-9E96-60C82285A6A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939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241D-1181-40A2-8D23-68C1E79734C9}" type="datetimeFigureOut">
              <a:rPr lang="pt-BR" smtClean="0"/>
              <a:t>04/05/2023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DD4-1A3E-483C-9E96-60C82285A6A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2113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241D-1181-40A2-8D23-68C1E79734C9}" type="datetimeFigureOut">
              <a:rPr lang="pt-BR" smtClean="0"/>
              <a:t>04/05/2023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DD4-1A3E-483C-9E96-60C82285A6A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942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241D-1181-40A2-8D23-68C1E79734C9}" type="datetimeFigureOut">
              <a:rPr lang="pt-BR" smtClean="0"/>
              <a:t>04/05/2023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DD4-1A3E-483C-9E96-60C82285A6A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730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241D-1181-40A2-8D23-68C1E79734C9}" type="datetimeFigureOut">
              <a:rPr lang="pt-BR" smtClean="0"/>
              <a:t>04/05/2023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DD4-1A3E-483C-9E96-60C82285A6A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743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8241D-1181-40A2-8D23-68C1E79734C9}" type="datetimeFigureOut">
              <a:rPr lang="pt-BR" smtClean="0"/>
              <a:t>04/05/2023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9CDD4-1A3E-483C-9E96-60C82285A6A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267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profmarcel.filho@fiap.com.br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profmarcel.filho@fiap.com.br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0" y="6396334"/>
            <a:ext cx="572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hlinkClick r:id="rId5"/>
              </a:rPr>
              <a:t>profvergilio.santos@fiap.com.br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048298" y="1480703"/>
            <a:ext cx="366465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</a:rPr>
              <a:t>Agenda: </a:t>
            </a:r>
          </a:p>
          <a:p>
            <a:endParaRPr lang="pt-BR" sz="44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400" dirty="0">
                <a:solidFill>
                  <a:schemeClr val="bg1"/>
                </a:solidFill>
              </a:rPr>
              <a:t>SUBQUERYS </a:t>
            </a:r>
          </a:p>
          <a:p>
            <a:endParaRPr lang="pt-BR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613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F8D39DFF-2BFD-1FFB-9C53-4BA580FF0375}"/>
              </a:ext>
            </a:extLst>
          </p:cNvPr>
          <p:cNvSpPr txBox="1">
            <a:spLocks noChangeArrowheads="1"/>
          </p:cNvSpPr>
          <p:nvPr/>
        </p:nvSpPr>
        <p:spPr>
          <a:xfrm>
            <a:off x="460811" y="1182720"/>
            <a:ext cx="10329110" cy="5832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>
              <a:buFont typeface="Courier New" panose="02070309020205020404" pitchFamily="49" charset="0"/>
              <a:buChar char="o"/>
            </a:pPr>
            <a:endParaRPr lang="pt-BR" altLang="pt-BR" dirty="0">
              <a:solidFill>
                <a:schemeClr val="accent5">
                  <a:lumMod val="60000"/>
                  <a:lumOff val="40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59EC34-6125-13AD-A718-58C12FA02977}"/>
              </a:ext>
            </a:extLst>
          </p:cNvPr>
          <p:cNvSpPr txBox="1"/>
          <p:nvPr/>
        </p:nvSpPr>
        <p:spPr>
          <a:xfrm>
            <a:off x="712695" y="1649510"/>
            <a:ext cx="78240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0" i="0" dirty="0">
                <a:solidFill>
                  <a:srgbClr val="FFFF00"/>
                </a:solidFill>
                <a:effectLst/>
                <a:latin typeface="-apple-system"/>
              </a:rPr>
              <a:t>Agora iremos fazer o insert com </a:t>
            </a:r>
            <a:r>
              <a:rPr lang="pt-BR" b="0" i="0" dirty="0" err="1">
                <a:solidFill>
                  <a:srgbClr val="FFFF00"/>
                </a:solidFill>
                <a:effectLst/>
                <a:latin typeface="-apple-system"/>
              </a:rPr>
              <a:t>subselect</a:t>
            </a:r>
            <a:r>
              <a:rPr lang="pt-BR" b="0" i="0" dirty="0">
                <a:solidFill>
                  <a:srgbClr val="FFFF00"/>
                </a:solidFill>
                <a:effectLst/>
                <a:latin typeface="-apple-system"/>
              </a:rPr>
              <a:t> obedecendo às regras definidas, que são funcionários a qual trocaram de setor nos últimos 12 meses.</a:t>
            </a:r>
          </a:p>
          <a:p>
            <a:endParaRPr lang="pt-BR" dirty="0"/>
          </a:p>
          <a:p>
            <a:br>
              <a:rPr lang="pt-BR" dirty="0"/>
            </a:br>
            <a:endParaRPr lang="pt-B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FC897D-745E-1D57-457F-1430F99955B1}"/>
              </a:ext>
            </a:extLst>
          </p:cNvPr>
          <p:cNvSpPr txBox="1"/>
          <p:nvPr/>
        </p:nvSpPr>
        <p:spPr>
          <a:xfrm>
            <a:off x="902207" y="2635240"/>
            <a:ext cx="867286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B050"/>
                </a:solidFill>
                <a:latin typeface="Courier New" panose="02070309020205020404" pitchFamily="49" charset="0"/>
              </a:rPr>
              <a:t>INSERT INTO PROMOCOES (EMPLOYEE_ID, DT_PROMOTION)</a:t>
            </a:r>
          </a:p>
          <a:p>
            <a:r>
              <a:rPr lang="pt-BR" sz="1800" b="0" i="0" u="none" strike="noStrike" baseline="0" dirty="0">
                <a:solidFill>
                  <a:srgbClr val="00B050"/>
                </a:solidFill>
                <a:latin typeface="Courier New" panose="02070309020205020404" pitchFamily="49" charset="0"/>
              </a:rPr>
              <a:t>   SELECT</a:t>
            </a:r>
          </a:p>
          <a:p>
            <a:r>
              <a:rPr lang="pt-BR" sz="1800" b="0" i="0" u="none" strike="noStrike" baseline="0" dirty="0">
                <a:solidFill>
                  <a:srgbClr val="00B050"/>
                </a:solidFill>
                <a:latin typeface="Courier New" panose="02070309020205020404" pitchFamily="49" charset="0"/>
              </a:rPr>
              <a:t>      E.EMPLOYEE_ID,</a:t>
            </a:r>
          </a:p>
          <a:p>
            <a:r>
              <a:rPr lang="pt-BR" sz="1800" b="0" i="0" u="none" strike="noStrike" baseline="0" dirty="0">
                <a:solidFill>
                  <a:srgbClr val="00B050"/>
                </a:solidFill>
                <a:latin typeface="Courier New" panose="02070309020205020404" pitchFamily="49" charset="0"/>
              </a:rPr>
              <a:t>      SYSDATE</a:t>
            </a:r>
          </a:p>
          <a:p>
            <a:r>
              <a:rPr lang="pt-BR" sz="1800" b="0" i="0" u="none" strike="noStrike" baseline="0" dirty="0">
                <a:solidFill>
                  <a:srgbClr val="00B050"/>
                </a:solidFill>
                <a:latin typeface="Courier New" panose="02070309020205020404" pitchFamily="49" charset="0"/>
              </a:rPr>
              <a:t>   FROM EMPLOYEES E</a:t>
            </a:r>
          </a:p>
          <a:p>
            <a:r>
              <a:rPr lang="en-US" sz="1800" b="0" i="0" u="none" strike="noStrike" baseline="0" dirty="0">
                <a:solidFill>
                  <a:srgbClr val="00B050"/>
                </a:solidFill>
                <a:latin typeface="Courier New" panose="02070309020205020404" pitchFamily="49" charset="0"/>
              </a:rPr>
              <a:t>   JOIN JOB_HISTORY J ON E.EMPLOYEE_ID = J.EMPLOYEE_ID</a:t>
            </a:r>
          </a:p>
          <a:p>
            <a:r>
              <a:rPr lang="en-US" sz="1800" b="0" i="0" u="none" strike="noStrike" baseline="0" dirty="0">
                <a:solidFill>
                  <a:srgbClr val="00B050"/>
                </a:solidFill>
                <a:latin typeface="Courier New" panose="02070309020205020404" pitchFamily="49" charset="0"/>
              </a:rPr>
              <a:t>   WHERE E.JOB_ID = J.JOB_ID</a:t>
            </a:r>
          </a:p>
          <a:p>
            <a:r>
              <a:rPr lang="en-US" sz="1800" b="0" i="0" u="none" strike="noStrike" baseline="0" dirty="0">
                <a:solidFill>
                  <a:srgbClr val="00B050"/>
                </a:solidFill>
                <a:latin typeface="Courier New" panose="02070309020205020404" pitchFamily="49" charset="0"/>
              </a:rPr>
              <a:t>   AND MONTHS_BETWEEN(SYSDATE, J.END_DATE) &gt; 12</a:t>
            </a:r>
          </a:p>
          <a:p>
            <a:r>
              <a:rPr lang="en-US" sz="1800" b="0" i="0" u="none" strike="noStrike" baseline="0" dirty="0">
                <a:solidFill>
                  <a:srgbClr val="00B050"/>
                </a:solidFill>
                <a:latin typeface="Courier New" panose="02070309020205020404" pitchFamily="49" charset="0"/>
              </a:rPr>
              <a:t>   ORDER BY E.EMPLOYEE_ID;</a:t>
            </a:r>
          </a:p>
          <a:p>
            <a:endParaRPr lang="en-US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pt-BR" dirty="0">
                <a:solidFill>
                  <a:srgbClr val="FFFF00"/>
                </a:solidFill>
              </a:rPr>
              <a:t>SELECT * FROM PROMOCOES;</a:t>
            </a:r>
          </a:p>
        </p:txBody>
      </p:sp>
    </p:spTree>
    <p:extLst>
      <p:ext uri="{BB962C8B-B14F-4D97-AF65-F5344CB8AC3E}">
        <p14:creationId xmlns:p14="http://schemas.microsoft.com/office/powerpoint/2010/main" val="735959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F8D39DFF-2BFD-1FFB-9C53-4BA580FF0375}"/>
              </a:ext>
            </a:extLst>
          </p:cNvPr>
          <p:cNvSpPr txBox="1">
            <a:spLocks noChangeArrowheads="1"/>
          </p:cNvSpPr>
          <p:nvPr/>
        </p:nvSpPr>
        <p:spPr>
          <a:xfrm>
            <a:off x="460811" y="1182720"/>
            <a:ext cx="10329110" cy="5832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>
              <a:buFont typeface="Courier New" panose="02070309020205020404" pitchFamily="49" charset="0"/>
              <a:buChar char="o"/>
            </a:pPr>
            <a:endParaRPr lang="pt-BR" altLang="pt-BR" dirty="0">
              <a:solidFill>
                <a:schemeClr val="accent5">
                  <a:lumMod val="60000"/>
                  <a:lumOff val="40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8486A6-BD37-EB99-0C57-8B4E2290E3C9}"/>
              </a:ext>
            </a:extLst>
          </p:cNvPr>
          <p:cNvSpPr txBox="1"/>
          <p:nvPr/>
        </p:nvSpPr>
        <p:spPr>
          <a:xfrm>
            <a:off x="235365" y="1716195"/>
            <a:ext cx="107768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4. Precisamos listar o Nome, Cargo e Salário dos funcionários que possuem o salário maior do que a média dos salários de todos os funcionários, além disso, queremos também na mesma consulta a média de salário por cargos.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309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F8D39DFF-2BFD-1FFB-9C53-4BA580FF0375}"/>
              </a:ext>
            </a:extLst>
          </p:cNvPr>
          <p:cNvSpPr txBox="1">
            <a:spLocks noChangeArrowheads="1"/>
          </p:cNvSpPr>
          <p:nvPr/>
        </p:nvSpPr>
        <p:spPr>
          <a:xfrm>
            <a:off x="460811" y="1182720"/>
            <a:ext cx="10329110" cy="5832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>
              <a:buFont typeface="Courier New" panose="02070309020205020404" pitchFamily="49" charset="0"/>
              <a:buChar char="o"/>
            </a:pPr>
            <a:endParaRPr lang="pt-BR" altLang="pt-BR" dirty="0">
              <a:solidFill>
                <a:schemeClr val="accent5">
                  <a:lumMod val="60000"/>
                  <a:lumOff val="40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DF83DE-C571-6D19-560A-5907CFE9453D}"/>
              </a:ext>
            </a:extLst>
          </p:cNvPr>
          <p:cNvSpPr txBox="1"/>
          <p:nvPr/>
        </p:nvSpPr>
        <p:spPr>
          <a:xfrm>
            <a:off x="605244" y="1874042"/>
            <a:ext cx="9231087" cy="3801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B050"/>
                </a:solidFill>
              </a:rPr>
              <a:t>SELECT SUBQUERY.FIRST_NAME,</a:t>
            </a:r>
          </a:p>
          <a:p>
            <a:r>
              <a:rPr lang="pt-BR" dirty="0">
                <a:solidFill>
                  <a:srgbClr val="00B050"/>
                </a:solidFill>
              </a:rPr>
              <a:t>       SUBQUERY.JOB_ID,</a:t>
            </a:r>
          </a:p>
          <a:p>
            <a:r>
              <a:rPr lang="pt-BR" dirty="0">
                <a:solidFill>
                  <a:srgbClr val="00B050"/>
                </a:solidFill>
              </a:rPr>
              <a:t>       SUBQUERY.SALARY,</a:t>
            </a:r>
          </a:p>
          <a:p>
            <a:r>
              <a:rPr lang="pt-BR" dirty="0">
                <a:solidFill>
                  <a:srgbClr val="00B050"/>
                </a:solidFill>
              </a:rPr>
              <a:t>       SUBQUERY.MEDIA_SALARIO_CARGO</a:t>
            </a:r>
          </a:p>
          <a:p>
            <a:r>
              <a:rPr lang="pt-BR" dirty="0">
                <a:solidFill>
                  <a:srgbClr val="00B050"/>
                </a:solidFill>
              </a:rPr>
              <a:t>FROM (SELECT E.FIRST_NAME,</a:t>
            </a:r>
          </a:p>
          <a:p>
            <a:r>
              <a:rPr lang="pt-BR" dirty="0">
                <a:solidFill>
                  <a:srgbClr val="00B050"/>
                </a:solidFill>
              </a:rPr>
              <a:t>      E.JOB_ID,</a:t>
            </a:r>
          </a:p>
          <a:p>
            <a:r>
              <a:rPr lang="pt-BR" dirty="0">
                <a:solidFill>
                  <a:srgbClr val="00B050"/>
                </a:solidFill>
              </a:rPr>
              <a:t>      E.SALARY,</a:t>
            </a:r>
          </a:p>
          <a:p>
            <a:r>
              <a:rPr lang="pt-BR" dirty="0">
                <a:solidFill>
                  <a:srgbClr val="00B050"/>
                </a:solidFill>
              </a:rPr>
              <a:t>      (SELECT AVG(E2.SALARY)</a:t>
            </a:r>
          </a:p>
          <a:p>
            <a:r>
              <a:rPr lang="pt-BR" dirty="0">
                <a:solidFill>
                  <a:srgbClr val="00B050"/>
                </a:solidFill>
              </a:rPr>
              <a:t>       FROM EMPLOYEES E2</a:t>
            </a:r>
          </a:p>
          <a:p>
            <a:r>
              <a:rPr lang="pt-BR" dirty="0">
                <a:solidFill>
                  <a:srgbClr val="00B050"/>
                </a:solidFill>
              </a:rPr>
              <a:t>       WHERE E.JOB_ID = E2.JOB_ID</a:t>
            </a:r>
          </a:p>
          <a:p>
            <a:r>
              <a:rPr lang="pt-BR" dirty="0">
                <a:solidFill>
                  <a:srgbClr val="00B050"/>
                </a:solidFill>
              </a:rPr>
              <a:t>       GROUP BY JOB_ID) MEDIA_SALARIO_CARGO</a:t>
            </a:r>
          </a:p>
          <a:p>
            <a:r>
              <a:rPr lang="pt-BR" dirty="0">
                <a:solidFill>
                  <a:srgbClr val="00B050"/>
                </a:solidFill>
              </a:rPr>
              <a:t>      FROM EMPLOYEES E) SUBQUERY</a:t>
            </a:r>
          </a:p>
          <a:p>
            <a:r>
              <a:rPr lang="pt-BR" dirty="0">
                <a:solidFill>
                  <a:srgbClr val="00B050"/>
                </a:solidFill>
              </a:rPr>
              <a:t>WHERE SUBQUERY.SALARY &gt; SUBQUERY.MEDIA_SALARIO_CARGO;</a:t>
            </a:r>
          </a:p>
        </p:txBody>
      </p:sp>
    </p:spTree>
    <p:extLst>
      <p:ext uri="{BB962C8B-B14F-4D97-AF65-F5344CB8AC3E}">
        <p14:creationId xmlns:p14="http://schemas.microsoft.com/office/powerpoint/2010/main" val="4233109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F8D39DFF-2BFD-1FFB-9C53-4BA580FF0375}"/>
              </a:ext>
            </a:extLst>
          </p:cNvPr>
          <p:cNvSpPr txBox="1">
            <a:spLocks noChangeArrowheads="1"/>
          </p:cNvSpPr>
          <p:nvPr/>
        </p:nvSpPr>
        <p:spPr>
          <a:xfrm>
            <a:off x="460811" y="1182720"/>
            <a:ext cx="10329110" cy="5832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>
              <a:buFont typeface="Courier New" panose="02070309020205020404" pitchFamily="49" charset="0"/>
              <a:buChar char="o"/>
            </a:pPr>
            <a:endParaRPr lang="pt-BR" altLang="pt-BR" dirty="0">
              <a:solidFill>
                <a:schemeClr val="accent5">
                  <a:lumMod val="60000"/>
                  <a:lumOff val="40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A38880-0381-840D-1E47-A996D617D239}"/>
              </a:ext>
            </a:extLst>
          </p:cNvPr>
          <p:cNvSpPr txBox="1"/>
          <p:nvPr/>
        </p:nvSpPr>
        <p:spPr>
          <a:xfrm>
            <a:off x="330927" y="2162169"/>
            <a:ext cx="114002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Nesse caso a </a:t>
            </a:r>
            <a:r>
              <a:rPr lang="pt-BR" dirty="0" err="1">
                <a:solidFill>
                  <a:schemeClr val="bg1"/>
                </a:solidFill>
              </a:rPr>
              <a:t>inner</a:t>
            </a:r>
            <a:r>
              <a:rPr lang="pt-BR" dirty="0">
                <a:solidFill>
                  <a:schemeClr val="bg1"/>
                </a:solidFill>
              </a:rPr>
              <a:t> query serve de fonte de dados para a </a:t>
            </a:r>
            <a:r>
              <a:rPr lang="pt-BR" dirty="0" err="1">
                <a:solidFill>
                  <a:schemeClr val="bg1"/>
                </a:solidFill>
              </a:rPr>
              <a:t>outer</a:t>
            </a:r>
            <a:r>
              <a:rPr lang="pt-BR" dirty="0">
                <a:solidFill>
                  <a:schemeClr val="bg1"/>
                </a:solidFill>
              </a:rPr>
              <a:t> query. A </a:t>
            </a:r>
            <a:r>
              <a:rPr lang="pt-BR" dirty="0" err="1">
                <a:solidFill>
                  <a:schemeClr val="bg1"/>
                </a:solidFill>
              </a:rPr>
              <a:t>inner</a:t>
            </a:r>
            <a:r>
              <a:rPr lang="pt-BR" dirty="0">
                <a:solidFill>
                  <a:schemeClr val="bg1"/>
                </a:solidFill>
              </a:rPr>
              <a:t> query é executada primeiro e a </a:t>
            </a:r>
            <a:r>
              <a:rPr lang="pt-BR" dirty="0" err="1">
                <a:solidFill>
                  <a:schemeClr val="bg1"/>
                </a:solidFill>
              </a:rPr>
              <a:t>outer</a:t>
            </a:r>
            <a:r>
              <a:rPr lang="pt-BR" dirty="0">
                <a:solidFill>
                  <a:schemeClr val="bg1"/>
                </a:solidFill>
              </a:rPr>
              <a:t> query realiza o </a:t>
            </a:r>
            <a:r>
              <a:rPr lang="pt-BR" dirty="0" err="1">
                <a:solidFill>
                  <a:schemeClr val="bg1"/>
                </a:solidFill>
              </a:rPr>
              <a:t>select</a:t>
            </a:r>
            <a:r>
              <a:rPr lang="pt-BR" dirty="0">
                <a:solidFill>
                  <a:schemeClr val="bg1"/>
                </a:solidFill>
              </a:rPr>
              <a:t> em cima dos dados retornados pela </a:t>
            </a:r>
            <a:r>
              <a:rPr lang="pt-BR" dirty="0" err="1">
                <a:solidFill>
                  <a:schemeClr val="bg1"/>
                </a:solidFill>
              </a:rPr>
              <a:t>inner</a:t>
            </a:r>
            <a:r>
              <a:rPr lang="pt-BR" dirty="0">
                <a:solidFill>
                  <a:schemeClr val="bg1"/>
                </a:solidFill>
              </a:rPr>
              <a:t> query. Ou seja, primeiramente é realizado o </a:t>
            </a:r>
            <a:r>
              <a:rPr lang="pt-BR" dirty="0" err="1">
                <a:solidFill>
                  <a:schemeClr val="bg1"/>
                </a:solidFill>
              </a:rPr>
              <a:t>select</a:t>
            </a:r>
            <a:r>
              <a:rPr lang="pt-BR" dirty="0">
                <a:solidFill>
                  <a:schemeClr val="bg1"/>
                </a:solidFill>
              </a:rPr>
              <a:t> que carrega o Nome, Cargo, Salário de todos os funcionários e a Média Salarial por cargo, e então nesse momento a </a:t>
            </a:r>
            <a:r>
              <a:rPr lang="pt-BR" dirty="0" err="1">
                <a:solidFill>
                  <a:schemeClr val="bg1"/>
                </a:solidFill>
              </a:rPr>
              <a:t>outer</a:t>
            </a:r>
            <a:r>
              <a:rPr lang="pt-BR" dirty="0">
                <a:solidFill>
                  <a:schemeClr val="bg1"/>
                </a:solidFill>
              </a:rPr>
              <a:t> query é executada e realiza a validação se o salário do funcionários é maior do que a média salarial de seu cargo, retornando apenas os funcionários que estão dentro desta regra.</a:t>
            </a:r>
          </a:p>
        </p:txBody>
      </p:sp>
    </p:spTree>
    <p:extLst>
      <p:ext uri="{BB962C8B-B14F-4D97-AF65-F5344CB8AC3E}">
        <p14:creationId xmlns:p14="http://schemas.microsoft.com/office/powerpoint/2010/main" val="1637666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F8D39DFF-2BFD-1FFB-9C53-4BA580FF0375}"/>
              </a:ext>
            </a:extLst>
          </p:cNvPr>
          <p:cNvSpPr txBox="1">
            <a:spLocks noChangeArrowheads="1"/>
          </p:cNvSpPr>
          <p:nvPr/>
        </p:nvSpPr>
        <p:spPr>
          <a:xfrm>
            <a:off x="460811" y="1182720"/>
            <a:ext cx="10329110" cy="5832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>
              <a:buFont typeface="Courier New" panose="02070309020205020404" pitchFamily="49" charset="0"/>
              <a:buChar char="o"/>
            </a:pPr>
            <a:endParaRPr lang="pt-BR" altLang="pt-BR" dirty="0">
              <a:solidFill>
                <a:schemeClr val="accent5">
                  <a:lumMod val="60000"/>
                  <a:lumOff val="40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217907-24EF-7A02-37A4-BD8406321E55}"/>
              </a:ext>
            </a:extLst>
          </p:cNvPr>
          <p:cNvSpPr txBox="1"/>
          <p:nvPr/>
        </p:nvSpPr>
        <p:spPr>
          <a:xfrm>
            <a:off x="235365" y="1515346"/>
            <a:ext cx="1125691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>
                <a:solidFill>
                  <a:schemeClr val="bg1"/>
                </a:solidFill>
              </a:rPr>
              <a:t>5. Queremos descobrir os cargos que possuem a média salarial maior do que a média salarial do cargo Finance Manager(FI_MGR). Nesse caso utilizamos a subquery para comparação de valores com a clausula Having.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94919C-246F-E609-1808-B3E0F0D09359}"/>
              </a:ext>
            </a:extLst>
          </p:cNvPr>
          <p:cNvSpPr txBox="1"/>
          <p:nvPr/>
        </p:nvSpPr>
        <p:spPr>
          <a:xfrm>
            <a:off x="902208" y="3249079"/>
            <a:ext cx="762783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B050"/>
                </a:solidFill>
              </a:rPr>
              <a:t>SELECT J.JOB_ID,</a:t>
            </a:r>
          </a:p>
          <a:p>
            <a:r>
              <a:rPr lang="pt-BR" dirty="0">
                <a:solidFill>
                  <a:srgbClr val="00B050"/>
                </a:solidFill>
              </a:rPr>
              <a:t>       J.JOB_TITLE,</a:t>
            </a:r>
          </a:p>
          <a:p>
            <a:r>
              <a:rPr lang="pt-BR" dirty="0">
                <a:solidFill>
                  <a:srgbClr val="00B050"/>
                </a:solidFill>
              </a:rPr>
              <a:t>       AVG(SALARY)</a:t>
            </a:r>
          </a:p>
          <a:p>
            <a:r>
              <a:rPr lang="pt-BR" dirty="0">
                <a:solidFill>
                  <a:srgbClr val="00B050"/>
                </a:solidFill>
              </a:rPr>
              <a:t>FROM EMPLOYEES E</a:t>
            </a:r>
          </a:p>
          <a:p>
            <a:r>
              <a:rPr lang="pt-BR" dirty="0">
                <a:solidFill>
                  <a:srgbClr val="00B050"/>
                </a:solidFill>
              </a:rPr>
              <a:t>JOIN JOBS J ON J.JOB_ID = E.JOB_ID</a:t>
            </a:r>
          </a:p>
          <a:p>
            <a:r>
              <a:rPr lang="pt-BR" dirty="0">
                <a:solidFill>
                  <a:srgbClr val="00B050"/>
                </a:solidFill>
              </a:rPr>
              <a:t>GROUP BY J.JOB_ID</a:t>
            </a:r>
          </a:p>
          <a:p>
            <a:r>
              <a:rPr lang="pt-BR" dirty="0">
                <a:solidFill>
                  <a:srgbClr val="00B050"/>
                </a:solidFill>
              </a:rPr>
              <a:t>    , J.JOB_TITLE</a:t>
            </a:r>
          </a:p>
          <a:p>
            <a:r>
              <a:rPr lang="pt-BR" dirty="0">
                <a:solidFill>
                  <a:srgbClr val="00B050"/>
                </a:solidFill>
              </a:rPr>
              <a:t>HAVING AVG(SALARY) &gt; (SELECT AVG(SALARY)</a:t>
            </a:r>
          </a:p>
          <a:p>
            <a:r>
              <a:rPr lang="pt-BR" dirty="0">
                <a:solidFill>
                  <a:srgbClr val="00B050"/>
                </a:solidFill>
              </a:rPr>
              <a:t>                      FROM EMPLOYEES E2</a:t>
            </a:r>
          </a:p>
          <a:p>
            <a:r>
              <a:rPr lang="pt-BR" dirty="0">
                <a:solidFill>
                  <a:srgbClr val="00B050"/>
                </a:solidFill>
              </a:rPr>
              <a:t>                      WHERE JOB_ID = 'FI_MGR');</a:t>
            </a:r>
          </a:p>
        </p:txBody>
      </p:sp>
    </p:spTree>
    <p:extLst>
      <p:ext uri="{BB962C8B-B14F-4D97-AF65-F5344CB8AC3E}">
        <p14:creationId xmlns:p14="http://schemas.microsoft.com/office/powerpoint/2010/main" val="1101121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F8D39DFF-2BFD-1FFB-9C53-4BA580FF0375}"/>
              </a:ext>
            </a:extLst>
          </p:cNvPr>
          <p:cNvSpPr txBox="1">
            <a:spLocks noChangeArrowheads="1"/>
          </p:cNvSpPr>
          <p:nvPr/>
        </p:nvSpPr>
        <p:spPr>
          <a:xfrm>
            <a:off x="460811" y="1182720"/>
            <a:ext cx="10329110" cy="5832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>
              <a:buFont typeface="Courier New" panose="02070309020205020404" pitchFamily="49" charset="0"/>
              <a:buChar char="o"/>
            </a:pPr>
            <a:endParaRPr lang="pt-BR" altLang="pt-BR" dirty="0">
              <a:solidFill>
                <a:schemeClr val="accent5">
                  <a:lumMod val="60000"/>
                  <a:lumOff val="40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61AEDA-960C-A47A-3CC3-16AFE7A71F35}"/>
              </a:ext>
            </a:extLst>
          </p:cNvPr>
          <p:cNvSpPr txBox="1"/>
          <p:nvPr/>
        </p:nvSpPr>
        <p:spPr>
          <a:xfrm>
            <a:off x="235365" y="1721320"/>
            <a:ext cx="109702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6. Precisamos atualizar o salário dos funcionários para o mesmo valor do funcionário que possui o maior valor do seu cargo. Para resolver esse problema, iremos criar uma </a:t>
            </a:r>
            <a:r>
              <a:rPr lang="pt-BR" dirty="0" err="1">
                <a:solidFill>
                  <a:schemeClr val="bg1"/>
                </a:solidFill>
              </a:rPr>
              <a:t>inner</a:t>
            </a:r>
            <a:r>
              <a:rPr lang="pt-BR" dirty="0">
                <a:solidFill>
                  <a:schemeClr val="bg1"/>
                </a:solidFill>
              </a:rPr>
              <a:t> query, que será utilizada na clausula SET pela </a:t>
            </a:r>
            <a:r>
              <a:rPr lang="pt-BR" dirty="0" err="1">
                <a:solidFill>
                  <a:schemeClr val="bg1"/>
                </a:solidFill>
              </a:rPr>
              <a:t>outer</a:t>
            </a:r>
            <a:r>
              <a:rPr lang="pt-BR" dirty="0">
                <a:solidFill>
                  <a:schemeClr val="bg1"/>
                </a:solidFill>
              </a:rPr>
              <a:t> query.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B3D3D9-FF39-3104-4EFA-DADD0570957E}"/>
              </a:ext>
            </a:extLst>
          </p:cNvPr>
          <p:cNvSpPr txBox="1"/>
          <p:nvPr/>
        </p:nvSpPr>
        <p:spPr>
          <a:xfrm>
            <a:off x="604157" y="3264468"/>
            <a:ext cx="72988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UPDATE EMPLOYEES E</a:t>
            </a:r>
          </a:p>
          <a:p>
            <a:r>
              <a:rPr lang="en-US" dirty="0">
                <a:solidFill>
                  <a:srgbClr val="00B050"/>
                </a:solidFill>
              </a:rPr>
              <a:t>SET SALARY = (SELECT MAX(SALARY)</a:t>
            </a:r>
          </a:p>
          <a:p>
            <a:r>
              <a:rPr lang="en-US" dirty="0">
                <a:solidFill>
                  <a:srgbClr val="00B050"/>
                </a:solidFill>
              </a:rPr>
              <a:t>              FROM EMPLOYEES E2</a:t>
            </a:r>
          </a:p>
          <a:p>
            <a:r>
              <a:rPr lang="en-US" dirty="0">
                <a:solidFill>
                  <a:srgbClr val="00B050"/>
                </a:solidFill>
              </a:rPr>
              <a:t>              WHERE E2.JOB_ID = E.JOB_ID);</a:t>
            </a:r>
            <a:endParaRPr lang="pt-B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395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F8D39DFF-2BFD-1FFB-9C53-4BA580FF0375}"/>
              </a:ext>
            </a:extLst>
          </p:cNvPr>
          <p:cNvSpPr txBox="1">
            <a:spLocks noChangeArrowheads="1"/>
          </p:cNvSpPr>
          <p:nvPr/>
        </p:nvSpPr>
        <p:spPr>
          <a:xfrm>
            <a:off x="460811" y="1182720"/>
            <a:ext cx="10329110" cy="5832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>
              <a:buFont typeface="Courier New" panose="02070309020205020404" pitchFamily="49" charset="0"/>
              <a:buChar char="o"/>
            </a:pPr>
            <a:endParaRPr lang="pt-BR" altLang="pt-BR" dirty="0">
              <a:solidFill>
                <a:schemeClr val="accent5">
                  <a:lumMod val="60000"/>
                  <a:lumOff val="40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A33EAD-4388-6931-9C32-54465BE48F1C}"/>
              </a:ext>
            </a:extLst>
          </p:cNvPr>
          <p:cNvSpPr txBox="1"/>
          <p:nvPr/>
        </p:nvSpPr>
        <p:spPr>
          <a:xfrm>
            <a:off x="3631474" y="1330750"/>
            <a:ext cx="1601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FFFF00"/>
                </a:solidFill>
              </a:rPr>
              <a:t>Exercícios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641B31-86AE-60EF-90FF-FF71F60CD570}"/>
              </a:ext>
            </a:extLst>
          </p:cNvPr>
          <p:cNvSpPr txBox="1"/>
          <p:nvPr/>
        </p:nvSpPr>
        <p:spPr>
          <a:xfrm>
            <a:off x="235365" y="2657735"/>
            <a:ext cx="114958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1 - Selecione todos os funcionários que ganham mais do que a média salarial do departamento 50: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2- Selecione todos os funcionários que têm gerente e trabalham no mesmo departamento: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3 - Selecione todos os funcionários que têm um histórico de trabalho em departamentos diferentes daquele em que estão atualmente: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4 - Selecione todos os departamentos que têm mais de 5 funcionários: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5- Selecione todos os funcionários que são gerentes de departamento e que ganham mais do que qualquer funcionário do departamento que gerenciam: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84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0" y="6396334"/>
            <a:ext cx="572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hlinkClick r:id="rId5"/>
              </a:rPr>
              <a:t>profvergilio.santos@fiap.com.br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442363" y="2705725"/>
            <a:ext cx="281859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rgbClr val="FFFF00"/>
                </a:solidFill>
              </a:rPr>
              <a:t>Introdução</a:t>
            </a:r>
            <a:r>
              <a:rPr lang="pt-BR" sz="4400" dirty="0">
                <a:solidFill>
                  <a:schemeClr val="bg1"/>
                </a:solidFill>
              </a:rPr>
              <a:t> </a:t>
            </a:r>
          </a:p>
          <a:p>
            <a:endParaRPr lang="pt-BR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53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F8D39DFF-2BFD-1FFB-9C53-4BA580FF0375}"/>
              </a:ext>
            </a:extLst>
          </p:cNvPr>
          <p:cNvSpPr txBox="1">
            <a:spLocks noChangeArrowheads="1"/>
          </p:cNvSpPr>
          <p:nvPr/>
        </p:nvSpPr>
        <p:spPr>
          <a:xfrm>
            <a:off x="460811" y="1182720"/>
            <a:ext cx="10329110" cy="5832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>
              <a:buFont typeface="Courier New" panose="02070309020205020404" pitchFamily="49" charset="0"/>
              <a:buChar char="o"/>
            </a:pPr>
            <a:endParaRPr lang="pt-BR" altLang="pt-BR" dirty="0">
              <a:solidFill>
                <a:schemeClr val="accent5">
                  <a:lumMod val="60000"/>
                  <a:lumOff val="40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AC7F50-E33B-812D-C844-9855F1B908C4}"/>
              </a:ext>
            </a:extLst>
          </p:cNvPr>
          <p:cNvSpPr txBox="1"/>
          <p:nvPr/>
        </p:nvSpPr>
        <p:spPr>
          <a:xfrm>
            <a:off x="902208" y="1559800"/>
            <a:ext cx="957507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B050"/>
                </a:solidFill>
              </a:rPr>
              <a:t>O que é uma SubQuery?</a:t>
            </a:r>
          </a:p>
          <a:p>
            <a:r>
              <a:rPr lang="pt-BR" dirty="0">
                <a:solidFill>
                  <a:srgbClr val="00B05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É uma instrução SQL que esta condicionada a outra instrução SELECT 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A SubQuery é uma instrução muito versátil a qual pode ser utilizada em diversos cenários e serve geralmente para resolver problemas que teriam que ser feitas com 2 ou mais consultas.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Podemos utilizar </a:t>
            </a:r>
            <a:r>
              <a:rPr lang="pt-BR" sz="2400" dirty="0" err="1">
                <a:solidFill>
                  <a:schemeClr val="bg1"/>
                </a:solidFill>
              </a:rPr>
              <a:t>SubQueries</a:t>
            </a:r>
            <a:r>
              <a:rPr lang="pt-BR" sz="2400" dirty="0">
                <a:solidFill>
                  <a:schemeClr val="bg1"/>
                </a:solidFill>
              </a:rPr>
              <a:t> em instruções </a:t>
            </a:r>
            <a:r>
              <a:rPr lang="pt-BR" sz="2400" dirty="0" err="1">
                <a:solidFill>
                  <a:schemeClr val="bg1"/>
                </a:solidFill>
              </a:rPr>
              <a:t>select</a:t>
            </a:r>
            <a:r>
              <a:rPr lang="pt-BR" sz="2400" dirty="0">
                <a:solidFill>
                  <a:schemeClr val="bg1"/>
                </a:solidFill>
              </a:rPr>
              <a:t>, insert, update e delete. Nessas instruções podemos fazer o uso de SubQuery em diversas clausulas como a </a:t>
            </a:r>
            <a:r>
              <a:rPr lang="pt-BR" sz="2400" dirty="0" err="1">
                <a:solidFill>
                  <a:schemeClr val="bg1"/>
                </a:solidFill>
              </a:rPr>
              <a:t>into</a:t>
            </a:r>
            <a:r>
              <a:rPr lang="pt-BR" sz="2400" dirty="0">
                <a:solidFill>
                  <a:schemeClr val="bg1"/>
                </a:solidFill>
              </a:rPr>
              <a:t>, </a:t>
            </a:r>
            <a:r>
              <a:rPr lang="pt-BR" sz="2400" dirty="0" err="1">
                <a:solidFill>
                  <a:schemeClr val="bg1"/>
                </a:solidFill>
              </a:rPr>
              <a:t>values</a:t>
            </a:r>
            <a:r>
              <a:rPr lang="pt-BR" sz="2400" dirty="0">
                <a:solidFill>
                  <a:schemeClr val="bg1"/>
                </a:solidFill>
              </a:rPr>
              <a:t>, set, </a:t>
            </a:r>
            <a:r>
              <a:rPr lang="pt-BR" sz="2400" dirty="0" err="1">
                <a:solidFill>
                  <a:schemeClr val="bg1"/>
                </a:solidFill>
              </a:rPr>
              <a:t>where</a:t>
            </a:r>
            <a:r>
              <a:rPr lang="pt-BR" sz="2400" dirty="0">
                <a:solidFill>
                  <a:schemeClr val="bg1"/>
                </a:solidFill>
              </a:rPr>
              <a:t> e </a:t>
            </a:r>
            <a:r>
              <a:rPr lang="pt-BR" sz="2400" dirty="0" err="1">
                <a:solidFill>
                  <a:schemeClr val="bg1"/>
                </a:solidFill>
              </a:rPr>
              <a:t>having</a:t>
            </a:r>
            <a:r>
              <a:rPr lang="pt-BR" sz="2400" dirty="0">
                <a:solidFill>
                  <a:schemeClr val="bg1"/>
                </a:solidFill>
              </a:rPr>
              <a:t>. O Oracle também permite que utilizemos a SubQuery tanto ao lado direito quanto ao esquerdo do operador =.</a:t>
            </a:r>
          </a:p>
        </p:txBody>
      </p:sp>
    </p:spTree>
    <p:extLst>
      <p:ext uri="{BB962C8B-B14F-4D97-AF65-F5344CB8AC3E}">
        <p14:creationId xmlns:p14="http://schemas.microsoft.com/office/powerpoint/2010/main" val="1908800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F8D39DFF-2BFD-1FFB-9C53-4BA580FF0375}"/>
              </a:ext>
            </a:extLst>
          </p:cNvPr>
          <p:cNvSpPr txBox="1">
            <a:spLocks noChangeArrowheads="1"/>
          </p:cNvSpPr>
          <p:nvPr/>
        </p:nvSpPr>
        <p:spPr>
          <a:xfrm>
            <a:off x="460811" y="1182720"/>
            <a:ext cx="10329110" cy="5832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>
              <a:buFont typeface="Courier New" panose="02070309020205020404" pitchFamily="49" charset="0"/>
              <a:buChar char="o"/>
            </a:pPr>
            <a:endParaRPr lang="pt-BR" altLang="pt-BR" dirty="0">
              <a:solidFill>
                <a:schemeClr val="accent5">
                  <a:lumMod val="60000"/>
                  <a:lumOff val="40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373835-4ED3-A3EC-3603-729574CE2E60}"/>
              </a:ext>
            </a:extLst>
          </p:cNvPr>
          <p:cNvSpPr txBox="1"/>
          <p:nvPr/>
        </p:nvSpPr>
        <p:spPr>
          <a:xfrm>
            <a:off x="1672046" y="1474370"/>
            <a:ext cx="3198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FFFF00"/>
                </a:solidFill>
              </a:rPr>
              <a:t>Tipos de </a:t>
            </a:r>
            <a:r>
              <a:rPr lang="pt-BR" sz="2800" dirty="0" err="1">
                <a:solidFill>
                  <a:srgbClr val="FFFF00"/>
                </a:solidFill>
              </a:rPr>
              <a:t>Subqueries</a:t>
            </a:r>
            <a:r>
              <a:rPr lang="pt-BR" sz="2800" dirty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6265FE-1CB6-9023-1F67-1FFF44898A8F}"/>
              </a:ext>
            </a:extLst>
          </p:cNvPr>
          <p:cNvSpPr txBox="1"/>
          <p:nvPr/>
        </p:nvSpPr>
        <p:spPr>
          <a:xfrm>
            <a:off x="902208" y="2289342"/>
            <a:ext cx="1002977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pt-BR" b="1" i="0" dirty="0" err="1">
                <a:solidFill>
                  <a:srgbClr val="00B050"/>
                </a:solidFill>
                <a:effectLst/>
                <a:latin typeface="-apple-system"/>
              </a:rPr>
              <a:t>Outer</a:t>
            </a:r>
            <a:r>
              <a:rPr lang="pt-BR" b="1" i="0" dirty="0">
                <a:solidFill>
                  <a:srgbClr val="00B050"/>
                </a:solidFill>
                <a:effectLst/>
                <a:latin typeface="-apple-system"/>
              </a:rPr>
              <a:t> Query</a:t>
            </a:r>
          </a:p>
          <a:p>
            <a:pPr algn="l"/>
            <a:endParaRPr lang="pt-BR" b="0" i="0" dirty="0">
              <a:solidFill>
                <a:srgbClr val="00B050"/>
              </a:solidFill>
              <a:effectLst/>
              <a:latin typeface="-apple-system"/>
            </a:endParaRP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-apple-system"/>
              </a:rPr>
              <a:t>É sempre a query externa, ou seja, a query da esquerda.</a:t>
            </a:r>
          </a:p>
          <a:p>
            <a:pPr algn="l"/>
            <a:endParaRPr lang="pt-BR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pt-BR" b="1" i="0" dirty="0" err="1">
                <a:solidFill>
                  <a:srgbClr val="00B050"/>
                </a:solidFill>
                <a:effectLst/>
                <a:latin typeface="-apple-system"/>
              </a:rPr>
              <a:t>Inner</a:t>
            </a:r>
            <a:r>
              <a:rPr lang="pt-BR" b="1" i="0" dirty="0">
                <a:solidFill>
                  <a:srgbClr val="00B050"/>
                </a:solidFill>
                <a:effectLst/>
                <a:latin typeface="-apple-system"/>
              </a:rPr>
              <a:t> Query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pt-BR" b="0" i="0" dirty="0">
              <a:solidFill>
                <a:srgbClr val="00B050"/>
              </a:solidFill>
              <a:effectLst/>
              <a:latin typeface="-apple-system"/>
            </a:endParaRP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-apple-system"/>
              </a:rPr>
              <a:t>É sempre a query interna, ou seja, a query da direita.</a:t>
            </a:r>
          </a:p>
          <a:p>
            <a:pPr algn="l"/>
            <a:endParaRPr lang="pt-BR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pt-BR" b="1" i="0" dirty="0" err="1">
                <a:solidFill>
                  <a:srgbClr val="00B050"/>
                </a:solidFill>
                <a:effectLst/>
                <a:latin typeface="-apple-system"/>
              </a:rPr>
              <a:t>SubQueries</a:t>
            </a:r>
            <a:r>
              <a:rPr lang="pt-BR" b="1" i="0" dirty="0">
                <a:solidFill>
                  <a:srgbClr val="00B050"/>
                </a:solidFill>
                <a:effectLst/>
                <a:latin typeface="-apple-system"/>
              </a:rPr>
              <a:t> Escalares (single-</a:t>
            </a:r>
            <a:r>
              <a:rPr lang="pt-BR" b="1" i="0" dirty="0" err="1">
                <a:solidFill>
                  <a:srgbClr val="00B050"/>
                </a:solidFill>
                <a:effectLst/>
                <a:latin typeface="-apple-system"/>
              </a:rPr>
              <a:t>row</a:t>
            </a:r>
            <a:r>
              <a:rPr lang="pt-BR" b="1" i="0" dirty="0">
                <a:solidFill>
                  <a:srgbClr val="00B050"/>
                </a:solidFill>
                <a:effectLst/>
                <a:latin typeface="-apple-system"/>
              </a:rPr>
              <a:t>)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pt-BR" b="0" i="0" dirty="0">
              <a:solidFill>
                <a:srgbClr val="00B050"/>
              </a:solidFill>
              <a:effectLst/>
              <a:latin typeface="-apple-system"/>
            </a:endParaRP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-apple-system"/>
              </a:rPr>
              <a:t>São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-apple-system"/>
              </a:rPr>
              <a:t>subqueries</a:t>
            </a:r>
            <a:r>
              <a:rPr lang="pt-BR" b="0" i="0" dirty="0">
                <a:solidFill>
                  <a:schemeClr val="bg1"/>
                </a:solidFill>
                <a:effectLst/>
                <a:latin typeface="-apple-system"/>
              </a:rPr>
              <a:t> que retornam apenas uma linha e uma coluna.</a:t>
            </a:r>
          </a:p>
          <a:p>
            <a:pPr algn="l"/>
            <a:endParaRPr lang="pt-BR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pt-BR" b="1" i="0" dirty="0" err="1">
                <a:solidFill>
                  <a:srgbClr val="00B050"/>
                </a:solidFill>
                <a:effectLst/>
                <a:latin typeface="-apple-system"/>
              </a:rPr>
              <a:t>SubQueries</a:t>
            </a:r>
            <a:r>
              <a:rPr lang="pt-BR" b="1" i="0" dirty="0">
                <a:solidFill>
                  <a:srgbClr val="00B050"/>
                </a:solidFill>
                <a:effectLst/>
                <a:latin typeface="-apple-system"/>
              </a:rPr>
              <a:t> Correlacionadas (</a:t>
            </a:r>
            <a:r>
              <a:rPr lang="pt-BR" b="1" i="0" dirty="0" err="1">
                <a:solidFill>
                  <a:srgbClr val="00B050"/>
                </a:solidFill>
                <a:effectLst/>
                <a:latin typeface="-apple-system"/>
              </a:rPr>
              <a:t>mutilple</a:t>
            </a:r>
            <a:r>
              <a:rPr lang="pt-BR" b="1" i="0" dirty="0">
                <a:solidFill>
                  <a:srgbClr val="00B050"/>
                </a:solidFill>
                <a:effectLst/>
                <a:latin typeface="-apple-system"/>
              </a:rPr>
              <a:t> </a:t>
            </a:r>
            <a:r>
              <a:rPr lang="pt-BR" b="1" i="0" dirty="0" err="1">
                <a:solidFill>
                  <a:srgbClr val="00B050"/>
                </a:solidFill>
                <a:effectLst/>
                <a:latin typeface="-apple-system"/>
              </a:rPr>
              <a:t>rows</a:t>
            </a:r>
            <a:r>
              <a:rPr lang="pt-BR" b="1" i="0" dirty="0">
                <a:solidFill>
                  <a:srgbClr val="00B050"/>
                </a:solidFill>
                <a:effectLst/>
                <a:latin typeface="-apple-system"/>
              </a:rPr>
              <a:t>)</a:t>
            </a:r>
          </a:p>
          <a:p>
            <a:pPr algn="l"/>
            <a:endParaRPr lang="pt-BR" b="0" i="0" dirty="0">
              <a:solidFill>
                <a:srgbClr val="00B050"/>
              </a:solidFill>
              <a:effectLst/>
              <a:latin typeface="-apple-system"/>
            </a:endParaRP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-apple-system"/>
              </a:rPr>
              <a:t>São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-apple-system"/>
              </a:rPr>
              <a:t>SubQueries</a:t>
            </a:r>
            <a:r>
              <a:rPr lang="pt-BR" b="0" i="0" dirty="0">
                <a:solidFill>
                  <a:schemeClr val="bg1"/>
                </a:solidFill>
                <a:effectLst/>
                <a:latin typeface="-apple-system"/>
              </a:rPr>
              <a:t> que se relacionam com a query externa, e são processados linha a linha.</a:t>
            </a:r>
          </a:p>
        </p:txBody>
      </p:sp>
    </p:spTree>
    <p:extLst>
      <p:ext uri="{BB962C8B-B14F-4D97-AF65-F5344CB8AC3E}">
        <p14:creationId xmlns:p14="http://schemas.microsoft.com/office/powerpoint/2010/main" val="2629439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F8D39DFF-2BFD-1FFB-9C53-4BA580FF0375}"/>
              </a:ext>
            </a:extLst>
          </p:cNvPr>
          <p:cNvSpPr txBox="1">
            <a:spLocks noChangeArrowheads="1"/>
          </p:cNvSpPr>
          <p:nvPr/>
        </p:nvSpPr>
        <p:spPr>
          <a:xfrm>
            <a:off x="460811" y="1182720"/>
            <a:ext cx="10329110" cy="5832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>
              <a:buFont typeface="Courier New" panose="02070309020205020404" pitchFamily="49" charset="0"/>
              <a:buChar char="o"/>
            </a:pPr>
            <a:endParaRPr lang="pt-BR" altLang="pt-BR" dirty="0">
              <a:solidFill>
                <a:schemeClr val="accent5">
                  <a:lumMod val="60000"/>
                  <a:lumOff val="40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77953C-ACED-0D2A-1AFB-40FD630F2106}"/>
              </a:ext>
            </a:extLst>
          </p:cNvPr>
          <p:cNvSpPr txBox="1"/>
          <p:nvPr/>
        </p:nvSpPr>
        <p:spPr>
          <a:xfrm>
            <a:off x="849086" y="1841863"/>
            <a:ext cx="1088210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FFFF00"/>
                </a:solidFill>
              </a:rPr>
              <a:t>Vamos praticar</a:t>
            </a:r>
          </a:p>
          <a:p>
            <a:endParaRPr lang="pt-BR" sz="3200" dirty="0">
              <a:solidFill>
                <a:srgbClr val="FFFF00"/>
              </a:solidFill>
            </a:endParaRPr>
          </a:p>
          <a:p>
            <a:r>
              <a:rPr lang="pt-BR" sz="3200" dirty="0">
                <a:solidFill>
                  <a:schemeClr val="bg1"/>
                </a:solidFill>
              </a:rPr>
              <a:t>Para praticarmos os precisamos executar o script para criar o </a:t>
            </a:r>
            <a:r>
              <a:rPr lang="pt-BR" sz="3200" dirty="0" err="1">
                <a:solidFill>
                  <a:schemeClr val="bg1"/>
                </a:solidFill>
              </a:rPr>
              <a:t>schema</a:t>
            </a:r>
            <a:r>
              <a:rPr lang="pt-BR" sz="3200" dirty="0">
                <a:solidFill>
                  <a:schemeClr val="bg1"/>
                </a:solidFill>
              </a:rPr>
              <a:t> HR</a:t>
            </a:r>
          </a:p>
          <a:p>
            <a:endParaRPr lang="pt-BR" sz="3200" dirty="0">
              <a:solidFill>
                <a:schemeClr val="bg1"/>
              </a:solidFill>
            </a:endParaRPr>
          </a:p>
          <a:p>
            <a:r>
              <a:rPr lang="pt-BR" sz="3200" dirty="0">
                <a:solidFill>
                  <a:srgbClr val="00B050"/>
                </a:solidFill>
              </a:rPr>
              <a:t>@ 'C:\</a:t>
            </a:r>
            <a:r>
              <a:rPr lang="pt-BR" sz="3200" dirty="0" err="1">
                <a:solidFill>
                  <a:srgbClr val="00B050"/>
                </a:solidFill>
              </a:rPr>
              <a:t>Users</a:t>
            </a:r>
            <a:r>
              <a:rPr lang="pt-BR" sz="3200" dirty="0">
                <a:solidFill>
                  <a:srgbClr val="00B050"/>
                </a:solidFill>
              </a:rPr>
              <a:t>\pf1788\Desktop\</a:t>
            </a:r>
            <a:r>
              <a:rPr lang="pt-BR" sz="3200" dirty="0" err="1">
                <a:solidFill>
                  <a:srgbClr val="00B050"/>
                </a:solidFill>
              </a:rPr>
              <a:t>hr_cre.sql</a:t>
            </a:r>
            <a:r>
              <a:rPr lang="pt-BR" sz="3200" dirty="0">
                <a:solidFill>
                  <a:srgbClr val="00B050"/>
                </a:solidFill>
              </a:rPr>
              <a:t>';</a:t>
            </a:r>
          </a:p>
          <a:p>
            <a:r>
              <a:rPr lang="pt-BR" sz="3200" dirty="0">
                <a:solidFill>
                  <a:srgbClr val="00B050"/>
                </a:solidFill>
              </a:rPr>
              <a:t>@ 'C:\</a:t>
            </a:r>
            <a:r>
              <a:rPr lang="pt-BR" sz="3200" dirty="0" err="1">
                <a:solidFill>
                  <a:srgbClr val="00B050"/>
                </a:solidFill>
              </a:rPr>
              <a:t>Users</a:t>
            </a:r>
            <a:r>
              <a:rPr lang="pt-BR" sz="3200" dirty="0">
                <a:solidFill>
                  <a:srgbClr val="00B050"/>
                </a:solidFill>
              </a:rPr>
              <a:t>\pf1788\Desktop\</a:t>
            </a:r>
            <a:r>
              <a:rPr lang="pt-BR" sz="3200" dirty="0" err="1">
                <a:solidFill>
                  <a:srgbClr val="00B050"/>
                </a:solidFill>
              </a:rPr>
              <a:t>hr_popul.sql</a:t>
            </a:r>
            <a:r>
              <a:rPr lang="pt-BR" sz="3200" dirty="0">
                <a:solidFill>
                  <a:srgbClr val="00B050"/>
                </a:solidFill>
              </a:rPr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270083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F8D39DFF-2BFD-1FFB-9C53-4BA580FF0375}"/>
              </a:ext>
            </a:extLst>
          </p:cNvPr>
          <p:cNvSpPr txBox="1">
            <a:spLocks noChangeArrowheads="1"/>
          </p:cNvSpPr>
          <p:nvPr/>
        </p:nvSpPr>
        <p:spPr>
          <a:xfrm>
            <a:off x="460811" y="1182720"/>
            <a:ext cx="10329110" cy="5832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>
              <a:buFont typeface="Courier New" panose="02070309020205020404" pitchFamily="49" charset="0"/>
              <a:buChar char="o"/>
            </a:pPr>
            <a:endParaRPr lang="pt-BR" altLang="pt-BR" dirty="0">
              <a:solidFill>
                <a:schemeClr val="accent5">
                  <a:lumMod val="60000"/>
                  <a:lumOff val="40000"/>
                </a:schemeClr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034C79-5A96-8B94-A91C-0109884C85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9484" y="1080810"/>
            <a:ext cx="4545875" cy="556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174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F8D39DFF-2BFD-1FFB-9C53-4BA580FF0375}"/>
              </a:ext>
            </a:extLst>
          </p:cNvPr>
          <p:cNvSpPr txBox="1">
            <a:spLocks noChangeArrowheads="1"/>
          </p:cNvSpPr>
          <p:nvPr/>
        </p:nvSpPr>
        <p:spPr>
          <a:xfrm>
            <a:off x="460811" y="1182720"/>
            <a:ext cx="10329110" cy="5832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>
              <a:buFont typeface="Courier New" panose="02070309020205020404" pitchFamily="49" charset="0"/>
              <a:buChar char="o"/>
            </a:pPr>
            <a:endParaRPr lang="pt-BR" altLang="pt-BR" dirty="0">
              <a:solidFill>
                <a:schemeClr val="accent5">
                  <a:lumMod val="60000"/>
                  <a:lumOff val="40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CB0472-F58D-9A37-EB73-3217221EBD90}"/>
              </a:ext>
            </a:extLst>
          </p:cNvPr>
          <p:cNvSpPr txBox="1"/>
          <p:nvPr/>
        </p:nvSpPr>
        <p:spPr>
          <a:xfrm>
            <a:off x="460811" y="1706669"/>
            <a:ext cx="1144845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Buscar os funcionários que pertencem ao departamento Marketing, no entanto não sabemos o ID do departamento </a:t>
            </a:r>
          </a:p>
          <a:p>
            <a:r>
              <a:rPr lang="pt-BR" dirty="0">
                <a:solidFill>
                  <a:schemeClr val="bg1"/>
                </a:solidFill>
              </a:rPr>
              <a:t>e/ou o mesmo pode ser alterado um dia.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SELECT *</a:t>
            </a:r>
          </a:p>
          <a:p>
            <a:r>
              <a:rPr lang="en-US" dirty="0">
                <a:solidFill>
                  <a:srgbClr val="00B050"/>
                </a:solidFill>
              </a:rPr>
              <a:t>FROM EMPLOYEES E</a:t>
            </a:r>
          </a:p>
          <a:p>
            <a:r>
              <a:rPr lang="en-US" dirty="0">
                <a:solidFill>
                  <a:srgbClr val="00B050"/>
                </a:solidFill>
              </a:rPr>
              <a:t>WHERE E.DEPARTMENT_ID = (SELECT DEPARTMENT_ID</a:t>
            </a:r>
          </a:p>
          <a:p>
            <a:r>
              <a:rPr lang="en-US" dirty="0">
                <a:solidFill>
                  <a:srgbClr val="00B050"/>
                </a:solidFill>
              </a:rPr>
              <a:t>                         FROM DEPARTMENTS D</a:t>
            </a:r>
          </a:p>
          <a:p>
            <a:r>
              <a:rPr lang="en-US" dirty="0">
                <a:solidFill>
                  <a:srgbClr val="00B050"/>
                </a:solidFill>
              </a:rPr>
              <a:t>                         WHERE UPPER(D.DEPARTMENT_NAME) = 'MARKETING')</a:t>
            </a:r>
          </a:p>
          <a:p>
            <a:r>
              <a:rPr lang="en-US" dirty="0">
                <a:solidFill>
                  <a:srgbClr val="00B050"/>
                </a:solidFill>
              </a:rPr>
              <a:t>ORDER BY E.EMPLOYEE_ID;</a:t>
            </a:r>
            <a:endParaRPr lang="pt-B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68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F8D39DFF-2BFD-1FFB-9C53-4BA580FF0375}"/>
              </a:ext>
            </a:extLst>
          </p:cNvPr>
          <p:cNvSpPr txBox="1">
            <a:spLocks noChangeArrowheads="1"/>
          </p:cNvSpPr>
          <p:nvPr/>
        </p:nvSpPr>
        <p:spPr>
          <a:xfrm>
            <a:off x="460811" y="1182720"/>
            <a:ext cx="10329110" cy="5832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>
              <a:buFont typeface="Courier New" panose="02070309020205020404" pitchFamily="49" charset="0"/>
              <a:buChar char="o"/>
            </a:pPr>
            <a:endParaRPr lang="pt-BR" altLang="pt-BR" dirty="0">
              <a:solidFill>
                <a:schemeClr val="accent5">
                  <a:lumMod val="60000"/>
                  <a:lumOff val="40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201EB0-BA9E-5359-EA72-E0FCF4F04932}"/>
              </a:ext>
            </a:extLst>
          </p:cNvPr>
          <p:cNvSpPr txBox="1"/>
          <p:nvPr/>
        </p:nvSpPr>
        <p:spPr>
          <a:xfrm>
            <a:off x="571542" y="1519519"/>
            <a:ext cx="7810921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sz="1600" b="0" i="0" dirty="0">
                <a:solidFill>
                  <a:schemeClr val="bg1"/>
                </a:solidFill>
                <a:effectLst/>
                <a:latin typeface="-apple-system"/>
              </a:rPr>
              <a:t>2. Buscar o nome do funcionário e do seu Manager desde que eles tenham o mesmo nome.</a:t>
            </a:r>
          </a:p>
          <a:p>
            <a:pPr algn="l"/>
            <a:endParaRPr lang="pt-BR" sz="1600" dirty="0">
              <a:solidFill>
                <a:schemeClr val="bg1"/>
              </a:solidFill>
              <a:latin typeface="-apple-system"/>
            </a:endParaRPr>
          </a:p>
          <a:p>
            <a:pPr algn="l"/>
            <a:r>
              <a:rPr lang="pt-BR" sz="1600" b="0" i="0" dirty="0">
                <a:solidFill>
                  <a:srgbClr val="00B050"/>
                </a:solidFill>
                <a:effectLst/>
                <a:latin typeface="-apple-system"/>
              </a:rPr>
              <a:t>SELECT</a:t>
            </a:r>
          </a:p>
          <a:p>
            <a:pPr algn="l"/>
            <a:r>
              <a:rPr lang="pt-BR" sz="1600" b="0" i="0" dirty="0">
                <a:solidFill>
                  <a:srgbClr val="00B050"/>
                </a:solidFill>
                <a:effectLst/>
                <a:latin typeface="-apple-system"/>
              </a:rPr>
              <a:t>   E.EMPLOYEE_ID,</a:t>
            </a:r>
          </a:p>
          <a:p>
            <a:pPr algn="l"/>
            <a:r>
              <a:rPr lang="pt-BR" sz="1600" b="0" i="0" dirty="0">
                <a:solidFill>
                  <a:srgbClr val="00B050"/>
                </a:solidFill>
                <a:effectLst/>
                <a:latin typeface="-apple-system"/>
              </a:rPr>
              <a:t>   E.FIRST_NAME || ' ' || E.LAST_NAME AS NOME_FUNCIONARIO,</a:t>
            </a:r>
          </a:p>
          <a:p>
            <a:pPr algn="l"/>
            <a:r>
              <a:rPr lang="pt-BR" sz="1600" b="0" i="0" dirty="0">
                <a:solidFill>
                  <a:srgbClr val="00B050"/>
                </a:solidFill>
                <a:effectLst/>
                <a:latin typeface="-apple-system"/>
              </a:rPr>
              <a:t>   E.MANAGER_ID,</a:t>
            </a:r>
          </a:p>
          <a:p>
            <a:pPr algn="l"/>
            <a:r>
              <a:rPr lang="pt-BR" sz="1600" b="0" i="0" dirty="0">
                <a:solidFill>
                  <a:srgbClr val="00B050"/>
                </a:solidFill>
                <a:effectLst/>
                <a:latin typeface="-apple-system"/>
              </a:rPr>
              <a:t>   (SELECT M.FIRST_NAME || ' ' || M.LAST_NAME</a:t>
            </a:r>
          </a:p>
          <a:p>
            <a:pPr algn="l"/>
            <a:r>
              <a:rPr lang="pt-BR" sz="1600" b="0" i="0" dirty="0">
                <a:solidFill>
                  <a:srgbClr val="00B050"/>
                </a:solidFill>
                <a:effectLst/>
                <a:latin typeface="-apple-system"/>
              </a:rPr>
              <a:t>   FROM EMPLOYEES M</a:t>
            </a:r>
          </a:p>
          <a:p>
            <a:pPr algn="l"/>
            <a:r>
              <a:rPr lang="pt-BR" sz="1600" b="0" i="0" dirty="0">
                <a:solidFill>
                  <a:srgbClr val="00B050"/>
                </a:solidFill>
                <a:effectLst/>
                <a:latin typeface="-apple-system"/>
              </a:rPr>
              <a:t>   WHERE E.MANAGER_ID = M.EMPLOYEE_ID) AS NOME_GERENTE</a:t>
            </a:r>
          </a:p>
          <a:p>
            <a:pPr algn="l"/>
            <a:r>
              <a:rPr lang="pt-BR" sz="1600" b="0" i="0" dirty="0">
                <a:solidFill>
                  <a:srgbClr val="00B050"/>
                </a:solidFill>
                <a:effectLst/>
                <a:latin typeface="-apple-system"/>
              </a:rPr>
              <a:t>FROM EMPLOYEES E</a:t>
            </a:r>
          </a:p>
          <a:p>
            <a:pPr algn="l"/>
            <a:r>
              <a:rPr lang="pt-BR" sz="1600" b="0" i="0" dirty="0">
                <a:solidFill>
                  <a:srgbClr val="00B050"/>
                </a:solidFill>
                <a:effectLst/>
                <a:latin typeface="-apple-system"/>
              </a:rPr>
              <a:t>WHERE ( E.DEPARTMENT_ID, E.FIRST_NAME ) IN</a:t>
            </a:r>
          </a:p>
          <a:p>
            <a:pPr algn="l"/>
            <a:r>
              <a:rPr lang="pt-BR" sz="1600" b="0" i="0" dirty="0">
                <a:solidFill>
                  <a:srgbClr val="00B050"/>
                </a:solidFill>
                <a:effectLst/>
                <a:latin typeface="-apple-system"/>
              </a:rPr>
              <a:t>      (SELECT M2.DEPARTMENT_ID,</a:t>
            </a:r>
          </a:p>
          <a:p>
            <a:pPr algn="l"/>
            <a:r>
              <a:rPr lang="pt-BR" sz="1600" b="0" i="0" dirty="0">
                <a:solidFill>
                  <a:srgbClr val="00B050"/>
                </a:solidFill>
                <a:effectLst/>
                <a:latin typeface="-apple-system"/>
              </a:rPr>
              <a:t>       M2.FIRST_NAME</a:t>
            </a:r>
          </a:p>
          <a:p>
            <a:pPr algn="l"/>
            <a:r>
              <a:rPr lang="pt-BR" sz="1600" b="0" i="0" dirty="0">
                <a:solidFill>
                  <a:srgbClr val="00B050"/>
                </a:solidFill>
                <a:effectLst/>
                <a:latin typeface="-apple-system"/>
              </a:rPr>
              <a:t>       FROM EMPLOYEES M2</a:t>
            </a:r>
          </a:p>
          <a:p>
            <a:pPr algn="l"/>
            <a:r>
              <a:rPr lang="pt-BR" sz="1600" b="0" i="0" dirty="0">
                <a:solidFill>
                  <a:srgbClr val="00B050"/>
                </a:solidFill>
                <a:effectLst/>
                <a:latin typeface="-apple-system"/>
              </a:rPr>
              <a:t>       WHERE E.MANAGER_ID = M2.EMPLOYEE_ID)</a:t>
            </a:r>
          </a:p>
          <a:p>
            <a:pPr algn="l"/>
            <a:r>
              <a:rPr lang="pt-BR" sz="1600" b="0" i="0" dirty="0">
                <a:solidFill>
                  <a:srgbClr val="00B050"/>
                </a:solidFill>
                <a:effectLst/>
                <a:latin typeface="-apple-system"/>
              </a:rPr>
              <a:t>ORDER BY E.EMPLOYEE_ID;</a:t>
            </a:r>
          </a:p>
          <a:p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6525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F8D39DFF-2BFD-1FFB-9C53-4BA580FF0375}"/>
              </a:ext>
            </a:extLst>
          </p:cNvPr>
          <p:cNvSpPr txBox="1">
            <a:spLocks noChangeArrowheads="1"/>
          </p:cNvSpPr>
          <p:nvPr/>
        </p:nvSpPr>
        <p:spPr>
          <a:xfrm>
            <a:off x="460811" y="1182720"/>
            <a:ext cx="10329110" cy="5832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>
              <a:buFont typeface="Courier New" panose="02070309020205020404" pitchFamily="49" charset="0"/>
              <a:buChar char="o"/>
            </a:pPr>
            <a:endParaRPr lang="pt-BR" altLang="pt-BR" dirty="0">
              <a:solidFill>
                <a:schemeClr val="accent5">
                  <a:lumMod val="60000"/>
                  <a:lumOff val="40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5AF6B3-7B5F-6EA9-26C4-7B4226078625}"/>
              </a:ext>
            </a:extLst>
          </p:cNvPr>
          <p:cNvSpPr txBox="1"/>
          <p:nvPr/>
        </p:nvSpPr>
        <p:spPr>
          <a:xfrm>
            <a:off x="235365" y="1721320"/>
            <a:ext cx="1153757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3. Precisamos inserir em uma tabela nova chamada PROMOCOES os funcionários que trocaram de setor nos últimos 12 meses, e que irão receber uma bonificação de 5% em seu salário. Aqui iremos utilizar a SubQuery em conjunto com a instrução Insert.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pPr algn="l"/>
            <a:r>
              <a:rPr lang="pt-BR" b="0" i="0" dirty="0">
                <a:solidFill>
                  <a:srgbClr val="FFFF00"/>
                </a:solidFill>
                <a:effectLst/>
                <a:latin typeface="-apple-system"/>
              </a:rPr>
              <a:t>Primeiro iremos criar a nova tabela visto que o </a:t>
            </a:r>
            <a:r>
              <a:rPr lang="pt-BR" b="0" i="0" dirty="0" err="1">
                <a:solidFill>
                  <a:srgbClr val="FFFF00"/>
                </a:solidFill>
                <a:effectLst/>
                <a:latin typeface="-apple-system"/>
              </a:rPr>
              <a:t>schema</a:t>
            </a:r>
            <a:r>
              <a:rPr lang="pt-BR" b="0" i="0" dirty="0">
                <a:solidFill>
                  <a:srgbClr val="FFFF00"/>
                </a:solidFill>
                <a:effectLst/>
                <a:latin typeface="-apple-system"/>
              </a:rPr>
              <a:t> HR não a possui.</a:t>
            </a:r>
          </a:p>
          <a:p>
            <a:br>
              <a:rPr lang="pt-BR" dirty="0"/>
            </a:b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C172AD-C75C-48A6-5A3D-88FAEAED3377}"/>
              </a:ext>
            </a:extLst>
          </p:cNvPr>
          <p:cNvSpPr txBox="1"/>
          <p:nvPr/>
        </p:nvSpPr>
        <p:spPr>
          <a:xfrm>
            <a:off x="235365" y="3829580"/>
            <a:ext cx="103721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CREATE TABLE  </a:t>
            </a:r>
            <a:r>
              <a:rPr lang="pt-BR" dirty="0">
                <a:solidFill>
                  <a:schemeClr val="bg1"/>
                </a:solidFill>
              </a:rPr>
              <a:t>PROMOCOES </a:t>
            </a:r>
            <a:r>
              <a:rPr lang="en-US" dirty="0">
                <a:solidFill>
                  <a:srgbClr val="00B050"/>
                </a:solidFill>
              </a:rPr>
              <a:t>(</a:t>
            </a:r>
          </a:p>
          <a:p>
            <a:r>
              <a:rPr lang="en-US" dirty="0">
                <a:solidFill>
                  <a:srgbClr val="00B050"/>
                </a:solidFill>
              </a:rPr>
              <a:t>PROMOTION_EMPLOYEE_ID NUMBER(6,0)</a:t>
            </a:r>
          </a:p>
          <a:p>
            <a:r>
              <a:rPr lang="en-US" dirty="0">
                <a:solidFill>
                  <a:srgbClr val="00B050"/>
                </a:solidFill>
              </a:rPr>
              <a:t>, EMPLOYEE_ID NUMBER(6,0) NOT NULL</a:t>
            </a:r>
          </a:p>
          <a:p>
            <a:r>
              <a:rPr lang="en-US" dirty="0">
                <a:solidFill>
                  <a:srgbClr val="00B050"/>
                </a:solidFill>
              </a:rPr>
              <a:t>, DT_PROMOTION DATE NOT NULL</a:t>
            </a:r>
          </a:p>
          <a:p>
            <a:r>
              <a:rPr lang="en-US" dirty="0">
                <a:solidFill>
                  <a:srgbClr val="00B050"/>
                </a:solidFill>
              </a:rPr>
              <a:t>, CONSTRAINT PRM_EMP_ID_PK PRIMARY KEY(PROMOTION_EMPLOYEE_ID)</a:t>
            </a:r>
          </a:p>
          <a:p>
            <a:r>
              <a:rPr lang="en-US" dirty="0">
                <a:solidFill>
                  <a:srgbClr val="00B050"/>
                </a:solidFill>
              </a:rPr>
              <a:t>, CONSTRAINT PRM_EMP_EMP_FK FOREIGN KEY(EMPLOYEE_ID) REFERENCES EMPLOYEES(EMPLOYEE_ID)</a:t>
            </a:r>
          </a:p>
          <a:p>
            <a:r>
              <a:rPr lang="en-US" dirty="0">
                <a:solidFill>
                  <a:srgbClr val="00B050"/>
                </a:solidFill>
              </a:rPr>
              <a:t>);</a:t>
            </a:r>
            <a:endParaRPr lang="pt-B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8756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2363</TotalTime>
  <Words>1247</Words>
  <Application>Microsoft Office PowerPoint</Application>
  <PresentationFormat>Widescreen</PresentationFormat>
  <Paragraphs>128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Courier New</vt:lpstr>
      <vt:lpstr>Wingdings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DELL</dc:creator>
  <cp:lastModifiedBy>SANTOS Vergilio V</cp:lastModifiedBy>
  <cp:revision>87</cp:revision>
  <dcterms:created xsi:type="dcterms:W3CDTF">2022-02-11T21:57:01Z</dcterms:created>
  <dcterms:modified xsi:type="dcterms:W3CDTF">2023-05-04T23:53:14Z</dcterms:modified>
</cp:coreProperties>
</file>