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A82C-98F8-4D81-945C-54232914FAB6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5CA6-1A6F-451C-8BAC-693500DBE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6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as duas formas de representação e como funcionam os algoritmos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5CA6-1A6F-451C-8BAC-693500DBE7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80" r:id="rId5"/>
    <p:sldLayoutId id="2147483774" r:id="rId6"/>
    <p:sldLayoutId id="2147483775" r:id="rId7"/>
    <p:sldLayoutId id="2147483776" r:id="rId8"/>
    <p:sldLayoutId id="2147483779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7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Uma imagem contendo pequeno, guarda-chuva, grande, verde&#10;&#10;Descrição gerada automaticamente">
            <a:extLst>
              <a:ext uri="{FF2B5EF4-FFF2-40B4-BE49-F238E27FC236}">
                <a16:creationId xmlns:a16="http://schemas.microsoft.com/office/drawing/2014/main" id="{21E2006D-CD52-44AD-AD3B-1487D6FA7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85" name="Rectangle 7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2280E-1D5E-40D8-9B59-6BCCF456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58FE571-5085-45CF-AE27-FD86BD0E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MATHEUS SILVA ARAUJO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TRABALHO DE CONCLUSÃO DE CURSO II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ENGENHARIA DE SISTEMAS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UNIVERSIDADE FEDERAL DE MINAS GERAIS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2019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77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72F9-CD76-4922-937C-5EE98321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66659D-0B89-4C95-A92E-F0A91D82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5" y="2619579"/>
            <a:ext cx="10058396" cy="27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6EA0-6E9B-45CB-84EF-503C5AA3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 E VIS.JS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1D747D25-706F-407E-AAE4-EF4BE9D8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69576"/>
            <a:ext cx="16462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19113131-F08E-420D-A26B-025A9D37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33" y="2356338"/>
            <a:ext cx="3114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>
            <a:extLst>
              <a:ext uri="{FF2B5EF4-FFF2-40B4-BE49-F238E27FC236}">
                <a16:creationId xmlns:a16="http://schemas.microsoft.com/office/drawing/2014/main" id="{7764C57D-E1B6-407B-BB85-02EF744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23" y="2769576"/>
            <a:ext cx="4282522" cy="214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FAA2C9D-38DB-4878-ACD4-19300BC4BABF}"/>
              </a:ext>
            </a:extLst>
          </p:cNvPr>
          <p:cNvCxnSpPr/>
          <p:nvPr/>
        </p:nvCxnSpPr>
        <p:spPr>
          <a:xfrm>
            <a:off x="3341077" y="2356338"/>
            <a:ext cx="0" cy="3525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198F-6ECA-4C66-AE0F-6B0EACE6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4CC140-CD7A-4245-9C94-413F479C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1550"/>
            <a:ext cx="4343400" cy="1133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8E469F-E9CD-4C33-A2E2-12F3224F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7" y="4486949"/>
            <a:ext cx="3724795" cy="8383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2BED0B-55E1-4141-A789-FCDFB8660BE8}"/>
              </a:ext>
            </a:extLst>
          </p:cNvPr>
          <p:cNvSpPr txBox="1"/>
          <p:nvPr/>
        </p:nvSpPr>
        <p:spPr>
          <a:xfrm>
            <a:off x="6220141" y="2775121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Revisão automática de código fonte</a:t>
            </a:r>
          </a:p>
          <a:p>
            <a:r>
              <a:rPr lang="pt-BR" dirty="0"/>
              <a:t>Gestão à vista dos indicadores de qualidade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89D919-EF82-4A75-8252-FD1EDD11911A}"/>
              </a:ext>
            </a:extLst>
          </p:cNvPr>
          <p:cNvSpPr txBox="1"/>
          <p:nvPr/>
        </p:nvSpPr>
        <p:spPr>
          <a:xfrm>
            <a:off x="1246787" y="4678935"/>
            <a:ext cx="484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 de código coberto por testes automatizados</a:t>
            </a:r>
          </a:p>
          <a:p>
            <a:r>
              <a:rPr lang="pt-BR" dirty="0"/>
              <a:t>Valor aceitável: +80%</a:t>
            </a:r>
          </a:p>
        </p:txBody>
      </p:sp>
    </p:spTree>
    <p:extLst>
      <p:ext uri="{BB962C8B-B14F-4D97-AF65-F5344CB8AC3E}">
        <p14:creationId xmlns:p14="http://schemas.microsoft.com/office/powerpoint/2010/main" val="12431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3450-D5D5-4800-AC6D-1B1253FC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PRÓXIMAS DISCIPLINAS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724E46B-07A4-4E8A-AFF4-060F89E3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50" y="2357903"/>
            <a:ext cx="5733778" cy="2762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57556-EF58-4E37-9772-2A5D4D4C5476}"/>
              </a:ext>
            </a:extLst>
          </p:cNvPr>
          <p:cNvSpPr txBox="1"/>
          <p:nvPr/>
        </p:nvSpPr>
        <p:spPr>
          <a:xfrm>
            <a:off x="6523328" y="2189284"/>
            <a:ext cx="55975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Calcular Próximas disciplinas disponíveis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Gerar todas as combinações possíveis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i="1" dirty="0"/>
              <a:t>Filtrar disciplinas que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por carga horária</a:t>
            </a:r>
          </a:p>
          <a:p>
            <a:pPr marL="342900" indent="-342900">
              <a:buFont typeface="+mj-lt"/>
              <a:buAutoNum type="arabicPeriod"/>
            </a:pPr>
            <a:r>
              <a:rPr lang="pt-BR" i="1" dirty="0"/>
              <a:t>Filtrar horários que não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combinações com limite de períodos consecutivos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conflitos de horários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Ordenar: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 total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Carga horária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Total de horários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55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E5F2A-676B-463B-B004-5E9582CA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MATURIDADE DEVOPS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D523-18C9-415B-8975-C1250CBB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Dado um estado inicial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habilidades (arestas)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um </a:t>
            </a:r>
            <a:r>
              <a:rPr lang="pt-BR" dirty="0" err="1"/>
              <a:t>subgrafo</a:t>
            </a:r>
            <a:r>
              <a:rPr lang="pt-BR" dirty="0"/>
              <a:t> para atingir as habilidades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Executar ordenação topológica</a:t>
            </a:r>
          </a:p>
        </p:txBody>
      </p:sp>
    </p:spTree>
    <p:extLst>
      <p:ext uri="{BB962C8B-B14F-4D97-AF65-F5344CB8AC3E}">
        <p14:creationId xmlns:p14="http://schemas.microsoft.com/office/powerpoint/2010/main" val="396352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B17D-F340-4DC3-ADDB-CDF882B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CCFFA-B436-485D-9CE7-D8854BFF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Grade curricular – incluir relações de pré-requisitos não formais</a:t>
            </a:r>
          </a:p>
          <a:p>
            <a:r>
              <a:rPr lang="pt-BR" dirty="0"/>
              <a:t>Grade curricular – incluir disciplinas não obrigatórias</a:t>
            </a:r>
          </a:p>
          <a:p>
            <a:r>
              <a:rPr lang="pt-BR" dirty="0"/>
              <a:t>Caminho maturidade </a:t>
            </a:r>
            <a:r>
              <a:rPr lang="pt-BR" dirty="0" err="1"/>
              <a:t>DevOps</a:t>
            </a:r>
            <a:r>
              <a:rPr lang="pt-BR" dirty="0"/>
              <a:t> – aprimorar algoritmo</a:t>
            </a:r>
          </a:p>
          <a:p>
            <a:r>
              <a:rPr lang="pt-BR" dirty="0"/>
              <a:t>Definir novos algoritmos, por exemplo, cálculo de arestas críticas</a:t>
            </a:r>
          </a:p>
          <a:p>
            <a:r>
              <a:rPr lang="pt-BR" dirty="0"/>
              <a:t>Melhorias de interface</a:t>
            </a:r>
          </a:p>
          <a:p>
            <a:r>
              <a:rPr lang="pt-BR" dirty="0"/>
              <a:t>Análise de aplicabilidade em outras áreas</a:t>
            </a:r>
          </a:p>
        </p:txBody>
      </p:sp>
    </p:spTree>
    <p:extLst>
      <p:ext uri="{BB962C8B-B14F-4D97-AF65-F5344CB8AC3E}">
        <p14:creationId xmlns:p14="http://schemas.microsoft.com/office/powerpoint/2010/main" val="376260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249D-F302-4076-8997-1381F5F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46B7-BDB5-477C-B2FF-9EC01AD1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243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MATURIDADE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08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 CURRICULAR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 medida que a grade curricular de um curso representa a trajetória a ser percorrida por um estudante a fim de concluir aquele curso, é possível estender o conceito de modelo de maturidade também para a grade curricular.</a:t>
            </a:r>
          </a:p>
        </p:txBody>
      </p:sp>
    </p:spTree>
    <p:extLst>
      <p:ext uri="{BB962C8B-B14F-4D97-AF65-F5344CB8AC3E}">
        <p14:creationId xmlns:p14="http://schemas.microsoft.com/office/powerpoint/2010/main" val="38650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F6E9-13A8-4509-A21F-C6AAA61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AC3-EE57-40F0-89F1-182A153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de maturidade é composto por unidades elementares e relações de precedência entre elas</a:t>
            </a:r>
          </a:p>
          <a:p>
            <a:r>
              <a:rPr lang="pt-BR" dirty="0"/>
              <a:t>Um grafo é constituído de vértices e arestas</a:t>
            </a:r>
          </a:p>
          <a:p>
            <a:r>
              <a:rPr lang="pt-BR" dirty="0"/>
              <a:t>É possível representar as unidades como vértices e as relações de precedência como arestas, tendo assim um </a:t>
            </a:r>
            <a:r>
              <a:rPr lang="pt-BR" b="1" dirty="0"/>
              <a:t>grafo direcionado acíclico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6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F54-3DDD-4CD5-9E61-9BD6604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MATURIDADE UTILIZANDO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47AB-8CA0-4EB5-AF36-302C7AE4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Identificar os elementos que representam as unidades do modelo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Devem ser tão granulares quanto possível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Representados pelos vértices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Identificar as relações de dependência entre as unidades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Devem ser definidas por um especialista no tema do </a:t>
            </a:r>
            <a:r>
              <a:rPr lang="pt-BR" dirty="0" err="1"/>
              <a:t>modeo</a:t>
            </a:r>
            <a:endParaRPr lang="pt-BR" dirty="0"/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Representados pelas arestas</a:t>
            </a:r>
          </a:p>
        </p:txBody>
      </p:sp>
    </p:spTree>
    <p:extLst>
      <p:ext uri="{BB962C8B-B14F-4D97-AF65-F5344CB8AC3E}">
        <p14:creationId xmlns:p14="http://schemas.microsoft.com/office/powerpoint/2010/main" val="156002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CDE7B-3FC7-4458-ADDF-ACAFEFCF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 APLICAÇÃO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F5DBD32-FC63-4324-AD7D-DFD58828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" y="606924"/>
            <a:ext cx="5299675" cy="2822076"/>
          </a:xfrm>
          <a:prstGeom prst="rect">
            <a:avLst/>
          </a:prstGeom>
        </p:spPr>
      </p:pic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FBE431BB-2842-4A45-B6C2-0423AD16F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64" y="1415445"/>
            <a:ext cx="6275484" cy="305929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66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C975-D07C-4776-BC56-6EACECAE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EXEMPLO</a:t>
            </a:r>
          </a:p>
        </p:txBody>
      </p:sp>
      <p:pic>
        <p:nvPicPr>
          <p:cNvPr id="5" name="Espaço Reservado para Conteúdo 4" descr="Mapa com linhas coloridas&#10;&#10;Descrição gerada automaticamente">
            <a:extLst>
              <a:ext uri="{FF2B5EF4-FFF2-40B4-BE49-F238E27FC236}">
                <a16:creationId xmlns:a16="http://schemas.microsoft.com/office/drawing/2014/main" id="{08815CBE-A4CC-443F-8944-D026B6EA7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23" y="2011485"/>
            <a:ext cx="3144018" cy="3760788"/>
          </a:xfrm>
        </p:spPr>
      </p:pic>
      <p:pic>
        <p:nvPicPr>
          <p:cNvPr id="7" name="Imagem 6" descr="Uma imagem contendo escova&#10;&#10;Descrição gerada automaticamente">
            <a:extLst>
              <a:ext uri="{FF2B5EF4-FFF2-40B4-BE49-F238E27FC236}">
                <a16:creationId xmlns:a16="http://schemas.microsoft.com/office/drawing/2014/main" id="{450FA452-8C73-4C16-92EF-4A734DFF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1" y="2509483"/>
            <a:ext cx="7127631" cy="27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4C5A-3060-498B-B3D3-9030ACA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ITERATIVO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5B396-E8A9-46A8-97FB-DE76390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Ambiente online e esqueleto da aplicação - Configuração do servidor de hospedagem, de verificação de código e de integração contínua;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Visualização do grafo - integração com a biblioteca Vis.js;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Edição do grafo em formato JSON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a grade curricular de Engenharia de Sistemas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Algoritmo de cálculo de próximas disciplinas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o modelo de maturidade </a:t>
            </a:r>
            <a:r>
              <a:rPr lang="pt-BR" dirty="0" err="1"/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1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39CF-32B7-40C7-831D-B9FE4DB8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D7E8890-385C-4F13-8680-BE41CE634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95" y="2108200"/>
            <a:ext cx="5421135" cy="3760788"/>
          </a:xfrm>
        </p:spPr>
      </p:pic>
    </p:spTree>
    <p:extLst>
      <p:ext uri="{BB962C8B-B14F-4D97-AF65-F5344CB8AC3E}">
        <p14:creationId xmlns:p14="http://schemas.microsoft.com/office/powerpoint/2010/main" val="3649169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454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RetrospectVTI</vt:lpstr>
      <vt:lpstr>GRAFOS DE MATURIDADE: PROPOSTA DE MODELO PARA REPRESENTAÇÃO DA EVOLUÇÃO DO CONHECIMENTO E DA CAPACIDADE</vt:lpstr>
      <vt:lpstr>MODELOS DE MATURIDADE</vt:lpstr>
      <vt:lpstr>GRADE CURRICULAR</vt:lpstr>
      <vt:lpstr>GRAFOS</vt:lpstr>
      <vt:lpstr>MODELOS DE MATURIDADE UTILIZANDO GRAFOS</vt:lpstr>
      <vt:lpstr>A APLICAÇÃO</vt:lpstr>
      <vt:lpstr>MODELOS DE EXEMPLO</vt:lpstr>
      <vt:lpstr>DESENVOLVIMENTO ITERATIVO INCREMENTAL</vt:lpstr>
      <vt:lpstr>IMPLEMENTAÇÃO</vt:lpstr>
      <vt:lpstr>INFRAESTRUTURA</vt:lpstr>
      <vt:lpstr>CÓDIGO FONTE E VIS.JS</vt:lpstr>
      <vt:lpstr>QUALIDADE DE CÓDIGO</vt:lpstr>
      <vt:lpstr>PRÓXIMAS DISCIPLINAS</vt:lpstr>
      <vt:lpstr>CAMINHO MATURIDADE DEVOPS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Matheus Araujo</cp:lastModifiedBy>
  <cp:revision>22</cp:revision>
  <dcterms:created xsi:type="dcterms:W3CDTF">2019-11-25T11:47:13Z</dcterms:created>
  <dcterms:modified xsi:type="dcterms:W3CDTF">2019-11-25T12:51:13Z</dcterms:modified>
</cp:coreProperties>
</file>