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Liddy Cenni de Castro Magalhães" initials="ALCdCM" lastIdx="3" clrIdx="0">
    <p:extLst>
      <p:ext uri="{19B8F6BF-5375-455C-9EA6-DF929625EA0E}">
        <p15:presenceInfo xmlns:p15="http://schemas.microsoft.com/office/powerpoint/2012/main" userId="ba8064ac729a41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5T22:24:18.52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5T22:26:55.835" idx="2">
    <p:pos x="5566" y="1328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5T22:32:55.098" idx="3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BA82C-98F8-4D81-945C-54232914FAB6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15CA6-1A6F-451C-8BAC-693500DBE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65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sobre as duas formas de representação e como funcionam os algoritmos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15CA6-1A6F-451C-8BAC-693500DBE7E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8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6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4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80" r:id="rId5"/>
    <p:sldLayoutId id="2147483774" r:id="rId6"/>
    <p:sldLayoutId id="2147483775" r:id="rId7"/>
    <p:sldLayoutId id="2147483776" r:id="rId8"/>
    <p:sldLayoutId id="2147483779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7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3" descr="Uma imagem contendo pequeno, guarda-chuva, grande, verde&#10;&#10;Descrição gerada automaticamente">
            <a:extLst>
              <a:ext uri="{FF2B5EF4-FFF2-40B4-BE49-F238E27FC236}">
                <a16:creationId xmlns:a16="http://schemas.microsoft.com/office/drawing/2014/main" id="{21E2006D-CD52-44AD-AD3B-1487D6FA7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85" name="Rectangle 79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2280E-1D5E-40D8-9B59-6BCCF456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GRAFOS DE MATURIDADE: PROPOSTA DE MODELO PARA REPRESENTAÇÃO DA EVOLUÇÃO DO CONHECIMENTO E DA CAPACIDADE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158FE571-5085-45CF-AE27-FD86BD0E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MATHEUS SILVA ARAUJO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TRABALHO DE CONCLUSÃO DE CURSO II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ENGENHARIA DE SISTEMAS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UNIVERSIDADE FEDERAL DE MINAS GERAIS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2019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77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939CF-32B7-40C7-831D-B9FE4DB8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FD7E8890-385C-4F13-8680-BE41CE634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95" y="2108200"/>
            <a:ext cx="5421135" cy="3760788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A731DEB-8FB4-444D-BBAE-1C1D06B72AF6}"/>
              </a:ext>
            </a:extLst>
          </p:cNvPr>
          <p:cNvSpPr txBox="1"/>
          <p:nvPr/>
        </p:nvSpPr>
        <p:spPr>
          <a:xfrm>
            <a:off x="571500" y="2674620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Aumentar o tamanho da figura ao máximo, para possibilitar a leitura</a:t>
            </a:r>
          </a:p>
        </p:txBody>
      </p:sp>
    </p:spTree>
    <p:extLst>
      <p:ext uri="{BB962C8B-B14F-4D97-AF65-F5344CB8AC3E}">
        <p14:creationId xmlns:p14="http://schemas.microsoft.com/office/powerpoint/2010/main" val="364916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D72F9-CD76-4922-937C-5EE98321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166659D-0B89-4C95-A92E-F0A91D824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965" y="2619579"/>
            <a:ext cx="10058396" cy="27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26EA0-6E9B-45CB-84EF-503C5AA3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 E VIS.JS</a:t>
            </a:r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1D747D25-706F-407E-AAE4-EF4BE9D8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769576"/>
            <a:ext cx="1646237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>
            <a:extLst>
              <a:ext uri="{FF2B5EF4-FFF2-40B4-BE49-F238E27FC236}">
                <a16:creationId xmlns:a16="http://schemas.microsoft.com/office/drawing/2014/main" id="{19113131-F08E-420D-A26B-025A9D37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33" y="2356338"/>
            <a:ext cx="31146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m 1">
            <a:extLst>
              <a:ext uri="{FF2B5EF4-FFF2-40B4-BE49-F238E27FC236}">
                <a16:creationId xmlns:a16="http://schemas.microsoft.com/office/drawing/2014/main" id="{7764C57D-E1B6-407B-BB85-02EF7445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23" y="2769576"/>
            <a:ext cx="4282522" cy="214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FAA2C9D-38DB-4878-ACD4-19300BC4BABF}"/>
              </a:ext>
            </a:extLst>
          </p:cNvPr>
          <p:cNvCxnSpPr/>
          <p:nvPr/>
        </p:nvCxnSpPr>
        <p:spPr>
          <a:xfrm>
            <a:off x="3341077" y="2356338"/>
            <a:ext cx="0" cy="35257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2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5198F-6ECA-4C66-AE0F-6B0EACE6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DE CÓDIGO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4CC140-CD7A-4245-9C94-413F479C2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31550"/>
            <a:ext cx="4343400" cy="1133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88E469F-E9CD-4C33-A2E2-12F3224F2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87" y="4486949"/>
            <a:ext cx="3724795" cy="83831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92BED0B-55E1-4141-A789-FCDFB8660BE8}"/>
              </a:ext>
            </a:extLst>
          </p:cNvPr>
          <p:cNvSpPr txBox="1"/>
          <p:nvPr/>
        </p:nvSpPr>
        <p:spPr>
          <a:xfrm>
            <a:off x="6220141" y="2775121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Revisão automática de código fonte</a:t>
            </a:r>
          </a:p>
          <a:p>
            <a:r>
              <a:rPr lang="pt-BR" dirty="0"/>
              <a:t>Gestão à vista dos indicadores de qualidade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89D919-EF82-4A75-8252-FD1EDD11911A}"/>
              </a:ext>
            </a:extLst>
          </p:cNvPr>
          <p:cNvSpPr txBox="1"/>
          <p:nvPr/>
        </p:nvSpPr>
        <p:spPr>
          <a:xfrm>
            <a:off x="1246787" y="4678935"/>
            <a:ext cx="484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Índice de código coberto por testes automatizados</a:t>
            </a:r>
          </a:p>
          <a:p>
            <a:r>
              <a:rPr lang="pt-BR" dirty="0"/>
              <a:t>Valor aceitável: +80%</a:t>
            </a:r>
          </a:p>
        </p:txBody>
      </p:sp>
    </p:spTree>
    <p:extLst>
      <p:ext uri="{BB962C8B-B14F-4D97-AF65-F5344CB8AC3E}">
        <p14:creationId xmlns:p14="http://schemas.microsoft.com/office/powerpoint/2010/main" val="124313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73450-D5D5-4800-AC6D-1B1253FC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PRÓXIMAS DISCIPLINAS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724E46B-07A4-4E8A-AFF4-060F89E3F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50" y="2357903"/>
            <a:ext cx="5733778" cy="27627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57556-EF58-4E37-9772-2A5D4D4C5476}"/>
              </a:ext>
            </a:extLst>
          </p:cNvPr>
          <p:cNvSpPr txBox="1"/>
          <p:nvPr/>
        </p:nvSpPr>
        <p:spPr>
          <a:xfrm>
            <a:off x="6523328" y="2189284"/>
            <a:ext cx="55975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Calcular Próximas disciplinas disponíveis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Gerar todas as combinações possíveis</a:t>
            </a:r>
          </a:p>
          <a:p>
            <a:pPr marL="342900" indent="-342900">
              <a:buFont typeface="+mj-lt"/>
              <a:buAutoNum type="arabicPeriod"/>
            </a:pPr>
            <a:r>
              <a:rPr lang="pt-BR" i="1" dirty="0"/>
              <a:t>Filtrar disciplinas que devem estar na combinação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por carga horária</a:t>
            </a:r>
          </a:p>
          <a:p>
            <a:pPr marL="342900" indent="-342900">
              <a:buFont typeface="+mj-lt"/>
              <a:buAutoNum type="arabicPeriod"/>
            </a:pPr>
            <a:r>
              <a:rPr lang="pt-BR" i="1" dirty="0"/>
              <a:t>Filtrar horários que não devem estar na combinação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combinações com limite de períodos consecutivos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Filtrar conflitos de horários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Ordenar: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Distância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Distância total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Carga horária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Total de horários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638C57-8A74-B54C-AA8A-AAA5B37FA76E}"/>
              </a:ext>
            </a:extLst>
          </p:cNvPr>
          <p:cNvSpPr txBox="1"/>
          <p:nvPr/>
        </p:nvSpPr>
        <p:spPr>
          <a:xfrm>
            <a:off x="5063490" y="2384086"/>
            <a:ext cx="1626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Não entendi o itálico em alguns itens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B58B9-CD18-6B4C-B436-52CEFA14E70A}"/>
              </a:ext>
            </a:extLst>
          </p:cNvPr>
          <p:cNvSpPr txBox="1"/>
          <p:nvPr/>
        </p:nvSpPr>
        <p:spPr>
          <a:xfrm>
            <a:off x="927734" y="5141019"/>
            <a:ext cx="5941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Seria interessante incluir mais slides para mostrar as funcionalidades disponíveis, ou demonstrar o uso da ferramenta durante a apresentação – para mitigar o risco de não ter internet, sugiro gerar slides e deixar escondidos</a:t>
            </a:r>
          </a:p>
        </p:txBody>
      </p:sp>
    </p:spTree>
    <p:extLst>
      <p:ext uri="{BB962C8B-B14F-4D97-AF65-F5344CB8AC3E}">
        <p14:creationId xmlns:p14="http://schemas.microsoft.com/office/powerpoint/2010/main" val="51855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E5F2A-676B-463B-B004-5E9582CA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EVOLUÇÃO DA </a:t>
            </a:r>
            <a:r>
              <a:rPr lang="pt-BR" dirty="0"/>
              <a:t>MATURIDADE </a:t>
            </a:r>
            <a:r>
              <a:rPr lang="pt-BR" dirty="0">
                <a:solidFill>
                  <a:srgbClr val="FF0000"/>
                </a:solidFill>
              </a:rPr>
              <a:t>NO</a:t>
            </a:r>
            <a:r>
              <a:rPr lang="pt-BR" dirty="0"/>
              <a:t> DEVOPS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3D523-18C9-415B-8975-C1250CBB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Dado um estado inicial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Definir habilidades (arestas) desejadas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Definir um </a:t>
            </a:r>
            <a:r>
              <a:rPr lang="pt-BR" dirty="0" err="1"/>
              <a:t>subgrafo</a:t>
            </a:r>
            <a:r>
              <a:rPr lang="pt-BR" dirty="0"/>
              <a:t> para atingir as habilidades desejadas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Executar ordenação topológica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2D4DE2-F94C-D44D-95CE-F92F79E852D7}"/>
              </a:ext>
            </a:extLst>
          </p:cNvPr>
          <p:cNvSpPr txBox="1"/>
          <p:nvPr/>
        </p:nvSpPr>
        <p:spPr>
          <a:xfrm>
            <a:off x="2308860" y="4549140"/>
            <a:ext cx="46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Colocar grafos contendo exemplos de uso</a:t>
            </a:r>
          </a:p>
        </p:txBody>
      </p:sp>
    </p:spTree>
    <p:extLst>
      <p:ext uri="{BB962C8B-B14F-4D97-AF65-F5344CB8AC3E}">
        <p14:creationId xmlns:p14="http://schemas.microsoft.com/office/powerpoint/2010/main" val="396352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B17D-F340-4DC3-ADDB-CDF882B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CCFFA-B436-485D-9CE7-D8854BFF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Grade curricular – incluir relações de pré-requisitos não formais</a:t>
            </a:r>
          </a:p>
          <a:p>
            <a:r>
              <a:rPr lang="pt-BR" dirty="0"/>
              <a:t>Grade curricular – incluir disciplinas não obrigatórias</a:t>
            </a:r>
          </a:p>
          <a:p>
            <a:r>
              <a:rPr lang="pt-BR" dirty="0"/>
              <a:t>Caminho maturidade </a:t>
            </a:r>
            <a:r>
              <a:rPr lang="pt-BR" dirty="0" err="1"/>
              <a:t>DevOps</a:t>
            </a:r>
            <a:r>
              <a:rPr lang="pt-BR" dirty="0"/>
              <a:t> – aprimorar algoritmo</a:t>
            </a:r>
          </a:p>
          <a:p>
            <a:r>
              <a:rPr lang="pt-BR" dirty="0"/>
              <a:t>Definir novos algoritmos, por exemplo, cálculo de arestas críticas</a:t>
            </a:r>
          </a:p>
          <a:p>
            <a:r>
              <a:rPr lang="pt-BR" dirty="0"/>
              <a:t>Melhorias de interface</a:t>
            </a:r>
          </a:p>
          <a:p>
            <a:r>
              <a:rPr lang="pt-BR" dirty="0"/>
              <a:t>Análise de aplicabilidade em outras áreas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47A634-1EE9-F040-9C47-997D1F0863C4}"/>
              </a:ext>
            </a:extLst>
          </p:cNvPr>
          <p:cNvSpPr txBox="1"/>
          <p:nvPr/>
        </p:nvSpPr>
        <p:spPr>
          <a:xfrm>
            <a:off x="7280910" y="377190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Colocar slide de Conclusão antes, fazendo um resumo do que foi visto e como está relacionado com o curso</a:t>
            </a:r>
          </a:p>
        </p:txBody>
      </p:sp>
    </p:spTree>
    <p:extLst>
      <p:ext uri="{BB962C8B-B14F-4D97-AF65-F5344CB8AC3E}">
        <p14:creationId xmlns:p14="http://schemas.microsoft.com/office/powerpoint/2010/main" val="376260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E249D-F302-4076-8997-1381F5F5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646B7-BDB5-477C-B2FF-9EC01AD1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22430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693CE-20D8-4343-9F78-E3BCA792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28DB96-BD35-1A4E-8B39-C651B136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Explicar primeiro qual será a sequência da sua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9585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D2CD4-575A-44CE-8423-AC715B99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</a:t>
            </a:r>
            <a:r>
              <a:rPr lang="pt-BR" dirty="0">
                <a:solidFill>
                  <a:srgbClr val="FF0000"/>
                </a:solidFill>
              </a:rPr>
              <a:t>DE EVOLUÇÃO DA </a:t>
            </a:r>
            <a:r>
              <a:rPr lang="pt-BR" dirty="0"/>
              <a:t>MATURIDADE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24D81-A0B3-4ED0-83EB-9EF48060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modelo de maturidade é uma representação das fases de aumento quantitativo ou qualitativo do conjunto de capacidades de um indivíduo ou organização em processo de maturação, a fim de avaliar e orientar seu avanço em relação a uma determinada área do conhecimento.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=&gt; Esta definição é sua? Se sim, ok. Se não, colocar referência</a:t>
            </a:r>
          </a:p>
          <a:p>
            <a:r>
              <a:rPr lang="pt-BR" dirty="0">
                <a:solidFill>
                  <a:srgbClr val="FF0000"/>
                </a:solidFill>
              </a:rPr>
              <a:t>Acho que seria de evolução da maturidade – correto?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08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D2CD4-575A-44CE-8423-AC715B99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GRADE CURRICULAR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24D81-A0B3-4ED0-83EB-9EF48060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À medida que a grade curricular de um curso representa a trajetória a ser percorrida por um estudante a fim de concluir aquele curso, é possível estender o conceito de modelo </a:t>
            </a:r>
            <a:r>
              <a:rPr lang="pt-BR" dirty="0">
                <a:solidFill>
                  <a:srgbClr val="FF0000"/>
                </a:solidFill>
              </a:rPr>
              <a:t>de evolução da </a:t>
            </a:r>
            <a:r>
              <a:rPr lang="pt-BR" dirty="0"/>
              <a:t>maturidade também para a grade curricular.</a:t>
            </a:r>
          </a:p>
        </p:txBody>
      </p:sp>
    </p:spTree>
    <p:extLst>
      <p:ext uri="{BB962C8B-B14F-4D97-AF65-F5344CB8AC3E}">
        <p14:creationId xmlns:p14="http://schemas.microsoft.com/office/powerpoint/2010/main" val="38650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9F6E9-13A8-4509-A21F-C6AAA61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6FAC3-EE57-40F0-89F1-182A1536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modelo de </a:t>
            </a:r>
            <a:r>
              <a:rPr lang="pt-BR" dirty="0">
                <a:solidFill>
                  <a:srgbClr val="FF0000"/>
                </a:solidFill>
              </a:rPr>
              <a:t>evolução da </a:t>
            </a:r>
            <a:r>
              <a:rPr lang="pt-BR" dirty="0"/>
              <a:t>maturidade é composto por unidades elementares e relações de precedência entre elas</a:t>
            </a:r>
          </a:p>
          <a:p>
            <a:r>
              <a:rPr lang="pt-BR" dirty="0"/>
              <a:t>Um grafo é constituído de vértices e arestas</a:t>
            </a:r>
          </a:p>
          <a:p>
            <a:r>
              <a:rPr lang="pt-BR" dirty="0"/>
              <a:t>É possível representar as unidades como vértices e as relações de precedência como arestas, tendo assim um </a:t>
            </a:r>
            <a:r>
              <a:rPr lang="pt-BR" b="1" dirty="0"/>
              <a:t>grafo direcionado acíclico</a:t>
            </a:r>
            <a:r>
              <a:rPr lang="pt-BR" dirty="0"/>
              <a:t>.</a:t>
            </a:r>
          </a:p>
          <a:p>
            <a:r>
              <a:rPr lang="pt-BR" dirty="0">
                <a:solidFill>
                  <a:srgbClr val="FF0000"/>
                </a:solidFill>
              </a:rPr>
              <a:t>=&gt; poderia colocar um desenho do que seria isto</a:t>
            </a:r>
          </a:p>
        </p:txBody>
      </p:sp>
    </p:spTree>
    <p:extLst>
      <p:ext uri="{BB962C8B-B14F-4D97-AF65-F5344CB8AC3E}">
        <p14:creationId xmlns:p14="http://schemas.microsoft.com/office/powerpoint/2010/main" val="312563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8BF54-3DDD-4CD5-9E61-9BD6604D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MODELOS DE </a:t>
            </a:r>
            <a:r>
              <a:rPr lang="pt-BR" dirty="0">
                <a:solidFill>
                  <a:srgbClr val="FF0000"/>
                </a:solidFill>
              </a:rPr>
              <a:t>EVOLUÇÃO DA </a:t>
            </a:r>
            <a:r>
              <a:rPr lang="pt-BR" dirty="0"/>
              <a:t>MATURIDADE UTILIZANDO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E47AB-8CA0-4EB5-AF36-302C7AE4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Identificar os elementos que representam as unidades do modelo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Devem ser tão granulares quanto possível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Representados pelos vértices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Identificar as relações de dependência entre as unidades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Devem ser definidas por um especialista no tema do </a:t>
            </a:r>
            <a:r>
              <a:rPr lang="pt-BR" dirty="0">
                <a:solidFill>
                  <a:srgbClr val="FF0000"/>
                </a:solidFill>
              </a:rPr>
              <a:t>modelo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Representados pelas arestas</a:t>
            </a:r>
          </a:p>
        </p:txBody>
      </p:sp>
    </p:spTree>
    <p:extLst>
      <p:ext uri="{BB962C8B-B14F-4D97-AF65-F5344CB8AC3E}">
        <p14:creationId xmlns:p14="http://schemas.microsoft.com/office/powerpoint/2010/main" val="156002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7CDE7B-3FC7-4458-ADDF-ACAFEFCF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 APLICAÇÃO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F5DBD32-FC63-4324-AD7D-DFD588286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" y="606924"/>
            <a:ext cx="5299675" cy="2822076"/>
          </a:xfrm>
          <a:prstGeom prst="rect">
            <a:avLst/>
          </a:prstGeom>
        </p:spPr>
      </p:pic>
      <p:pic>
        <p:nvPicPr>
          <p:cNvPr id="5" name="Espaço Reservado para Conteúdo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FBE431BB-2842-4A45-B6C2-0423AD16F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564" y="1415445"/>
            <a:ext cx="6275484" cy="305929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9ED65F-B8CE-F94B-8CFB-90CB3A612386}"/>
              </a:ext>
            </a:extLst>
          </p:cNvPr>
          <p:cNvSpPr txBox="1"/>
          <p:nvPr/>
        </p:nvSpPr>
        <p:spPr>
          <a:xfrm>
            <a:off x="3062514" y="2249714"/>
            <a:ext cx="2724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Sugiro retirar estes espaços em branco e deixar as figuras maiores – pode “encolher” lateralmente a janela, destacando seu conteúdo usando por exemplo o </a:t>
            </a:r>
            <a:r>
              <a:rPr lang="pt-BR" dirty="0" err="1">
                <a:solidFill>
                  <a:srgbClr val="FF0000"/>
                </a:solidFill>
              </a:rPr>
              <a:t>Paint</a:t>
            </a:r>
            <a:r>
              <a:rPr lang="pt-BR" dirty="0">
                <a:solidFill>
                  <a:srgbClr val="FF0000"/>
                </a:solidFill>
              </a:rPr>
              <a:t> 2D</a:t>
            </a:r>
          </a:p>
        </p:txBody>
      </p:sp>
    </p:spTree>
    <p:extLst>
      <p:ext uri="{BB962C8B-B14F-4D97-AF65-F5344CB8AC3E}">
        <p14:creationId xmlns:p14="http://schemas.microsoft.com/office/powerpoint/2010/main" val="291866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1C975-D07C-4776-BC56-6EACECAE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EXEMPLO</a:t>
            </a:r>
          </a:p>
        </p:txBody>
      </p:sp>
      <p:pic>
        <p:nvPicPr>
          <p:cNvPr id="5" name="Espaço Reservado para Conteúdo 4" descr="Mapa com linhas coloridas&#10;&#10;Descrição gerada automaticamente">
            <a:extLst>
              <a:ext uri="{FF2B5EF4-FFF2-40B4-BE49-F238E27FC236}">
                <a16:creationId xmlns:a16="http://schemas.microsoft.com/office/drawing/2014/main" id="{08815CBE-A4CC-443F-8944-D026B6EA7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23" y="2011485"/>
            <a:ext cx="3144018" cy="3760788"/>
          </a:xfrm>
        </p:spPr>
      </p:pic>
      <p:pic>
        <p:nvPicPr>
          <p:cNvPr id="7" name="Imagem 6" descr="Uma imagem contendo escova&#10;&#10;Descrição gerada automaticamente">
            <a:extLst>
              <a:ext uri="{FF2B5EF4-FFF2-40B4-BE49-F238E27FC236}">
                <a16:creationId xmlns:a16="http://schemas.microsoft.com/office/drawing/2014/main" id="{450FA452-8C73-4C16-92EF-4A734DFF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41" y="2509483"/>
            <a:ext cx="7127631" cy="27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8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14C5A-3060-498B-B3D3-9030ACAF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METODOLOGIA:</a:t>
            </a:r>
            <a:br>
              <a:rPr lang="pt-BR" dirty="0"/>
            </a:br>
            <a:r>
              <a:rPr lang="pt-BR" sz="4400" dirty="0"/>
              <a:t>DESENVOLVIMENTO ITERATIVO </a:t>
            </a:r>
            <a:r>
              <a:rPr lang="pt-BR" sz="4400" dirty="0">
                <a:solidFill>
                  <a:srgbClr val="FF0000"/>
                </a:solidFill>
              </a:rPr>
              <a:t>E </a:t>
            </a:r>
            <a:r>
              <a:rPr lang="pt-BR" sz="4400" dirty="0"/>
              <a:t>INCREMENTAL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5B396-E8A9-46A8-97FB-DE763906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Ambiente online e esqueleto da aplicação - Configuração do servidor de hospedagem, de verificação de código e de integração contínua;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Visualização do grafo - integração com a biblioteca Vis.js;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Edição do grafo em formato JSON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Grafos para a grade curricular de Engenharia de Sistemas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Algoritmo de cálculo de próximas disciplinas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Grafos para o modelo de maturidade </a:t>
            </a:r>
            <a:r>
              <a:rPr lang="pt-BR" dirty="0" err="1"/>
              <a:t>DevOps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1185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DB8F7A"/>
      </a:accent1>
      <a:accent2>
        <a:srgbClr val="C39A53"/>
      </a:accent2>
      <a:accent3>
        <a:srgbClr val="A2A660"/>
      </a:accent3>
      <a:accent4>
        <a:srgbClr val="55ADB4"/>
      </a:accent4>
      <a:accent5>
        <a:srgbClr val="70A5D8"/>
      </a:accent5>
      <a:accent6>
        <a:srgbClr val="646FD5"/>
      </a:accent6>
      <a:hlink>
        <a:srgbClr val="6983AE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623</Words>
  <Application>Microsoft Macintosh PowerPoint</Application>
  <PresentationFormat>Widescreen</PresentationFormat>
  <Paragraphs>80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RetrospectVTI</vt:lpstr>
      <vt:lpstr>GRAFOS DE MATURIDADE: PROPOSTA DE MODELO PARA REPRESENTAÇÃO DA EVOLUÇÃO DO CONHECIMENTO E DA CAPACIDADE</vt:lpstr>
      <vt:lpstr>Agenda</vt:lpstr>
      <vt:lpstr>MODELOS DE EVOLUÇÃO DA MATURIDADE</vt:lpstr>
      <vt:lpstr>GRADE CURRICULAR</vt:lpstr>
      <vt:lpstr>GRAFOS</vt:lpstr>
      <vt:lpstr>MODELOS DE EVOLUÇÃO DA MATURIDADE UTILIZANDO GRAFOS</vt:lpstr>
      <vt:lpstr>A APLICAÇÃO</vt:lpstr>
      <vt:lpstr>MODELOS DE EXEMPLO</vt:lpstr>
      <vt:lpstr>METODOLOGIA: DESENVOLVIMENTO ITERATIVO E INCREMENTAL</vt:lpstr>
      <vt:lpstr>IMPLEMENTAÇÃO</vt:lpstr>
      <vt:lpstr>INFRAESTRUTURA</vt:lpstr>
      <vt:lpstr>CÓDIGO FONTE E VIS.JS</vt:lpstr>
      <vt:lpstr>QUALIDADE DE CÓDIGO</vt:lpstr>
      <vt:lpstr>PRÓXIMAS DISCIPLINAS</vt:lpstr>
      <vt:lpstr>EVOLUÇÃO DA MATURIDADE NO DEVOPS</vt:lpstr>
      <vt:lpstr>PRÓXIMOS PASSOS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DE MATURIDADE: PROPOSTA DE MODELO PARA REPRESENTAÇÃO DA EVOLUÇÃO DO CONHECIMENTO E DA CAPACIDADE</dc:title>
  <dc:creator>Matheus Araujo</dc:creator>
  <cp:lastModifiedBy>Ana Liddy Cenni de Castro Magalhães</cp:lastModifiedBy>
  <cp:revision>25</cp:revision>
  <dcterms:created xsi:type="dcterms:W3CDTF">2019-11-25T11:47:13Z</dcterms:created>
  <dcterms:modified xsi:type="dcterms:W3CDTF">2019-11-26T01:34:39Z</dcterms:modified>
</cp:coreProperties>
</file>