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20"/>
  </p:notesMasterIdLst>
  <p:sldIdLst>
    <p:sldId id="256" r:id="rId2"/>
    <p:sldId id="272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3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 Liddy Cenni de Castro Magalhães" initials="ALCdCM" lastIdx="3" clrIdx="0">
    <p:extLst>
      <p:ext uri="{19B8F6BF-5375-455C-9EA6-DF929625EA0E}">
        <p15:presenceInfo xmlns:p15="http://schemas.microsoft.com/office/powerpoint/2012/main" userId="ba8064ac729a414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>
      <p:cViewPr varScale="1">
        <p:scale>
          <a:sx n="64" d="100"/>
          <a:sy n="64" d="100"/>
        </p:scale>
        <p:origin x="6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BA82C-98F8-4D81-945C-54232914FAB6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15CA6-1A6F-451C-8BAC-693500DBE7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6658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Falar sobre as duas formas de representação e como funcionam os algoritmos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15CA6-1A6F-451C-8BAC-693500DBE7EB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003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99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781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864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023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038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6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83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641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975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00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090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640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80" r:id="rId5"/>
    <p:sldLayoutId id="2147483774" r:id="rId6"/>
    <p:sldLayoutId id="2147483775" r:id="rId7"/>
    <p:sldLayoutId id="2147483776" r:id="rId8"/>
    <p:sldLayoutId id="2147483779" r:id="rId9"/>
    <p:sldLayoutId id="2147483777" r:id="rId10"/>
    <p:sldLayoutId id="2147483778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3" name="Rectangle 77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3" descr="Uma imagem contendo pequeno, guarda-chuva, grande, verde&#10;&#10;Descrição gerada automaticamente">
            <a:extLst>
              <a:ext uri="{FF2B5EF4-FFF2-40B4-BE49-F238E27FC236}">
                <a16:creationId xmlns:a16="http://schemas.microsoft.com/office/drawing/2014/main" id="{21E2006D-CD52-44AD-AD3B-1487D6FA7A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95" r="1" b="1"/>
          <a:stretch/>
        </p:blipFill>
        <p:spPr>
          <a:xfrm>
            <a:off x="2843" y="10"/>
            <a:ext cx="12186315" cy="6857990"/>
          </a:xfrm>
          <a:prstGeom prst="rect">
            <a:avLst/>
          </a:prstGeom>
        </p:spPr>
      </p:pic>
      <p:sp>
        <p:nvSpPr>
          <p:cNvPr id="85" name="Rectangle 79">
            <a:extLst>
              <a:ext uri="{FF2B5EF4-FFF2-40B4-BE49-F238E27FC236}">
                <a16:creationId xmlns:a16="http://schemas.microsoft.com/office/drawing/2014/main" id="{95B38FD6-641F-41BF-B466-C1C636642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474" y="1238442"/>
            <a:ext cx="3635926" cy="4355751"/>
          </a:xfrm>
          <a:prstGeom prst="rect">
            <a:avLst/>
          </a:prstGeom>
          <a:solidFill>
            <a:srgbClr val="0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82280E-1D5E-40D8-9B59-6BCCF4560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648" y="1419273"/>
            <a:ext cx="3153580" cy="13581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700">
                <a:solidFill>
                  <a:srgbClr val="FFFFFF"/>
                </a:solidFill>
              </a:rPr>
              <a:t>GRAFOS DE MATURIDADE: PROPOSTA DE MODELO PARA REPRESENTAÇÃO DA EVOLUÇÃO DO CONHECIMENTO E DA CAPACIDADE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BF9119E-766E-4526-AAE5-639F577C0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8277" y="2865016"/>
            <a:ext cx="29260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158FE571-5085-45CF-AE27-FD86BD0EF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8648" y="2978254"/>
            <a:ext cx="3153580" cy="2444238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>
                <a:solidFill>
                  <a:srgbClr val="FFFFFF"/>
                </a:solidFill>
              </a:rPr>
              <a:t>MATHEUS SILVA ARAUJO</a:t>
            </a:r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rgbClr val="FFFFFF"/>
                </a:solidFill>
              </a:rPr>
              <a:t>TRABALHO DE CONCLUSÃO DE CURSO II</a:t>
            </a:r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rgbClr val="FFFFFF"/>
                </a:solidFill>
              </a:rPr>
              <a:t>ENGENHARIA DE SISTEMAS</a:t>
            </a:r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rgbClr val="FFFFFF"/>
                </a:solidFill>
              </a:rPr>
              <a:t>UNIVERSIDADE FEDERAL DE MINAS GERAIS</a:t>
            </a:r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rgbClr val="FFFFFF"/>
                </a:solidFill>
              </a:rPr>
              <a:t>2019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FE461C7-FF45-427F-83D7-18DFBD481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27795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FD7E8890-385C-4F13-8680-BE41CE63412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69" y="101207"/>
            <a:ext cx="8845062" cy="6137655"/>
          </a:xfrm>
        </p:spPr>
      </p:pic>
    </p:spTree>
    <p:extLst>
      <p:ext uri="{BB962C8B-B14F-4D97-AF65-F5344CB8AC3E}">
        <p14:creationId xmlns:p14="http://schemas.microsoft.com/office/powerpoint/2010/main" val="3649169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D72F9-CD76-4922-937C-5EE98321C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INFRAESTRUTURA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7166659D-0B89-4C95-A92E-F0A91D824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6965" y="2619579"/>
            <a:ext cx="10058396" cy="27380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m 4" descr="Uma imagem contendo garrafa, foto, preto, placa&#10;&#10;Descrição gerada automaticamente">
            <a:extLst>
              <a:ext uri="{FF2B5EF4-FFF2-40B4-BE49-F238E27FC236}">
                <a16:creationId xmlns:a16="http://schemas.microsoft.com/office/drawing/2014/main" id="{659C6A39-DF55-4293-8D79-8D109CCEDD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802" y="147892"/>
            <a:ext cx="4040918" cy="203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6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26EA0-6E9B-45CB-84EF-503C5AA38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 FONTE E VIS.JS</a:t>
            </a:r>
          </a:p>
        </p:txBody>
      </p:sp>
      <p:pic>
        <p:nvPicPr>
          <p:cNvPr id="2050" name="Imagem 1">
            <a:extLst>
              <a:ext uri="{FF2B5EF4-FFF2-40B4-BE49-F238E27FC236}">
                <a16:creationId xmlns:a16="http://schemas.microsoft.com/office/drawing/2014/main" id="{1D747D25-706F-407E-AAE4-EF4BE9D83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769576"/>
            <a:ext cx="1646237" cy="210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Imagem 1">
            <a:extLst>
              <a:ext uri="{FF2B5EF4-FFF2-40B4-BE49-F238E27FC236}">
                <a16:creationId xmlns:a16="http://schemas.microsoft.com/office/drawing/2014/main" id="{19113131-F08E-420D-A26B-025A9D378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438" y="2497016"/>
            <a:ext cx="3114675" cy="2971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Imagem 1">
            <a:extLst>
              <a:ext uri="{FF2B5EF4-FFF2-40B4-BE49-F238E27FC236}">
                <a16:creationId xmlns:a16="http://schemas.microsoft.com/office/drawing/2014/main" id="{7764C57D-E1B6-407B-BB85-02EF7445C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461" y="3323492"/>
            <a:ext cx="4282522" cy="21453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EFAA2C9D-38DB-4878-ACD4-19300BC4BABF}"/>
              </a:ext>
            </a:extLst>
          </p:cNvPr>
          <p:cNvCxnSpPr/>
          <p:nvPr/>
        </p:nvCxnSpPr>
        <p:spPr>
          <a:xfrm>
            <a:off x="3341077" y="2356338"/>
            <a:ext cx="0" cy="352571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03267C1F-E389-4F25-9F5C-83841C8B2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533" y="2356338"/>
            <a:ext cx="2499574" cy="65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72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25198F-6ECA-4C66-AE0F-6B0EACE6A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QUALIDADE DE CÓDIGO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94CC140-CD7A-4245-9C94-413F479C2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531550"/>
            <a:ext cx="4343400" cy="11334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88E469F-E9CD-4C33-A2E2-12F3224F2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187" y="4486949"/>
            <a:ext cx="3724795" cy="83831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92BED0B-55E1-4141-A789-FCDFB8660BE8}"/>
              </a:ext>
            </a:extLst>
          </p:cNvPr>
          <p:cNvSpPr txBox="1"/>
          <p:nvPr/>
        </p:nvSpPr>
        <p:spPr>
          <a:xfrm>
            <a:off x="6220141" y="2775121"/>
            <a:ext cx="4358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Revisão automática de código fonte</a:t>
            </a:r>
          </a:p>
          <a:p>
            <a:r>
              <a:rPr lang="pt-BR" dirty="0"/>
              <a:t>Gestão à vista dos indicadores de qualidade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389D919-EF82-4A75-8252-FD1EDD11911A}"/>
              </a:ext>
            </a:extLst>
          </p:cNvPr>
          <p:cNvSpPr txBox="1"/>
          <p:nvPr/>
        </p:nvSpPr>
        <p:spPr>
          <a:xfrm>
            <a:off x="1246787" y="4678935"/>
            <a:ext cx="4849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Índice de código coberto por testes automatizados</a:t>
            </a:r>
          </a:p>
          <a:p>
            <a:r>
              <a:rPr lang="pt-BR" dirty="0"/>
              <a:t>Valor aceitável: +80%</a:t>
            </a:r>
          </a:p>
        </p:txBody>
      </p:sp>
      <p:pic>
        <p:nvPicPr>
          <p:cNvPr id="4" name="Imagem 3" descr="Uma imagem contendo garrafa, placa, preto, mão&#10;&#10;Descrição gerada automaticamente">
            <a:extLst>
              <a:ext uri="{FF2B5EF4-FFF2-40B4-BE49-F238E27FC236}">
                <a16:creationId xmlns:a16="http://schemas.microsoft.com/office/drawing/2014/main" id="{40ADB9CF-24F5-4DC9-8D5E-ABD14F574A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874" y="358943"/>
            <a:ext cx="3748087" cy="188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13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873450-D5D5-4800-AC6D-1B1253FCB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PRÓXIMAS DISCIPLINAS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C724E46B-07A4-4E8A-AFF4-060F89E3F9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9550" y="2357903"/>
            <a:ext cx="5733778" cy="276273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F157556-EF58-4E37-9772-2A5D4D4C5476}"/>
              </a:ext>
            </a:extLst>
          </p:cNvPr>
          <p:cNvSpPr txBox="1"/>
          <p:nvPr/>
        </p:nvSpPr>
        <p:spPr>
          <a:xfrm>
            <a:off x="6523328" y="1899138"/>
            <a:ext cx="553971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Encontrar as disciplinas disponíveis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Gerar todas as combinações possíveis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Filtrar combinações com disciplinas que devem estar na combinação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Filtrar combinações com horários que não devem estar na combinação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Filtrar por carga horária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Filtrar período mínimo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Filtrar combinações com limite de períodos consecutivos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Filtrar conflitos de horários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Ordenar: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/>
              <a:t>Distância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/>
              <a:t>Distância total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/>
              <a:t>Carga horária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/>
              <a:t>Total de horários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342900" indent="-342900">
              <a:buFont typeface="+mj-lt"/>
              <a:buAutoNum type="arabicPeriod"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14D051E-1D6C-4664-8469-8EABF8FAF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942" y="2357903"/>
            <a:ext cx="4714994" cy="277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55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AE5F2A-676B-463B-B004-5E9582CA2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EVOLUÇÃO DA MATURIDADE EM DEVOPS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73D523-18C9-415B-8975-C1250CBB0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932045" cy="376089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Dado um estado inicial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Definir habilidades (vértices) desejadas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Definir um </a:t>
            </a:r>
            <a:r>
              <a:rPr lang="pt-BR" dirty="0" err="1"/>
              <a:t>subgrafo</a:t>
            </a:r>
            <a:r>
              <a:rPr lang="pt-BR" dirty="0"/>
              <a:t> para atingir as habilidades desejadas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Executar ordenação topológica no </a:t>
            </a:r>
            <a:r>
              <a:rPr lang="pt-BR" dirty="0" err="1"/>
              <a:t>subgrafo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14F7A65-8D80-4A48-A6C7-544DF5F01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000" y="2160000"/>
            <a:ext cx="5125165" cy="27912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4FE1BC9-CE49-4FAE-80A1-297767EFA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000" y="2160000"/>
            <a:ext cx="5029902" cy="27531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53A3C26-27E8-4C42-8FAA-4F6C3C0E2B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0000" y="2160000"/>
            <a:ext cx="5229955" cy="27435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6789A5A-12C0-44E5-B5B6-DAF62221411C}"/>
              </a:ext>
            </a:extLst>
          </p:cNvPr>
          <p:cNvSpPr txBox="1"/>
          <p:nvPr/>
        </p:nvSpPr>
        <p:spPr>
          <a:xfrm>
            <a:off x="1417978" y="5465392"/>
            <a:ext cx="2145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1, 2, 3, 5, 7</a:t>
            </a:r>
          </a:p>
        </p:txBody>
      </p:sp>
    </p:spTree>
    <p:extLst>
      <p:ext uri="{BB962C8B-B14F-4D97-AF65-F5344CB8AC3E}">
        <p14:creationId xmlns:p14="http://schemas.microsoft.com/office/powerpoint/2010/main" val="3963526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E205CD-BB14-420A-B74C-4D09A3A9B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B0FD5F-4C68-4906-B9E8-25BFC2E7A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Modelos de avanço da maturidade têm aplicações diversas, como no desenvolvimento de software e na representação de grades curriculares</a:t>
            </a:r>
          </a:p>
          <a:p>
            <a:r>
              <a:rPr lang="pt-BR" dirty="0"/>
              <a:t>A representação destes modelos por meio de grafos pode elucidar relações não evidentes e fornecer informações de difícil extração</a:t>
            </a:r>
          </a:p>
          <a:p>
            <a:r>
              <a:rPr lang="pt-BR" dirty="0"/>
              <a:t>Este trabalhou apresentou uma proposta de ferramenta para essa representação</a:t>
            </a:r>
          </a:p>
          <a:p>
            <a:r>
              <a:rPr lang="pt-BR" dirty="0"/>
              <a:t>A Engenharia de Sistemas - com sua visão abrangente e de integração - fornece os insumos necessários para a elaboração desta ferramenta</a:t>
            </a:r>
          </a:p>
        </p:txBody>
      </p:sp>
    </p:spTree>
    <p:extLst>
      <p:ext uri="{BB962C8B-B14F-4D97-AF65-F5344CB8AC3E}">
        <p14:creationId xmlns:p14="http://schemas.microsoft.com/office/powerpoint/2010/main" val="132362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88B17D-F340-4DC3-ADDB-CDF882B4A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PRÓXIMOS PASSOS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CCCFFA-B436-485D-9CE7-D8854BFFF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Grade curricular – incluir relações de pré-requisitos não formais</a:t>
            </a:r>
          </a:p>
          <a:p>
            <a:r>
              <a:rPr lang="pt-BR" dirty="0"/>
              <a:t>Grade curricular – incluir disciplinas não obrigatórias</a:t>
            </a:r>
          </a:p>
          <a:p>
            <a:r>
              <a:rPr lang="pt-BR" dirty="0"/>
              <a:t>Caminho maturidade </a:t>
            </a:r>
            <a:r>
              <a:rPr lang="pt-BR" dirty="0" err="1"/>
              <a:t>DevOps</a:t>
            </a:r>
            <a:r>
              <a:rPr lang="pt-BR" dirty="0"/>
              <a:t> – aprimorar algoritmo</a:t>
            </a:r>
          </a:p>
          <a:p>
            <a:r>
              <a:rPr lang="pt-BR" dirty="0"/>
              <a:t>Definir novos algoritmos, por exemplo, cálculo de arestas críticas</a:t>
            </a:r>
          </a:p>
          <a:p>
            <a:r>
              <a:rPr lang="pt-BR" dirty="0"/>
              <a:t>Melhorias de interface</a:t>
            </a:r>
          </a:p>
          <a:p>
            <a:r>
              <a:rPr lang="pt-BR" dirty="0"/>
              <a:t>Análise de aplicabilidade em outras áreas</a:t>
            </a:r>
          </a:p>
        </p:txBody>
      </p:sp>
    </p:spTree>
    <p:extLst>
      <p:ext uri="{BB962C8B-B14F-4D97-AF65-F5344CB8AC3E}">
        <p14:creationId xmlns:p14="http://schemas.microsoft.com/office/powerpoint/2010/main" val="3762606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C646B7-BDB5-477C-B2FF-9EC01AD1F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9452" y="2089151"/>
            <a:ext cx="5713095" cy="1450757"/>
          </a:xfrm>
        </p:spPr>
        <p:txBody>
          <a:bodyPr>
            <a:noAutofit/>
          </a:bodyPr>
          <a:lstStyle/>
          <a:p>
            <a:r>
              <a:rPr lang="pt-BR" sz="80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1224307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A693CE-20D8-4343-9F78-E3BCA792E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B62479A-8EBA-4F29-8CFF-A4C9F267B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MODELOS DE EVOLUÇÃO DA MATURIDADE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MODELOS DE EVOLUÇÃO DA MATURIDADE UTILIZANDO GRAFOS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A APLICAÇÃO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MODELOS DE EXEMPLO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METODOLOGIA E IMPLEMENTAÇÃO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ALGORITMOS IMPLEMENTADOS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CONCLUSÃO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PRÓXIMOS PASSOS</a:t>
            </a:r>
          </a:p>
        </p:txBody>
      </p:sp>
    </p:spTree>
    <p:extLst>
      <p:ext uri="{BB962C8B-B14F-4D97-AF65-F5344CB8AC3E}">
        <p14:creationId xmlns:p14="http://schemas.microsoft.com/office/powerpoint/2010/main" val="3995853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9D2CD4-575A-44CE-8423-AC715B998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MODELOS DE EVOLUÇÃO DA MATURIDADE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E24D81-A0B3-4ED0-83EB-9EF48060E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modelo de maturidade é uma representação das fases de aumento quantitativo ou qualitativo do conjunto de capacidades de um indivíduo ou organização em processo de maturação, a fim de avaliar e orientar seu avanço em relação a uma determinada área do conhecimento</a:t>
            </a:r>
          </a:p>
          <a:p>
            <a:r>
              <a:rPr lang="pt-BR" dirty="0"/>
              <a:t>O modelo de evolução da maturidade utilizado neste trabalho é o relacionado a </a:t>
            </a:r>
            <a:r>
              <a:rPr lang="pt-BR" dirty="0" err="1"/>
              <a:t>DevOps</a:t>
            </a:r>
            <a:r>
              <a:rPr lang="pt-BR" dirty="0"/>
              <a:t> proposto por Mendes (2016)</a:t>
            </a:r>
          </a:p>
        </p:txBody>
      </p:sp>
    </p:spTree>
    <p:extLst>
      <p:ext uri="{BB962C8B-B14F-4D97-AF65-F5344CB8AC3E}">
        <p14:creationId xmlns:p14="http://schemas.microsoft.com/office/powerpoint/2010/main" val="161908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9D2CD4-575A-44CE-8423-AC715B998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GRADE CURRICULAR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E24D81-A0B3-4ED0-83EB-9EF48060E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À medida que a grade curricular de um curso representa a trajetória a ser percorrida por um estudante a fim de concluir aquele curso, é possível estender o conceito de modelo de evolução da maturidade também para a grade curricular</a:t>
            </a:r>
          </a:p>
          <a:p>
            <a:r>
              <a:rPr lang="pt-BR" dirty="0"/>
              <a:t>Neste trabalho foram utilizados a grade curricular de Engenharia de Sistemas 2018/2 e também a grade proposta para o curso.</a:t>
            </a:r>
          </a:p>
        </p:txBody>
      </p:sp>
    </p:spTree>
    <p:extLst>
      <p:ext uri="{BB962C8B-B14F-4D97-AF65-F5344CB8AC3E}">
        <p14:creationId xmlns:p14="http://schemas.microsoft.com/office/powerpoint/2010/main" val="386509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E0A8391-2737-4F1C-B27A-C44629DB4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79F6E9-13A8-4509-A21F-C6AAA615A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6" y="642257"/>
            <a:ext cx="3417677" cy="5226837"/>
          </a:xfrm>
        </p:spPr>
        <p:txBody>
          <a:bodyPr anchor="t">
            <a:normAutofit/>
          </a:bodyPr>
          <a:lstStyle/>
          <a:p>
            <a:r>
              <a:rPr lang="pt-BR"/>
              <a:t>GRAFOS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16FAC3-EE57-40F0-89F1-182A15362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3512" y="642258"/>
            <a:ext cx="6847117" cy="25376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2100" dirty="0"/>
              <a:t>Um modelo de evolução da maturidade é composto por unidades elementares e relações de precedência entre elas</a:t>
            </a:r>
          </a:p>
          <a:p>
            <a:pPr>
              <a:lnSpc>
                <a:spcPct val="100000"/>
              </a:lnSpc>
            </a:pPr>
            <a:r>
              <a:rPr lang="pt-BR" sz="2100" dirty="0"/>
              <a:t>Um grafo é constituído de vértices e arestas</a:t>
            </a:r>
          </a:p>
          <a:p>
            <a:pPr>
              <a:lnSpc>
                <a:spcPct val="100000"/>
              </a:lnSpc>
            </a:pPr>
            <a:r>
              <a:rPr lang="pt-BR" sz="2100" dirty="0"/>
              <a:t>É possível representar as unidades como vértices e as relações de precedência como arestas, tendo assim um </a:t>
            </a:r>
            <a:r>
              <a:rPr lang="pt-BR" sz="2100" b="1" dirty="0"/>
              <a:t>grafo direcionado acíclico</a:t>
            </a:r>
            <a:r>
              <a:rPr lang="pt-BR" sz="2100" dirty="0"/>
              <a:t>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3293EC1-13F2-4AE1-8B32-055212007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512" y="3609834"/>
            <a:ext cx="5555440" cy="23610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2A3BAC5-F97F-4C2F-A1CF-57ED46680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563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38BF54-3DDD-4CD5-9E61-9BD6604D5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MODELOS DE EVOLUÇÃO DA MATURIDADE UTILIZANDO GRAFOS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7E47AB-8CA0-4EB5-AF36-302C7AE41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Identificar os elementos que representam as unidades do modelo</a:t>
            </a:r>
          </a:p>
          <a:p>
            <a:pPr marL="749808" lvl="1" indent="-457200">
              <a:buFont typeface="Courier New" panose="02070309020205020404" pitchFamily="49" charset="0"/>
              <a:buChar char="o"/>
            </a:pPr>
            <a:r>
              <a:rPr lang="pt-BR" dirty="0"/>
              <a:t>Devem ser tão granulares quanto possível</a:t>
            </a:r>
          </a:p>
          <a:p>
            <a:pPr marL="749808" lvl="1" indent="-457200">
              <a:buFont typeface="Courier New" panose="02070309020205020404" pitchFamily="49" charset="0"/>
              <a:buChar char="o"/>
            </a:pPr>
            <a:r>
              <a:rPr lang="pt-BR" dirty="0"/>
              <a:t>Representados pelos vértices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Identificar as relações de dependência entre as unidades</a:t>
            </a:r>
          </a:p>
          <a:p>
            <a:pPr marL="749808" lvl="1" indent="-457200">
              <a:buFont typeface="Courier New" panose="02070309020205020404" pitchFamily="49" charset="0"/>
              <a:buChar char="o"/>
            </a:pPr>
            <a:r>
              <a:rPr lang="pt-BR" dirty="0"/>
              <a:t>Devem ser definidas por um especialista no tema do modelo</a:t>
            </a:r>
          </a:p>
          <a:p>
            <a:pPr marL="749808" lvl="1" indent="-457200">
              <a:buFont typeface="Courier New" panose="02070309020205020404" pitchFamily="49" charset="0"/>
              <a:buChar char="o"/>
            </a:pPr>
            <a:r>
              <a:rPr lang="pt-BR" dirty="0"/>
              <a:t>Representados pelas arestas</a:t>
            </a:r>
          </a:p>
        </p:txBody>
      </p:sp>
    </p:spTree>
    <p:extLst>
      <p:ext uri="{BB962C8B-B14F-4D97-AF65-F5344CB8AC3E}">
        <p14:creationId xmlns:p14="http://schemas.microsoft.com/office/powerpoint/2010/main" val="156002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CDE7B-3FC7-4458-ADDF-ACAFEFCFFCC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5669" y="208207"/>
            <a:ext cx="10058400" cy="6619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APLICAÇÃO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BE431BB-2842-4A45-B6C2-0423AD16F0F6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5669" y="1017052"/>
            <a:ext cx="7643445" cy="482389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5DBD32-FC63-4324-AD7D-DFD588286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38393" y="1334269"/>
            <a:ext cx="3429952" cy="406636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4A9921B-A5E8-41CE-AC78-D8AC70B177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68836" y="1146970"/>
            <a:ext cx="3769066" cy="456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66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1C975-D07C-4776-BC56-6EACECAED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MODELOS DE EXEMPLO</a:t>
            </a:r>
          </a:p>
        </p:txBody>
      </p:sp>
      <p:pic>
        <p:nvPicPr>
          <p:cNvPr id="5" name="Espaço Reservado para Conteúdo 4" descr="Mapa com linhas coloridas&#10;&#10;Descrição gerada automaticamente">
            <a:extLst>
              <a:ext uri="{FF2B5EF4-FFF2-40B4-BE49-F238E27FC236}">
                <a16:creationId xmlns:a16="http://schemas.microsoft.com/office/drawing/2014/main" id="{08815CBE-A4CC-443F-8944-D026B6EA71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323" y="2011484"/>
            <a:ext cx="3144018" cy="37607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m 6" descr="Uma imagem contendo escova&#10;&#10;Descrição gerada automaticamente">
            <a:extLst>
              <a:ext uri="{FF2B5EF4-FFF2-40B4-BE49-F238E27FC236}">
                <a16:creationId xmlns:a16="http://schemas.microsoft.com/office/drawing/2014/main" id="{450FA452-8C73-4C16-92EF-4A734DFF6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241" y="2509483"/>
            <a:ext cx="7127631" cy="27647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888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F14C5A-3060-498B-B3D3-9030ACAF6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METODOLOGIA:</a:t>
            </a:r>
            <a:br>
              <a:rPr lang="pt-BR" dirty="0"/>
            </a:br>
            <a:r>
              <a:rPr lang="pt-BR" sz="4400" dirty="0"/>
              <a:t>DESENVOLVIMENTO ITERATIVO E INCREMENTAL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55B396-E8A9-46A8-97FB-DE7639061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Ambiente online e esqueleto da aplicação - Configuração do servidor de hospedagem, de verificação de código e de integração contínua 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Visualização do grafo - integração com a biblioteca Vis.js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Edição do grafo em formato JSON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Grafos para a grade curricular de Engenharia de Sistemas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Algoritmo de cálculo de próximas disciplinas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Grafos para o modelo de maturidade </a:t>
            </a:r>
            <a:r>
              <a:rPr lang="pt-BR" dirty="0" err="1"/>
              <a:t>DevOps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711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trospectVTI">
  <a:themeElements>
    <a:clrScheme name="AnalogousFromLightSeed_2SEEDS">
      <a:dk1>
        <a:srgbClr val="000000"/>
      </a:dk1>
      <a:lt1>
        <a:srgbClr val="FFFFFF"/>
      </a:lt1>
      <a:dk2>
        <a:srgbClr val="412A24"/>
      </a:dk2>
      <a:lt2>
        <a:srgbClr val="E2E4E8"/>
      </a:lt2>
      <a:accent1>
        <a:srgbClr val="DB8F7A"/>
      </a:accent1>
      <a:accent2>
        <a:srgbClr val="C39A53"/>
      </a:accent2>
      <a:accent3>
        <a:srgbClr val="A2A660"/>
      </a:accent3>
      <a:accent4>
        <a:srgbClr val="55ADB4"/>
      </a:accent4>
      <a:accent5>
        <a:srgbClr val="70A5D8"/>
      </a:accent5>
      <a:accent6>
        <a:srgbClr val="646FD5"/>
      </a:accent6>
      <a:hlink>
        <a:srgbClr val="6983AE"/>
      </a:hlink>
      <a:folHlink>
        <a:srgbClr val="7F7F7F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620</Words>
  <Application>Microsoft Office PowerPoint</Application>
  <PresentationFormat>Widescreen</PresentationFormat>
  <Paragraphs>85</Paragraphs>
  <Slides>18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Calibri</vt:lpstr>
      <vt:lpstr>Courier New</vt:lpstr>
      <vt:lpstr>Tw Cen MT</vt:lpstr>
      <vt:lpstr>RetrospectVTI</vt:lpstr>
      <vt:lpstr>GRAFOS DE MATURIDADE: PROPOSTA DE MODELO PARA REPRESENTAÇÃO DA EVOLUÇÃO DO CONHECIMENTO E DA CAPACIDADE</vt:lpstr>
      <vt:lpstr>AGENDA</vt:lpstr>
      <vt:lpstr>MODELOS DE EVOLUÇÃO DA MATURIDADE</vt:lpstr>
      <vt:lpstr>GRADE CURRICULAR</vt:lpstr>
      <vt:lpstr>GRAFOS</vt:lpstr>
      <vt:lpstr>MODELOS DE EVOLUÇÃO DA MATURIDADE UTILIZANDO GRAFOS</vt:lpstr>
      <vt:lpstr>A APLICAÇÃO</vt:lpstr>
      <vt:lpstr>MODELOS DE EXEMPLO</vt:lpstr>
      <vt:lpstr>METODOLOGIA: DESENVOLVIMENTO ITERATIVO E INCREMENTAL</vt:lpstr>
      <vt:lpstr>Apresentação do PowerPoint</vt:lpstr>
      <vt:lpstr>INFRAESTRUTURA</vt:lpstr>
      <vt:lpstr>CÓDIGO FONTE E VIS.JS</vt:lpstr>
      <vt:lpstr>QUALIDADE DE CÓDIGO</vt:lpstr>
      <vt:lpstr>PRÓXIMAS DISCIPLINAS</vt:lpstr>
      <vt:lpstr>EVOLUÇÃO DA MATURIDADE EM DEVOPS</vt:lpstr>
      <vt:lpstr>CONCLUSÃO</vt:lpstr>
      <vt:lpstr>PRÓXIMOS PASSOS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GRAFOS DE MATURIDADE: PROPOSTA DE MODELO PARA REPRESENTAÇÃO DA EVOLUÇÃO DO CONHECIMENTO E DA CAPACIDADE</dc:title>
  <dc:creator>Matheus Araujo</dc:creator>
  <cp:lastModifiedBy>Matheus Araujo</cp:lastModifiedBy>
  <cp:revision>61</cp:revision>
  <dcterms:created xsi:type="dcterms:W3CDTF">2019-11-26T02:52:49Z</dcterms:created>
  <dcterms:modified xsi:type="dcterms:W3CDTF">2019-11-26T17:32:23Z</dcterms:modified>
</cp:coreProperties>
</file>