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  <p:embeddedFont>
      <p:font typeface="Ruda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731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pos="370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5" roundtripDataSignature="AMtx7mjesWdYnW2VAIg0uBuWuqYuDt++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7310"/>
        <p:guide pos="346" orient="horz"/>
        <p:guide pos="3974" orient="horz"/>
        <p:guide pos="370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44" Type="http://schemas.openxmlformats.org/officeDocument/2006/relationships/font" Target="fonts/Ruda-bold.fntdata"/><Relationship Id="rId21" Type="http://schemas.openxmlformats.org/officeDocument/2006/relationships/slide" Target="slides/slide16.xml"/><Relationship Id="rId43" Type="http://schemas.openxmlformats.org/officeDocument/2006/relationships/font" Target="fonts/Ruda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166" name="Google Shape;16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1d11f3996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21d11f3996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22" name="Google Shape;42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3_Custom Layou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4"/>
          <p:cNvSpPr/>
          <p:nvPr>
            <p:ph idx="2" type="pic"/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Title Slide">
  <p:cSld name="23_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3"/>
          <p:cNvSpPr txBox="1"/>
          <p:nvPr>
            <p:ph idx="1" type="body"/>
          </p:nvPr>
        </p:nvSpPr>
        <p:spPr>
          <a:xfrm>
            <a:off x="1870688" y="757453"/>
            <a:ext cx="7578112" cy="1417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43"/>
          <p:cNvSpPr txBox="1"/>
          <p:nvPr>
            <p:ph idx="2" type="body"/>
          </p:nvPr>
        </p:nvSpPr>
        <p:spPr>
          <a:xfrm>
            <a:off x="1870688" y="460591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Title Slide">
  <p:cSld name="22_Title Slid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4"/>
          <p:cNvSpPr txBox="1"/>
          <p:nvPr>
            <p:ph idx="1" type="body"/>
          </p:nvPr>
        </p:nvSpPr>
        <p:spPr>
          <a:xfrm>
            <a:off x="8172450" y="2768600"/>
            <a:ext cx="3179763" cy="1341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Title Slide">
  <p:cSld name="21_Title Slid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5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45"/>
          <p:cNvSpPr txBox="1"/>
          <p:nvPr>
            <p:ph idx="2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Title Slide">
  <p:cSld name="20_Title Sl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6"/>
          <p:cNvSpPr/>
          <p:nvPr>
            <p:ph idx="2" type="pic"/>
          </p:nvPr>
        </p:nvSpPr>
        <p:spPr>
          <a:xfrm>
            <a:off x="4514849" y="2295526"/>
            <a:ext cx="1781176" cy="190023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6" name="Google Shape;76;p46"/>
          <p:cNvSpPr/>
          <p:nvPr>
            <p:ph idx="3" type="pic"/>
          </p:nvPr>
        </p:nvSpPr>
        <p:spPr>
          <a:xfrm>
            <a:off x="3267076" y="3586161"/>
            <a:ext cx="2200274" cy="154781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7" name="Google Shape;77;p46"/>
          <p:cNvSpPr/>
          <p:nvPr>
            <p:ph idx="4" type="pic"/>
          </p:nvPr>
        </p:nvSpPr>
        <p:spPr>
          <a:xfrm>
            <a:off x="1571626" y="1819275"/>
            <a:ext cx="2028825" cy="21526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8" name="Google Shape;78;p46"/>
          <p:cNvSpPr/>
          <p:nvPr>
            <p:ph idx="5" type="pic"/>
          </p:nvPr>
        </p:nvSpPr>
        <p:spPr>
          <a:xfrm>
            <a:off x="657226" y="3586161"/>
            <a:ext cx="2200274" cy="215264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9" name="Google Shape;79;p46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46"/>
          <p:cNvSpPr txBox="1"/>
          <p:nvPr>
            <p:ph idx="6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Title Slide">
  <p:cSld name="19_Title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7"/>
          <p:cNvSpPr/>
          <p:nvPr>
            <p:ph idx="2" type="pic"/>
          </p:nvPr>
        </p:nvSpPr>
        <p:spPr>
          <a:xfrm>
            <a:off x="4531660" y="0"/>
            <a:ext cx="76603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3" name="Google Shape;83;p47"/>
          <p:cNvSpPr/>
          <p:nvPr>
            <p:ph idx="3" type="pic"/>
          </p:nvPr>
        </p:nvSpPr>
        <p:spPr>
          <a:xfrm>
            <a:off x="1" y="0"/>
            <a:ext cx="453166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4" name="Google Shape;84;p47"/>
          <p:cNvSpPr txBox="1"/>
          <p:nvPr>
            <p:ph idx="1" type="body"/>
          </p:nvPr>
        </p:nvSpPr>
        <p:spPr>
          <a:xfrm>
            <a:off x="1433385" y="3045618"/>
            <a:ext cx="9325232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Title Slide">
  <p:cSld name="18_Title Slid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8"/>
          <p:cNvSpPr/>
          <p:nvPr>
            <p:ph idx="2" type="pic"/>
          </p:nvPr>
        </p:nvSpPr>
        <p:spPr>
          <a:xfrm>
            <a:off x="1842248" y="1506071"/>
            <a:ext cx="10349753" cy="535192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7" name="Google Shape;87;p48"/>
          <p:cNvSpPr txBox="1"/>
          <p:nvPr>
            <p:ph idx="1" type="body"/>
          </p:nvPr>
        </p:nvSpPr>
        <p:spPr>
          <a:xfrm>
            <a:off x="7875588" y="4794250"/>
            <a:ext cx="4316412" cy="1350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b="1" sz="4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Title Slide">
  <p:cSld name="17_Title Slid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9"/>
          <p:cNvSpPr/>
          <p:nvPr>
            <p:ph idx="2" type="pic"/>
          </p:nvPr>
        </p:nvSpPr>
        <p:spPr>
          <a:xfrm>
            <a:off x="3088685" y="2196548"/>
            <a:ext cx="2554357" cy="255435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0" name="Google Shape;90;p49"/>
          <p:cNvSpPr/>
          <p:nvPr>
            <p:ph idx="3" type="pic"/>
          </p:nvPr>
        </p:nvSpPr>
        <p:spPr>
          <a:xfrm>
            <a:off x="7503116" y="4303644"/>
            <a:ext cx="1600200" cy="160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1" name="Google Shape;91;p49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9"/>
          <p:cNvSpPr txBox="1"/>
          <p:nvPr>
            <p:ph idx="4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Title Slide">
  <p:cSld name="16_Title Slid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0"/>
          <p:cNvSpPr/>
          <p:nvPr>
            <p:ph idx="2" type="pic"/>
          </p:nvPr>
        </p:nvSpPr>
        <p:spPr>
          <a:xfrm>
            <a:off x="1524000" y="1043546"/>
            <a:ext cx="9144000" cy="477090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5" name="Google Shape;95;p50"/>
          <p:cNvSpPr txBox="1"/>
          <p:nvPr>
            <p:ph idx="1" type="body"/>
          </p:nvPr>
        </p:nvSpPr>
        <p:spPr>
          <a:xfrm>
            <a:off x="2870994" y="2086802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50"/>
          <p:cNvSpPr txBox="1"/>
          <p:nvPr>
            <p:ph idx="3" type="body"/>
          </p:nvPr>
        </p:nvSpPr>
        <p:spPr>
          <a:xfrm>
            <a:off x="2870994" y="1789940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1"/>
          <p:cNvSpPr/>
          <p:nvPr>
            <p:ph idx="2" type="pic"/>
          </p:nvPr>
        </p:nvSpPr>
        <p:spPr>
          <a:xfrm>
            <a:off x="8043853" y="3926541"/>
            <a:ext cx="3426488" cy="17133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9" name="Google Shape;99;p51"/>
          <p:cNvSpPr txBox="1"/>
          <p:nvPr>
            <p:ph idx="1" type="body"/>
          </p:nvPr>
        </p:nvSpPr>
        <p:spPr>
          <a:xfrm>
            <a:off x="980561" y="1847325"/>
            <a:ext cx="4201040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51"/>
          <p:cNvSpPr txBox="1"/>
          <p:nvPr>
            <p:ph idx="3" type="body"/>
          </p:nvPr>
        </p:nvSpPr>
        <p:spPr>
          <a:xfrm>
            <a:off x="980561" y="1550463"/>
            <a:ext cx="4201040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itle Slide">
  <p:cSld name="14_Title Slid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2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52"/>
          <p:cNvSpPr txBox="1"/>
          <p:nvPr>
            <p:ph idx="2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Title Slide">
  <p:cSld name="25_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2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Slide">
  <p:cSld name="13_Title Slid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3"/>
          <p:cNvSpPr/>
          <p:nvPr>
            <p:ph idx="2" type="pic"/>
          </p:nvPr>
        </p:nvSpPr>
        <p:spPr>
          <a:xfrm>
            <a:off x="1176131" y="1858617"/>
            <a:ext cx="2345635" cy="426479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6" name="Google Shape;106;p53"/>
          <p:cNvSpPr/>
          <p:nvPr>
            <p:ph idx="3" type="pic"/>
          </p:nvPr>
        </p:nvSpPr>
        <p:spPr>
          <a:xfrm>
            <a:off x="3674166" y="1858617"/>
            <a:ext cx="2345635" cy="426479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7" name="Google Shape;107;p53"/>
          <p:cNvSpPr/>
          <p:nvPr>
            <p:ph idx="4" type="pic"/>
          </p:nvPr>
        </p:nvSpPr>
        <p:spPr>
          <a:xfrm>
            <a:off x="6172201" y="1858617"/>
            <a:ext cx="2345635" cy="426479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8" name="Google Shape;108;p53"/>
          <p:cNvSpPr/>
          <p:nvPr>
            <p:ph idx="5" type="pic"/>
          </p:nvPr>
        </p:nvSpPr>
        <p:spPr>
          <a:xfrm>
            <a:off x="8670236" y="1858617"/>
            <a:ext cx="2345635" cy="426479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9" name="Google Shape;109;p53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53"/>
          <p:cNvSpPr txBox="1"/>
          <p:nvPr>
            <p:ph idx="6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Title Slide">
  <p:cSld name="12_Title Slid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4"/>
          <p:cNvSpPr/>
          <p:nvPr>
            <p:ph idx="2" type="pic"/>
          </p:nvPr>
        </p:nvSpPr>
        <p:spPr>
          <a:xfrm>
            <a:off x="1" y="3429000"/>
            <a:ext cx="2790092" cy="258564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3" name="Google Shape;113;p54"/>
          <p:cNvSpPr/>
          <p:nvPr>
            <p:ph idx="3" type="pic"/>
          </p:nvPr>
        </p:nvSpPr>
        <p:spPr>
          <a:xfrm>
            <a:off x="3132430" y="3429001"/>
            <a:ext cx="3109871" cy="25856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4" name="Google Shape;114;p54"/>
          <p:cNvSpPr/>
          <p:nvPr>
            <p:ph idx="4" type="pic"/>
          </p:nvPr>
        </p:nvSpPr>
        <p:spPr>
          <a:xfrm>
            <a:off x="6584637" y="3429001"/>
            <a:ext cx="3109871" cy="25856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5" name="Google Shape;115;p54"/>
          <p:cNvSpPr/>
          <p:nvPr>
            <p:ph idx="5" type="pic"/>
          </p:nvPr>
        </p:nvSpPr>
        <p:spPr>
          <a:xfrm>
            <a:off x="10036844" y="3429001"/>
            <a:ext cx="2155156" cy="25856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6" name="Google Shape;116;p54"/>
          <p:cNvSpPr txBox="1"/>
          <p:nvPr>
            <p:ph idx="1" type="body"/>
          </p:nvPr>
        </p:nvSpPr>
        <p:spPr>
          <a:xfrm>
            <a:off x="1870688" y="757453"/>
            <a:ext cx="7578112" cy="84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54"/>
          <p:cNvSpPr txBox="1"/>
          <p:nvPr>
            <p:ph idx="6" type="body"/>
          </p:nvPr>
        </p:nvSpPr>
        <p:spPr>
          <a:xfrm>
            <a:off x="1870688" y="460591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itle Slide">
  <p:cSld name="11_Title Slid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5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55"/>
          <p:cNvSpPr txBox="1"/>
          <p:nvPr>
            <p:ph idx="2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Slide">
  <p:cSld name="10_Title Slid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6"/>
          <p:cNvSpPr/>
          <p:nvPr>
            <p:ph idx="2" type="pic"/>
          </p:nvPr>
        </p:nvSpPr>
        <p:spPr>
          <a:xfrm>
            <a:off x="0" y="1"/>
            <a:ext cx="12192000" cy="282358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3" name="Google Shape;123;p56"/>
          <p:cNvSpPr txBox="1"/>
          <p:nvPr>
            <p:ph idx="1" type="body"/>
          </p:nvPr>
        </p:nvSpPr>
        <p:spPr>
          <a:xfrm>
            <a:off x="2067698" y="708025"/>
            <a:ext cx="8056606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b="1" sz="4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56"/>
          <p:cNvSpPr txBox="1"/>
          <p:nvPr>
            <p:ph idx="3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itle Slide">
  <p:cSld name="9_Title Slid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7"/>
          <p:cNvSpPr/>
          <p:nvPr>
            <p:ph idx="2" type="pic"/>
          </p:nvPr>
        </p:nvSpPr>
        <p:spPr>
          <a:xfrm>
            <a:off x="0" y="2774656"/>
            <a:ext cx="12192000" cy="217675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7" name="Google Shape;127;p57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57"/>
          <p:cNvSpPr txBox="1"/>
          <p:nvPr>
            <p:ph idx="3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Slide">
  <p:cSld name="8_Title Slid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8"/>
          <p:cNvSpPr/>
          <p:nvPr>
            <p:ph idx="2" type="pic"/>
          </p:nvPr>
        </p:nvSpPr>
        <p:spPr>
          <a:xfrm>
            <a:off x="3484796" y="3924400"/>
            <a:ext cx="679938" cy="67993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1" name="Google Shape;131;p58"/>
          <p:cNvSpPr/>
          <p:nvPr>
            <p:ph idx="3" type="pic"/>
          </p:nvPr>
        </p:nvSpPr>
        <p:spPr>
          <a:xfrm>
            <a:off x="6560934" y="3924400"/>
            <a:ext cx="679938" cy="67993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2" name="Google Shape;132;p58"/>
          <p:cNvSpPr/>
          <p:nvPr>
            <p:ph idx="4" type="pic"/>
          </p:nvPr>
        </p:nvSpPr>
        <p:spPr>
          <a:xfrm>
            <a:off x="9637072" y="3924400"/>
            <a:ext cx="679938" cy="67993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3" name="Google Shape;133;p58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58"/>
          <p:cNvSpPr txBox="1"/>
          <p:nvPr>
            <p:ph idx="5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Slide">
  <p:cSld name="7_Title Slid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9"/>
          <p:cNvSpPr/>
          <p:nvPr>
            <p:ph idx="2" type="pic"/>
          </p:nvPr>
        </p:nvSpPr>
        <p:spPr>
          <a:xfrm>
            <a:off x="753801" y="1358537"/>
            <a:ext cx="6757341" cy="54994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7" name="Google Shape;137;p59"/>
          <p:cNvSpPr txBox="1"/>
          <p:nvPr>
            <p:ph idx="1" type="body"/>
          </p:nvPr>
        </p:nvSpPr>
        <p:spPr>
          <a:xfrm>
            <a:off x="1305483" y="5413688"/>
            <a:ext cx="4230022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59"/>
          <p:cNvSpPr txBox="1"/>
          <p:nvPr>
            <p:ph idx="3" type="body"/>
          </p:nvPr>
        </p:nvSpPr>
        <p:spPr>
          <a:xfrm>
            <a:off x="1305483" y="5116826"/>
            <a:ext cx="4230022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">
  <p:cSld name="6_Title Slid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0"/>
          <p:cNvSpPr/>
          <p:nvPr>
            <p:ph idx="2" type="pic"/>
          </p:nvPr>
        </p:nvSpPr>
        <p:spPr>
          <a:xfrm>
            <a:off x="7672388" y="1908175"/>
            <a:ext cx="3648075" cy="4949825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60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60"/>
          <p:cNvSpPr txBox="1"/>
          <p:nvPr>
            <p:ph idx="3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>
  <p:cSld name="5_Title Slide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1"/>
          <p:cNvSpPr/>
          <p:nvPr>
            <p:ph idx="2" type="pic"/>
          </p:nvPr>
        </p:nvSpPr>
        <p:spPr>
          <a:xfrm>
            <a:off x="8136366" y="1"/>
            <a:ext cx="4055633" cy="40556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2"/>
          <p:cNvSpPr/>
          <p:nvPr>
            <p:ph idx="2" type="pic"/>
          </p:nvPr>
        </p:nvSpPr>
        <p:spPr>
          <a:xfrm>
            <a:off x="-1" y="0"/>
            <a:ext cx="609599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7" name="Google Shape;147;p62"/>
          <p:cNvSpPr txBox="1"/>
          <p:nvPr>
            <p:ph idx="1" type="body"/>
          </p:nvPr>
        </p:nvSpPr>
        <p:spPr>
          <a:xfrm>
            <a:off x="7145216" y="988705"/>
            <a:ext cx="4700796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62"/>
          <p:cNvSpPr txBox="1"/>
          <p:nvPr>
            <p:ph idx="3" type="body"/>
          </p:nvPr>
        </p:nvSpPr>
        <p:spPr>
          <a:xfrm>
            <a:off x="7145216" y="691843"/>
            <a:ext cx="4700796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drao 1">
  <p:cSld name="Padrao 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  <a:defRPr/>
            </a:lvl1pPr>
            <a:lvl2pPr indent="-35306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▪"/>
              <a:defRPr sz="2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da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3"/>
          <p:cNvSpPr/>
          <p:nvPr>
            <p:ph idx="2" type="pic"/>
          </p:nvPr>
        </p:nvSpPr>
        <p:spPr>
          <a:xfrm>
            <a:off x="1275803" y="3695178"/>
            <a:ext cx="9640394" cy="217952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1" name="Google Shape;151;p63"/>
          <p:cNvSpPr txBox="1"/>
          <p:nvPr>
            <p:ph idx="1" type="body"/>
          </p:nvPr>
        </p:nvSpPr>
        <p:spPr>
          <a:xfrm>
            <a:off x="6096000" y="1358900"/>
            <a:ext cx="4398963" cy="758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4"/>
          <p:cNvSpPr/>
          <p:nvPr>
            <p:ph idx="2" type="pic"/>
          </p:nvPr>
        </p:nvSpPr>
        <p:spPr>
          <a:xfrm>
            <a:off x="2444123" y="0"/>
            <a:ext cx="7303754" cy="317513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4" name="Google Shape;154;p64"/>
          <p:cNvSpPr txBox="1"/>
          <p:nvPr>
            <p:ph idx="1" type="body"/>
          </p:nvPr>
        </p:nvSpPr>
        <p:spPr>
          <a:xfrm>
            <a:off x="3159125" y="3759200"/>
            <a:ext cx="5873750" cy="771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64"/>
          <p:cNvSpPr txBox="1"/>
          <p:nvPr>
            <p:ph idx="3" type="body"/>
          </p:nvPr>
        </p:nvSpPr>
        <p:spPr>
          <a:xfrm>
            <a:off x="3159125" y="3429000"/>
            <a:ext cx="5873750" cy="3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5"/>
          <p:cNvSpPr/>
          <p:nvPr>
            <p:ph idx="2" type="pic"/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D8F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D8F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3652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D8F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D8F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3652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drao 2">
  <p:cSld name="Padrao 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8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  <a:defRPr b="1" sz="4000">
                <a:solidFill>
                  <a:srgbClr val="DE8F9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8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  <a:defRPr/>
            </a:lvl1pPr>
            <a:lvl2pPr indent="-35306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▪"/>
              <a:defRPr sz="2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da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drao 3">
  <p:cSld name="Padrao 3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9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  <a:defRPr b="1" sz="4000">
                <a:solidFill>
                  <a:srgbClr val="58B7C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9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  <a:defRPr/>
            </a:lvl1pPr>
            <a:lvl2pPr indent="-35306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▪"/>
              <a:defRPr sz="2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da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drao 4">
  <p:cSld name="Padrao 4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0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92CD"/>
              </a:buClr>
              <a:buSzPts val="4000"/>
              <a:buFont typeface="Montserrat"/>
              <a:buNone/>
              <a:defRPr b="1" sz="4000">
                <a:solidFill>
                  <a:srgbClr val="9B92C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0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  <a:defRPr/>
            </a:lvl1pPr>
            <a:lvl2pPr indent="-35306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▪"/>
              <a:defRPr sz="2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da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Title Slide">
  <p:cSld name="15_Title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Title Slide">
  <p:cSld name="24_Title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2"/>
          <p:cNvSpPr txBox="1"/>
          <p:nvPr>
            <p:ph idx="1" type="body"/>
          </p:nvPr>
        </p:nvSpPr>
        <p:spPr>
          <a:xfrm rot="-5400000">
            <a:off x="-1270330" y="2356251"/>
            <a:ext cx="5366691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42"/>
          <p:cNvSpPr txBox="1"/>
          <p:nvPr>
            <p:ph idx="2" type="body"/>
          </p:nvPr>
        </p:nvSpPr>
        <p:spPr>
          <a:xfrm rot="-5400000">
            <a:off x="-1761037" y="2549928"/>
            <a:ext cx="5366690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D8F91"/>
                </a:solidFill>
                <a:latin typeface="Ruda"/>
                <a:ea typeface="Ruda"/>
                <a:cs typeface="Ruda"/>
                <a:sym typeface="Rud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D8F91"/>
                </a:solidFill>
                <a:latin typeface="Ruda"/>
                <a:ea typeface="Ruda"/>
                <a:cs typeface="Ruda"/>
                <a:sym typeface="Rud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5" name="Google Shape;15;p33"/>
          <p:cNvGrpSpPr/>
          <p:nvPr/>
        </p:nvGrpSpPr>
        <p:grpSpPr>
          <a:xfrm flipH="1" rot="5400000">
            <a:off x="10302607" y="4968608"/>
            <a:ext cx="1889392" cy="1889392"/>
            <a:chOff x="1381175" y="5900641"/>
            <a:chExt cx="489820" cy="489820"/>
          </a:xfrm>
        </p:grpSpPr>
        <p:sp>
          <p:nvSpPr>
            <p:cNvPr id="16" name="Google Shape;16;p33"/>
            <p:cNvSpPr/>
            <p:nvPr/>
          </p:nvSpPr>
          <p:spPr>
            <a:xfrm>
              <a:off x="1381175" y="5900641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17" name="Google Shape;17;p33"/>
            <p:cNvSpPr/>
            <p:nvPr/>
          </p:nvSpPr>
          <p:spPr>
            <a:xfrm>
              <a:off x="1462812" y="5900641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18" name="Google Shape;18;p33"/>
            <p:cNvSpPr/>
            <p:nvPr/>
          </p:nvSpPr>
          <p:spPr>
            <a:xfrm>
              <a:off x="1626085" y="5900641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19" name="Google Shape;19;p33"/>
            <p:cNvSpPr/>
            <p:nvPr/>
          </p:nvSpPr>
          <p:spPr>
            <a:xfrm>
              <a:off x="1789358" y="5900641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0" name="Google Shape;20;p33"/>
            <p:cNvSpPr/>
            <p:nvPr/>
          </p:nvSpPr>
          <p:spPr>
            <a:xfrm>
              <a:off x="1381175" y="5982278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1" name="Google Shape;21;p33"/>
            <p:cNvSpPr/>
            <p:nvPr/>
          </p:nvSpPr>
          <p:spPr>
            <a:xfrm>
              <a:off x="1544448" y="5982278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2" name="Google Shape;22;p33"/>
            <p:cNvSpPr/>
            <p:nvPr/>
          </p:nvSpPr>
          <p:spPr>
            <a:xfrm>
              <a:off x="1707721" y="5982278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3" name="Google Shape;23;p33"/>
            <p:cNvSpPr/>
            <p:nvPr/>
          </p:nvSpPr>
          <p:spPr>
            <a:xfrm>
              <a:off x="1381175" y="6063914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4" name="Google Shape;24;p33"/>
            <p:cNvSpPr/>
            <p:nvPr/>
          </p:nvSpPr>
          <p:spPr>
            <a:xfrm>
              <a:off x="1462812" y="6063914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5" name="Google Shape;25;p33"/>
            <p:cNvSpPr/>
            <p:nvPr/>
          </p:nvSpPr>
          <p:spPr>
            <a:xfrm>
              <a:off x="1544448" y="6063914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6" name="Google Shape;26;p33"/>
            <p:cNvSpPr/>
            <p:nvPr/>
          </p:nvSpPr>
          <p:spPr>
            <a:xfrm>
              <a:off x="1626085" y="6063914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7" name="Google Shape;27;p33"/>
            <p:cNvSpPr/>
            <p:nvPr/>
          </p:nvSpPr>
          <p:spPr>
            <a:xfrm>
              <a:off x="1707721" y="6063914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8" name="Google Shape;28;p33"/>
            <p:cNvSpPr/>
            <p:nvPr/>
          </p:nvSpPr>
          <p:spPr>
            <a:xfrm>
              <a:off x="1544448" y="6145551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9" name="Google Shape;29;p33"/>
            <p:cNvSpPr/>
            <p:nvPr/>
          </p:nvSpPr>
          <p:spPr>
            <a:xfrm>
              <a:off x="1707721" y="6145551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0" name="Google Shape;30;p33"/>
            <p:cNvSpPr/>
            <p:nvPr/>
          </p:nvSpPr>
          <p:spPr>
            <a:xfrm>
              <a:off x="1381175" y="6227187"/>
              <a:ext cx="81637" cy="81636"/>
            </a:xfrm>
            <a:custGeom>
              <a:rect b="b" l="l" r="r" t="t"/>
              <a:pathLst>
                <a:path extrusionOk="0" h="138683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1" name="Google Shape;31;p33"/>
            <p:cNvSpPr/>
            <p:nvPr/>
          </p:nvSpPr>
          <p:spPr>
            <a:xfrm>
              <a:off x="1544448" y="6227187"/>
              <a:ext cx="81637" cy="81636"/>
            </a:xfrm>
            <a:custGeom>
              <a:rect b="b" l="l" r="r" t="t"/>
              <a:pathLst>
                <a:path extrusionOk="0" h="138683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2" name="Google Shape;32;p33"/>
            <p:cNvSpPr/>
            <p:nvPr/>
          </p:nvSpPr>
          <p:spPr>
            <a:xfrm>
              <a:off x="1707721" y="6227187"/>
              <a:ext cx="81637" cy="81636"/>
            </a:xfrm>
            <a:custGeom>
              <a:rect b="b" l="l" r="r" t="t"/>
              <a:pathLst>
                <a:path extrusionOk="0" h="138683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3" name="Google Shape;33;p33"/>
            <p:cNvSpPr/>
            <p:nvPr/>
          </p:nvSpPr>
          <p:spPr>
            <a:xfrm>
              <a:off x="1789358" y="6227187"/>
              <a:ext cx="81637" cy="81636"/>
            </a:xfrm>
            <a:custGeom>
              <a:rect b="b" l="l" r="r" t="t"/>
              <a:pathLst>
                <a:path extrusionOk="0" h="138683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4" name="Google Shape;34;p33"/>
            <p:cNvSpPr/>
            <p:nvPr/>
          </p:nvSpPr>
          <p:spPr>
            <a:xfrm>
              <a:off x="1544448" y="6308824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5" name="Google Shape;35;p33"/>
            <p:cNvSpPr/>
            <p:nvPr/>
          </p:nvSpPr>
          <p:spPr>
            <a:xfrm>
              <a:off x="1626085" y="6308824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6" name="Google Shape;36;p33"/>
            <p:cNvSpPr/>
            <p:nvPr/>
          </p:nvSpPr>
          <p:spPr>
            <a:xfrm>
              <a:off x="1707721" y="6308824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</p:grpSp>
      <p:sp>
        <p:nvSpPr>
          <p:cNvPr id="37" name="Google Shape;37;p33"/>
          <p:cNvSpPr txBox="1"/>
          <p:nvPr/>
        </p:nvSpPr>
        <p:spPr>
          <a:xfrm>
            <a:off x="0" y="411644"/>
            <a:ext cx="9864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CAA5F"/>
                </a:solidFill>
                <a:latin typeface="Ruda"/>
                <a:ea typeface="Ruda"/>
                <a:cs typeface="Ruda"/>
                <a:sym typeface="Ruda"/>
              </a:rPr>
              <a:t>D</a:t>
            </a:r>
            <a:r>
              <a:rPr b="1" lang="pt-BR" sz="2400">
                <a:solidFill>
                  <a:srgbClr val="DE8F9D"/>
                </a:solidFill>
                <a:latin typeface="Ruda"/>
                <a:ea typeface="Ruda"/>
                <a:cs typeface="Ruda"/>
                <a:sym typeface="Ruda"/>
              </a:rPr>
              <a:t>I</a:t>
            </a:r>
            <a:r>
              <a:rPr b="1" lang="pt-BR" sz="2400">
                <a:solidFill>
                  <a:srgbClr val="9B92CD"/>
                </a:solidFill>
                <a:latin typeface="Ruda"/>
                <a:ea typeface="Ruda"/>
                <a:cs typeface="Ruda"/>
                <a:sym typeface="Ruda"/>
              </a:rPr>
              <a:t>D</a:t>
            </a:r>
            <a:endParaRPr b="1" sz="400">
              <a:solidFill>
                <a:srgbClr val="9B92CD"/>
              </a:solidFill>
              <a:latin typeface="Ruda"/>
              <a:ea typeface="Ruda"/>
              <a:cs typeface="Ruda"/>
              <a:sym typeface="Ruda"/>
            </a:endParaRPr>
          </a:p>
        </p:txBody>
      </p:sp>
      <p:pic>
        <p:nvPicPr>
          <p:cNvPr id="38" name="Google Shape;38;p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338320" y="235658"/>
            <a:ext cx="1640729" cy="6323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Relationship Id="rId5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Relationship Id="rId5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Relationship Id="rId5" Type="http://schemas.openxmlformats.org/officeDocument/2006/relationships/image" Target="../media/image5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mycolor.space/gradient" TargetMode="External"/><Relationship Id="rId4" Type="http://schemas.openxmlformats.org/officeDocument/2006/relationships/hyperlink" Target="http://gradientsguru.com/" TargetMode="External"/><Relationship Id="rId5" Type="http://schemas.openxmlformats.org/officeDocument/2006/relationships/image" Target="../media/image44.png"/><Relationship Id="rId6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Relationship Id="rId4" Type="http://schemas.openxmlformats.org/officeDocument/2006/relationships/image" Target="../media/image4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1.png"/><Relationship Id="rId4" Type="http://schemas.openxmlformats.org/officeDocument/2006/relationships/image" Target="../media/image39.png"/><Relationship Id="rId5" Type="http://schemas.openxmlformats.org/officeDocument/2006/relationships/image" Target="../media/image4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DAB5F">
                  <a:alpha val="89411"/>
                </a:srgbClr>
              </a:gs>
              <a:gs pos="23000">
                <a:srgbClr val="E0909E">
                  <a:alpha val="89411"/>
                </a:srgbClr>
              </a:gs>
              <a:gs pos="50000">
                <a:srgbClr val="CC7DC6">
                  <a:alpha val="89411"/>
                </a:srgbClr>
              </a:gs>
              <a:gs pos="76000">
                <a:srgbClr val="9B92CD">
                  <a:alpha val="89411"/>
                </a:srgbClr>
              </a:gs>
              <a:gs pos="100000">
                <a:srgbClr val="59B8C9">
                  <a:alpha val="89411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</a:pPr>
            <a:r>
              <a:t/>
            </a:r>
            <a:endParaRPr sz="1800">
              <a:solidFill>
                <a:schemeClr val="lt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169" name="Google Shape;169;p1"/>
          <p:cNvSpPr txBox="1"/>
          <p:nvPr/>
        </p:nvSpPr>
        <p:spPr>
          <a:xfrm>
            <a:off x="4200526" y="2401267"/>
            <a:ext cx="3525972" cy="2277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Ruda"/>
              <a:buNone/>
            </a:pPr>
            <a:r>
              <a:rPr lang="pt-BR" sz="4400">
                <a:solidFill>
                  <a:schemeClr val="lt2"/>
                </a:solidFill>
                <a:latin typeface="Ruda"/>
                <a:ea typeface="Ruda"/>
                <a:cs typeface="Ruda"/>
                <a:sym typeface="Ruda"/>
              </a:rPr>
              <a:t>DESIGN 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Ruda"/>
              <a:buNone/>
            </a:pPr>
            <a:r>
              <a:rPr lang="pt-BR" sz="4000">
                <a:solidFill>
                  <a:schemeClr val="lt2"/>
                </a:solidFill>
                <a:latin typeface="Ruda"/>
                <a:ea typeface="Ruda"/>
                <a:cs typeface="Ruda"/>
                <a:sym typeface="Ruda"/>
              </a:rPr>
              <a:t>INTERFACES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uda"/>
              <a:buNone/>
            </a:pPr>
            <a:r>
              <a:rPr lang="pt-BR" sz="5800">
                <a:solidFill>
                  <a:schemeClr val="lt2"/>
                </a:solidFill>
                <a:latin typeface="Ruda"/>
                <a:ea typeface="Ruda"/>
                <a:cs typeface="Ruda"/>
                <a:sym typeface="Ruda"/>
              </a:rPr>
              <a:t>DIGITAIS</a:t>
            </a:r>
            <a:endParaRPr sz="5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pic>
        <p:nvPicPr>
          <p:cNvPr id="170" name="Google Shape;17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8320" y="235658"/>
            <a:ext cx="1640729" cy="63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"/>
          <p:cNvSpPr txBox="1"/>
          <p:nvPr/>
        </p:nvSpPr>
        <p:spPr>
          <a:xfrm>
            <a:off x="261248" y="6346925"/>
            <a:ext cx="285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da"/>
              <a:buNone/>
            </a:pPr>
            <a:r>
              <a:rPr lang="pt-BR" sz="1800">
                <a:solidFill>
                  <a:schemeClr val="lt1"/>
                </a:solidFill>
                <a:latin typeface="Ruda"/>
                <a:ea typeface="Ruda"/>
                <a:cs typeface="Ruda"/>
                <a:sym typeface="Ruda"/>
              </a:rPr>
              <a:t>Prof. Ms. Gildo Leonel</a:t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Exemplo:</a:t>
            </a:r>
            <a:endParaRPr/>
          </a:p>
        </p:txBody>
      </p:sp>
      <p:sp>
        <p:nvSpPr>
          <p:cNvPr id="237" name="Google Shape;237;p10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Cores</a:t>
            </a:r>
            <a:endParaRPr/>
          </a:p>
        </p:txBody>
      </p:sp>
      <p:pic>
        <p:nvPicPr>
          <p:cNvPr id="238" name="Google Shape;2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9817" y="3712985"/>
            <a:ext cx="3116209" cy="252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9816" y="2704873"/>
            <a:ext cx="8997070" cy="92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8169" y="3929008"/>
            <a:ext cx="5820587" cy="178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</a:pPr>
            <a:r>
              <a:rPr lang="pt-BR"/>
              <a:t>Background</a:t>
            </a:r>
            <a:endParaRPr/>
          </a:p>
        </p:txBody>
      </p:sp>
      <p:sp>
        <p:nvSpPr>
          <p:cNvPr id="246" name="Google Shape;246;p11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 sz="2800"/>
              <a:t>No HTML a propriedade background está associada a tag &lt;BODY&gt;;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 sz="2800"/>
              <a:t>No CSS background está associado a qualquer objeto;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 sz="2800"/>
              <a:t>A propriedade background define as características (os valores na regra CSS) do fundo dos elementos HTML.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</a:pPr>
            <a:r>
              <a:rPr lang="pt-BR"/>
              <a:t>Background</a:t>
            </a:r>
            <a:endParaRPr/>
          </a:p>
        </p:txBody>
      </p:sp>
      <p:sp>
        <p:nvSpPr>
          <p:cNvPr id="252" name="Google Shape;252;p12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da"/>
              <a:buNone/>
            </a:pPr>
            <a:r>
              <a:rPr lang="pt-BR" sz="2400"/>
              <a:t>As propriedades background são as listadas abaixo: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da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da"/>
              <a:buNone/>
            </a:pPr>
            <a:r>
              <a:rPr lang="pt-BR" sz="2400"/>
              <a:t>background-color;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da"/>
              <a:buNone/>
            </a:pPr>
            <a:r>
              <a:rPr lang="pt-BR" sz="2400"/>
              <a:t>background-image;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da"/>
              <a:buNone/>
            </a:pPr>
            <a:r>
              <a:rPr lang="pt-BR" sz="2400"/>
              <a:t>background-repeat;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da"/>
              <a:buNone/>
            </a:pPr>
            <a:r>
              <a:rPr lang="pt-BR" sz="2400"/>
              <a:t>background-attachment;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da"/>
              <a:buNone/>
            </a:pPr>
            <a:r>
              <a:rPr lang="pt-BR" sz="2400"/>
              <a:t>background-position;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da"/>
              <a:buNone/>
            </a:pPr>
            <a:r>
              <a:rPr lang="pt-BR" sz="2400"/>
              <a:t>background-clip;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da"/>
              <a:buNone/>
            </a:pPr>
            <a:r>
              <a:rPr lang="pt-BR" sz="2400"/>
              <a:t>background-origin;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da"/>
              <a:buNone/>
            </a:pPr>
            <a:r>
              <a:rPr lang="pt-BR" sz="2400"/>
              <a:t>background-size.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</a:pPr>
            <a:r>
              <a:rPr lang="pt-BR"/>
              <a:t>background-color</a:t>
            </a:r>
            <a:endParaRPr/>
          </a:p>
        </p:txBody>
      </p:sp>
      <p:sp>
        <p:nvSpPr>
          <p:cNvPr id="258" name="Google Shape;258;p13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 sz="2800"/>
              <a:t>A propriedade background-color é utilizada para especificar a cor de fundo de um elemento.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 sz="2800"/>
              <a:t>As cores são definidas em formato nominal, hexadecimal ou rgb.</a:t>
            </a:r>
            <a:endParaRPr/>
          </a:p>
        </p:txBody>
      </p:sp>
      <p:pic>
        <p:nvPicPr>
          <p:cNvPr id="259" name="Google Shape;2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1504" y="4725144"/>
            <a:ext cx="4075654" cy="2132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3513" y="3603496"/>
            <a:ext cx="4708695" cy="86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79976" y="4725144"/>
            <a:ext cx="4104456" cy="1741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</a:pPr>
            <a:r>
              <a:rPr lang="pt-BR"/>
              <a:t>background-image</a:t>
            </a:r>
            <a:endParaRPr/>
          </a:p>
        </p:txBody>
      </p:sp>
      <p:sp>
        <p:nvSpPr>
          <p:cNvPr id="267" name="Google Shape;267;p14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 sz="2800"/>
              <a:t>A propriedade background-image especifica uma imagem que será utilizada no fundo de um elemento.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 sz="2800"/>
              <a:t>Por padrão, a imagem é repetida para que ela cubra todo o elemento. </a:t>
            </a:r>
            <a:endParaRPr/>
          </a:p>
        </p:txBody>
      </p:sp>
      <p:pic>
        <p:nvPicPr>
          <p:cNvPr id="268" name="Google Shape;2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3917568"/>
            <a:ext cx="5392490" cy="936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4925680"/>
            <a:ext cx="5735560" cy="122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64152" y="4997688"/>
            <a:ext cx="2904574" cy="1152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</a:pPr>
            <a:r>
              <a:rPr lang="pt-BR"/>
              <a:t>background-repeat</a:t>
            </a:r>
            <a:endParaRPr/>
          </a:p>
        </p:txBody>
      </p:sp>
      <p:sp>
        <p:nvSpPr>
          <p:cNvPr id="276" name="Google Shape;276;p15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 sz="2800"/>
              <a:t>No HTML quando colocamos imagens de fundo elas repetem infinitas vezes, aqui no CSS temos como fazer a imagem ocupar toda a tela e não se repetir.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 sz="2800"/>
              <a:t>A imagem pode ser repetida verticalmente, horizontalmente ou não se repetir.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</a:pPr>
            <a:r>
              <a:rPr lang="pt-BR"/>
              <a:t>Repetir horizontamente</a:t>
            </a:r>
            <a:endParaRPr/>
          </a:p>
        </p:txBody>
      </p:sp>
      <p:pic>
        <p:nvPicPr>
          <p:cNvPr id="282" name="Google Shape;282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16376"/>
          <a:stretch/>
        </p:blipFill>
        <p:spPr>
          <a:xfrm>
            <a:off x="838200" y="2113172"/>
            <a:ext cx="5144218" cy="352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5528" y="3867547"/>
            <a:ext cx="5112568" cy="134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9508" y="2815162"/>
            <a:ext cx="5484608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6"/>
          <p:cNvSpPr/>
          <p:nvPr/>
        </p:nvSpPr>
        <p:spPr>
          <a:xfrm>
            <a:off x="7171184" y="4736002"/>
            <a:ext cx="3384376" cy="216024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</a:pPr>
            <a:r>
              <a:rPr lang="pt-BR"/>
              <a:t>Repetir verticalmente</a:t>
            </a:r>
            <a:endParaRPr/>
          </a:p>
        </p:txBody>
      </p:sp>
      <p:pic>
        <p:nvPicPr>
          <p:cNvPr id="291" name="Google Shape;29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17221"/>
          <a:stretch/>
        </p:blipFill>
        <p:spPr>
          <a:xfrm>
            <a:off x="456482" y="2569628"/>
            <a:ext cx="5144218" cy="3493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2395" y="3675174"/>
            <a:ext cx="4830076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4792292"/>
            <a:ext cx="4848967" cy="129614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7"/>
          <p:cNvSpPr/>
          <p:nvPr/>
        </p:nvSpPr>
        <p:spPr>
          <a:xfrm>
            <a:off x="6668512" y="5586368"/>
            <a:ext cx="3384376" cy="216024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/>
          <p:nvPr>
            <p:ph type="title"/>
          </p:nvPr>
        </p:nvSpPr>
        <p:spPr>
          <a:xfrm>
            <a:off x="838200" y="35496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</a:pPr>
            <a:r>
              <a:rPr lang="pt-BR"/>
              <a:t>Sem repetição</a:t>
            </a:r>
            <a:endParaRPr/>
          </a:p>
        </p:txBody>
      </p:sp>
      <p:pic>
        <p:nvPicPr>
          <p:cNvPr id="300" name="Google Shape;300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23864"/>
          <a:stretch/>
        </p:blipFill>
        <p:spPr>
          <a:xfrm>
            <a:off x="650241" y="3241039"/>
            <a:ext cx="4496427" cy="2328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1984" y="2260873"/>
            <a:ext cx="6287964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0700" y="3633306"/>
            <a:ext cx="5296883" cy="1368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</a:pPr>
            <a:r>
              <a:rPr lang="pt-BR"/>
              <a:t>background-attachment</a:t>
            </a:r>
            <a:endParaRPr/>
          </a:p>
        </p:txBody>
      </p:sp>
      <p:sp>
        <p:nvSpPr>
          <p:cNvPr id="308" name="Google Shape;308;p19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 sz="2800"/>
              <a:t>A propriedade background-attachment define se a imagem de fundo é fixa(fixed) ou se a imagem movimenta com a barra de rolagem(scroll).</a:t>
            </a:r>
            <a:endParaRPr/>
          </a:p>
        </p:txBody>
      </p:sp>
      <p:pic>
        <p:nvPicPr>
          <p:cNvPr id="309" name="Google Shape;309;p19"/>
          <p:cNvPicPr preferRelativeResize="0"/>
          <p:nvPr/>
        </p:nvPicPr>
        <p:blipFill rotWithShape="1">
          <a:blip r:embed="rId3">
            <a:alphaModFix/>
          </a:blip>
          <a:srcRect b="0" l="0" r="0" t="21723"/>
          <a:stretch/>
        </p:blipFill>
        <p:spPr>
          <a:xfrm>
            <a:off x="957521" y="3177452"/>
            <a:ext cx="4868205" cy="2085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9"/>
          <p:cNvPicPr preferRelativeResize="0"/>
          <p:nvPr/>
        </p:nvPicPr>
        <p:blipFill rotWithShape="1">
          <a:blip r:embed="rId4">
            <a:alphaModFix/>
          </a:blip>
          <a:srcRect b="0" l="0" r="0" t="21105"/>
          <a:stretch/>
        </p:blipFill>
        <p:spPr>
          <a:xfrm>
            <a:off x="6366275" y="3177452"/>
            <a:ext cx="4830046" cy="2085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"/>
          <p:cNvGrpSpPr/>
          <p:nvPr/>
        </p:nvGrpSpPr>
        <p:grpSpPr>
          <a:xfrm>
            <a:off x="993085" y="2025743"/>
            <a:ext cx="4642605" cy="369332"/>
            <a:chOff x="993085" y="2025743"/>
            <a:chExt cx="4642605" cy="369332"/>
          </a:xfrm>
        </p:grpSpPr>
        <p:sp>
          <p:nvSpPr>
            <p:cNvPr id="177" name="Google Shape;177;p2"/>
            <p:cNvSpPr txBox="1"/>
            <p:nvPr/>
          </p:nvSpPr>
          <p:spPr>
            <a:xfrm>
              <a:off x="1586116" y="2025743"/>
              <a:ext cx="40495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Montserrat"/>
                <a:buNone/>
              </a:pPr>
              <a:r>
                <a:rPr b="1" lang="pt-BR" sz="180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CSS – Cores</a:t>
              </a:r>
              <a:endPara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8" name="Google Shape;178;p2"/>
            <p:cNvSpPr txBox="1"/>
            <p:nvPr/>
          </p:nvSpPr>
          <p:spPr>
            <a:xfrm>
              <a:off x="993085" y="2025743"/>
              <a:ext cx="5930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Montserrat"/>
                <a:buNone/>
              </a:pPr>
              <a:r>
                <a:rPr b="1" lang="pt-BR" sz="180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01.</a:t>
              </a:r>
              <a:endPara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79" name="Google Shape;179;p2"/>
          <p:cNvGrpSpPr/>
          <p:nvPr/>
        </p:nvGrpSpPr>
        <p:grpSpPr>
          <a:xfrm>
            <a:off x="6445654" y="2049070"/>
            <a:ext cx="4160230" cy="369332"/>
            <a:chOff x="993085" y="3031504"/>
            <a:chExt cx="4160230" cy="369332"/>
          </a:xfrm>
        </p:grpSpPr>
        <p:sp>
          <p:nvSpPr>
            <p:cNvPr id="180" name="Google Shape;180;p2"/>
            <p:cNvSpPr txBox="1"/>
            <p:nvPr/>
          </p:nvSpPr>
          <p:spPr>
            <a:xfrm>
              <a:off x="1586116" y="3031504"/>
              <a:ext cx="3567199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Montserrat"/>
                <a:buNone/>
              </a:pPr>
              <a:r>
                <a:rPr b="1" lang="pt-BR" sz="18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CSS – Fundo</a:t>
              </a:r>
              <a:endParaRPr/>
            </a:p>
          </p:txBody>
        </p:sp>
        <p:sp>
          <p:nvSpPr>
            <p:cNvPr id="181" name="Google Shape;181;p2"/>
            <p:cNvSpPr txBox="1"/>
            <p:nvPr/>
          </p:nvSpPr>
          <p:spPr>
            <a:xfrm>
              <a:off x="993085" y="3031504"/>
              <a:ext cx="5930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Montserrat"/>
                <a:buNone/>
              </a:pPr>
              <a:r>
                <a:rPr b="1" lang="pt-BR" sz="18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02.</a:t>
              </a:r>
              <a:endParaRPr b="1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82" name="Google Shape;182;p2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</a:pPr>
            <a:r>
              <a:rPr lang="pt-BR"/>
              <a:t>Conteúdo</a:t>
            </a:r>
            <a:endParaRPr/>
          </a:p>
        </p:txBody>
      </p:sp>
      <p:grpSp>
        <p:nvGrpSpPr>
          <p:cNvPr id="183" name="Google Shape;183;p2"/>
          <p:cNvGrpSpPr/>
          <p:nvPr/>
        </p:nvGrpSpPr>
        <p:grpSpPr>
          <a:xfrm>
            <a:off x="993085" y="3429000"/>
            <a:ext cx="4642605" cy="369332"/>
            <a:chOff x="993085" y="2025743"/>
            <a:chExt cx="4642605" cy="369332"/>
          </a:xfrm>
        </p:grpSpPr>
        <p:sp>
          <p:nvSpPr>
            <p:cNvPr id="184" name="Google Shape;184;p2"/>
            <p:cNvSpPr txBox="1"/>
            <p:nvPr/>
          </p:nvSpPr>
          <p:spPr>
            <a:xfrm>
              <a:off x="1586116" y="2025743"/>
              <a:ext cx="40495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9B92CD"/>
                </a:buClr>
                <a:buSzPts val="1800"/>
                <a:buFont typeface="Montserrat"/>
                <a:buNone/>
              </a:pPr>
              <a:r>
                <a:rPr b="1" lang="pt-BR" sz="1800">
                  <a:solidFill>
                    <a:srgbClr val="9B92C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CSS – Gradiente</a:t>
              </a:r>
              <a:endParaRPr b="1" sz="1800">
                <a:solidFill>
                  <a:srgbClr val="9B92C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5" name="Google Shape;185;p2"/>
            <p:cNvSpPr txBox="1"/>
            <p:nvPr/>
          </p:nvSpPr>
          <p:spPr>
            <a:xfrm>
              <a:off x="993085" y="2025743"/>
              <a:ext cx="5930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9B92CD"/>
                </a:buClr>
                <a:buSzPts val="1800"/>
                <a:buFont typeface="Montserrat"/>
                <a:buNone/>
              </a:pPr>
              <a:r>
                <a:rPr b="1" lang="pt-BR" sz="1800">
                  <a:solidFill>
                    <a:srgbClr val="9B92C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03.</a:t>
              </a:r>
              <a:endParaRPr b="1" sz="1800">
                <a:solidFill>
                  <a:srgbClr val="9B92C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86" name="Google Shape;186;p2"/>
          <p:cNvGrpSpPr/>
          <p:nvPr/>
        </p:nvGrpSpPr>
        <p:grpSpPr>
          <a:xfrm>
            <a:off x="6500981" y="3429000"/>
            <a:ext cx="4642605" cy="369332"/>
            <a:chOff x="993085" y="2025743"/>
            <a:chExt cx="4642605" cy="369332"/>
          </a:xfrm>
        </p:grpSpPr>
        <p:sp>
          <p:nvSpPr>
            <p:cNvPr id="187" name="Google Shape;187;p2"/>
            <p:cNvSpPr txBox="1"/>
            <p:nvPr/>
          </p:nvSpPr>
          <p:spPr>
            <a:xfrm>
              <a:off x="1586116" y="2025743"/>
              <a:ext cx="40495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58B7C7"/>
                </a:buClr>
                <a:buSzPts val="1800"/>
                <a:buFont typeface="Montserrat"/>
                <a:buNone/>
              </a:pPr>
              <a:r>
                <a:rPr b="1" lang="pt-BR" sz="1800">
                  <a:solidFill>
                    <a:srgbClr val="58B7C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CSS – Transição e Opacidade</a:t>
              </a:r>
              <a:endParaRPr b="1" sz="1800">
                <a:solidFill>
                  <a:srgbClr val="58B7C7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8" name="Google Shape;188;p2"/>
            <p:cNvSpPr txBox="1"/>
            <p:nvPr/>
          </p:nvSpPr>
          <p:spPr>
            <a:xfrm>
              <a:off x="993085" y="2025743"/>
              <a:ext cx="5930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58B7C7"/>
                </a:buClr>
                <a:buSzPts val="1800"/>
                <a:buFont typeface="Montserrat"/>
                <a:buNone/>
              </a:pPr>
              <a:r>
                <a:rPr b="1" lang="pt-BR" sz="1800">
                  <a:solidFill>
                    <a:srgbClr val="58B7C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04.</a:t>
              </a:r>
              <a:endParaRPr b="1" sz="1800">
                <a:solidFill>
                  <a:srgbClr val="58B7C7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</a:pPr>
            <a:r>
              <a:rPr lang="pt-BR"/>
              <a:t>background-position</a:t>
            </a:r>
            <a:endParaRPr/>
          </a:p>
        </p:txBody>
      </p:sp>
      <p:sp>
        <p:nvSpPr>
          <p:cNvPr id="316" name="Google Shape;316;p20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 sz="2800"/>
              <a:t>A propriedade background-position define a posição inicial de uma imagem de fundo.</a:t>
            </a:r>
            <a:endParaRPr/>
          </a:p>
        </p:txBody>
      </p:sp>
      <p:pic>
        <p:nvPicPr>
          <p:cNvPr id="317" name="Google Shape;3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4457" y="2767803"/>
            <a:ext cx="8642766" cy="38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</a:pPr>
            <a:r>
              <a:rPr lang="pt-BR"/>
              <a:t>background-position</a:t>
            </a:r>
            <a:endParaRPr/>
          </a:p>
        </p:txBody>
      </p:sp>
      <p:pic>
        <p:nvPicPr>
          <p:cNvPr id="323" name="Google Shape;32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22494"/>
          <a:stretch/>
        </p:blipFill>
        <p:spPr>
          <a:xfrm>
            <a:off x="3140864" y="2235199"/>
            <a:ext cx="5910271" cy="3271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</a:pPr>
            <a:r>
              <a:rPr lang="pt-BR"/>
              <a:t>background-clip e origin</a:t>
            </a:r>
            <a:endParaRPr/>
          </a:p>
        </p:txBody>
      </p:sp>
      <p:sp>
        <p:nvSpPr>
          <p:cNvPr id="329" name="Google Shape;329;p22"/>
          <p:cNvSpPr txBox="1"/>
          <p:nvPr>
            <p:ph idx="1" type="body"/>
          </p:nvPr>
        </p:nvSpPr>
        <p:spPr>
          <a:xfrm>
            <a:off x="838201" y="1361440"/>
            <a:ext cx="10515600" cy="51123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 sz="2800"/>
              <a:t>background-clip</a:t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▪"/>
            </a:pPr>
            <a:r>
              <a:rPr lang="pt-BR"/>
              <a:t>Posição de preenchimento de uma área.</a:t>
            </a:r>
            <a:endParaRPr/>
          </a:p>
          <a:p>
            <a:pPr indent="-23431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/>
          </a:p>
          <a:p>
            <a:pPr indent="0" lvl="1" marL="2635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/>
          </a:p>
          <a:p>
            <a:pPr indent="0" lvl="1" marL="2635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uda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 sz="2800"/>
              <a:t>background-origin</a:t>
            </a:r>
            <a:endParaRPr sz="2800"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▪"/>
            </a:pPr>
            <a:r>
              <a:rPr lang="pt-BR"/>
              <a:t>Posição relativa da imagem.</a:t>
            </a:r>
            <a:endParaRPr/>
          </a:p>
          <a:p>
            <a:pPr indent="-23431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/>
          </a:p>
        </p:txBody>
      </p:sp>
      <p:pic>
        <p:nvPicPr>
          <p:cNvPr id="330" name="Google Shape;3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0919" y="2408817"/>
            <a:ext cx="9001982" cy="1656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5201816"/>
            <a:ext cx="9001982" cy="1656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</a:pPr>
            <a:r>
              <a:rPr lang="pt-BR"/>
              <a:t>background-size</a:t>
            </a:r>
            <a:endParaRPr/>
          </a:p>
        </p:txBody>
      </p:sp>
      <p:sp>
        <p:nvSpPr>
          <p:cNvPr id="337" name="Google Shape;337;p23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 sz="2800"/>
              <a:t>Especifica o tamanho de uma imagem de fundo.</a:t>
            </a:r>
            <a:endParaRPr/>
          </a:p>
          <a:p>
            <a:pPr indent="-23431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/>
          </a:p>
          <a:p>
            <a:pPr indent="-23431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/>
          </a:p>
          <a:p>
            <a:pPr indent="-23431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/>
          </a:p>
          <a:p>
            <a:pPr indent="-23431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uda"/>
              <a:buNone/>
            </a:pPr>
            <a:r>
              <a:t/>
            </a:r>
            <a:endParaRPr sz="1100"/>
          </a:p>
          <a:p>
            <a:pPr indent="-23431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/>
          </a:p>
        </p:txBody>
      </p:sp>
      <p:pic>
        <p:nvPicPr>
          <p:cNvPr id="338" name="Google Shape;3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3331" y="2518048"/>
            <a:ext cx="8929869" cy="367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gradient</a:t>
            </a:r>
            <a:endParaRPr/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838201" y="141501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da"/>
              <a:buNone/>
            </a:pPr>
            <a:r>
              <a:rPr lang="pt-BR" sz="2400"/>
              <a:t>Gradientes CSS3 permitem exibir transições suaves entre duas ou mais cores especificadas.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da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da"/>
              <a:buNone/>
            </a:pPr>
            <a:r>
              <a:rPr lang="pt-BR" sz="2400"/>
              <a:t>Anteriormente, para produzir os efeitos do CSS3 era necessário usar imagens.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da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da"/>
              <a:buNone/>
            </a:pPr>
            <a:r>
              <a:rPr lang="pt-BR" sz="2400"/>
              <a:t>CSS define dois tipos de gradientes: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  Gradientes lineares			       Gradientes Radiais</a:t>
            </a:r>
            <a:endParaRPr/>
          </a:p>
          <a:p>
            <a:pPr indent="-2698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2000"/>
          </a:p>
          <a:p>
            <a:pPr indent="-2698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2000"/>
          </a:p>
          <a:p>
            <a:pPr indent="-2698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uda"/>
              <a:buNone/>
            </a:pPr>
            <a:r>
              <a:t/>
            </a:r>
            <a:endParaRPr sz="1050"/>
          </a:p>
          <a:p>
            <a:pPr indent="-2698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2000"/>
          </a:p>
        </p:txBody>
      </p:sp>
      <p:pic>
        <p:nvPicPr>
          <p:cNvPr id="345" name="Google Shape;34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157" y="4811201"/>
            <a:ext cx="2097365" cy="1861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7360" y="4777127"/>
            <a:ext cx="2160240" cy="1929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linear-gradient</a:t>
            </a:r>
            <a:endParaRPr/>
          </a:p>
        </p:txBody>
      </p:sp>
      <p:sp>
        <p:nvSpPr>
          <p:cNvPr id="352" name="Google Shape;352;p25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Sintaxe: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Exemplo: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353" name="Google Shape;353;p25"/>
          <p:cNvSpPr txBox="1"/>
          <p:nvPr/>
        </p:nvSpPr>
        <p:spPr>
          <a:xfrm>
            <a:off x="2304260" y="1797284"/>
            <a:ext cx="8834576" cy="40011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background: linear-gradient(direction, color1, color2, ...);</a:t>
            </a:r>
            <a:endParaRPr/>
          </a:p>
        </p:txBody>
      </p:sp>
      <p:pic>
        <p:nvPicPr>
          <p:cNvPr id="354" name="Google Shape;3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989" y="3429000"/>
            <a:ext cx="4176464" cy="131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1548" y="3283412"/>
            <a:ext cx="3779912" cy="3206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9984" y="5066516"/>
            <a:ext cx="4716016" cy="1304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3600"/>
              <a:buFont typeface="Montserrat"/>
              <a:buNone/>
            </a:pPr>
            <a:r>
              <a:rPr lang="pt-BR" sz="3600"/>
              <a:t>linear-gradient usando ângulos</a:t>
            </a:r>
            <a:endParaRPr sz="3600"/>
          </a:p>
        </p:txBody>
      </p:sp>
      <p:sp>
        <p:nvSpPr>
          <p:cNvPr id="362" name="Google Shape;362;p26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 sz="2800"/>
              <a:t>Sintaxe: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 sz="2800"/>
              <a:t>Exemplo: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 sz="2800"/>
          </a:p>
        </p:txBody>
      </p:sp>
      <p:sp>
        <p:nvSpPr>
          <p:cNvPr id="363" name="Google Shape;363;p26"/>
          <p:cNvSpPr txBox="1"/>
          <p:nvPr/>
        </p:nvSpPr>
        <p:spPr>
          <a:xfrm>
            <a:off x="2314000" y="1844823"/>
            <a:ext cx="8640960" cy="40011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background: linear-gradient(angle, color1, color2);</a:t>
            </a:r>
            <a:endParaRPr/>
          </a:p>
        </p:txBody>
      </p:sp>
      <p:pic>
        <p:nvPicPr>
          <p:cNvPr id="364" name="Google Shape;3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1504" y="3573016"/>
            <a:ext cx="4176464" cy="131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9496" y="5013177"/>
            <a:ext cx="4248472" cy="1420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44072" y="2623094"/>
            <a:ext cx="3168352" cy="3841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radial-gradient</a:t>
            </a:r>
            <a:endParaRPr/>
          </a:p>
        </p:txBody>
      </p:sp>
      <p:sp>
        <p:nvSpPr>
          <p:cNvPr id="372" name="Google Shape;372;p27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Sintaxe: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Exemplo: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373" name="Google Shape;373;p27"/>
          <p:cNvSpPr txBox="1"/>
          <p:nvPr/>
        </p:nvSpPr>
        <p:spPr>
          <a:xfrm>
            <a:off x="2341015" y="1774641"/>
            <a:ext cx="7850244" cy="64633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background: radial-gradient(shape size at position, shape size, start-color, ..., last-color);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4" name="Google Shape;3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1504" y="3354552"/>
            <a:ext cx="4176464" cy="131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0798" y="4915385"/>
            <a:ext cx="4176464" cy="1457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66729" y="3197703"/>
            <a:ext cx="2724530" cy="3343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radial-gradient</a:t>
            </a:r>
            <a:endParaRPr/>
          </a:p>
        </p:txBody>
      </p:sp>
      <p:sp>
        <p:nvSpPr>
          <p:cNvPr id="382" name="Google Shape;382;p28"/>
          <p:cNvSpPr txBox="1"/>
          <p:nvPr>
            <p:ph idx="1" type="body"/>
          </p:nvPr>
        </p:nvSpPr>
        <p:spPr>
          <a:xfrm>
            <a:off x="84836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 sz="2800"/>
              <a:t>Exemplo: Gradiente radial com limites de cores diferentemente espaçados.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 sz="2800"/>
          </a:p>
        </p:txBody>
      </p:sp>
      <p:pic>
        <p:nvPicPr>
          <p:cNvPr id="383" name="Google Shape;38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3512" y="3140472"/>
            <a:ext cx="4176464" cy="131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3512" y="4940672"/>
            <a:ext cx="4502120" cy="144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24700" y="2368403"/>
            <a:ext cx="3384376" cy="4171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1d11f39962_0_0"/>
          <p:cNvSpPr txBox="1"/>
          <p:nvPr>
            <p:ph type="title"/>
          </p:nvPr>
        </p:nvSpPr>
        <p:spPr>
          <a:xfrm>
            <a:off x="838200" y="365125"/>
            <a:ext cx="9525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Ferramentas gradiente</a:t>
            </a:r>
            <a:endParaRPr/>
          </a:p>
        </p:txBody>
      </p:sp>
      <p:sp>
        <p:nvSpPr>
          <p:cNvPr id="391" name="Google Shape;391;g21d11f39962_0_0"/>
          <p:cNvSpPr txBox="1"/>
          <p:nvPr>
            <p:ph idx="1" type="body"/>
          </p:nvPr>
        </p:nvSpPr>
        <p:spPr>
          <a:xfrm>
            <a:off x="4151178" y="1801100"/>
            <a:ext cx="7212900" cy="46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https://mycolor.space/gradient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http://gradientsguru.com/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 sz="2800"/>
          </a:p>
        </p:txBody>
      </p:sp>
      <p:pic>
        <p:nvPicPr>
          <p:cNvPr id="392" name="Google Shape;392;g21d11f3996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8675" y="2613150"/>
            <a:ext cx="9525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21d11f39962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7675" y="3550325"/>
            <a:ext cx="703500" cy="7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194" name="Google Shape;194;p3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Cores</a:t>
            </a:r>
            <a:endParaRPr/>
          </a:p>
        </p:txBody>
      </p:sp>
      <p:sp>
        <p:nvSpPr>
          <p:cNvPr id="195" name="Google Shape;195;p3"/>
          <p:cNvSpPr txBox="1"/>
          <p:nvPr/>
        </p:nvSpPr>
        <p:spPr>
          <a:xfrm>
            <a:off x="1533216" y="1340769"/>
            <a:ext cx="9144000" cy="4843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800"/>
              <a:buFont typeface="Ruda"/>
              <a:buNone/>
            </a:pPr>
            <a:r>
              <a:t/>
            </a:r>
            <a:endParaRPr i="1" sz="2800">
              <a:solidFill>
                <a:srgbClr val="5F5F5F"/>
              </a:solidFill>
              <a:latin typeface="Ruda"/>
              <a:ea typeface="Ruda"/>
              <a:cs typeface="Ruda"/>
              <a:sym typeface="Ruda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Font typeface="Ruda"/>
              <a:buNone/>
            </a:pPr>
            <a:r>
              <a:rPr i="1" lang="pt-BR" sz="2800">
                <a:solidFill>
                  <a:srgbClr val="5F5F5F"/>
                </a:solidFill>
                <a:latin typeface="Ruda"/>
                <a:ea typeface="Ruda"/>
                <a:cs typeface="Ruda"/>
                <a:sym typeface="Ruda"/>
              </a:rPr>
              <a:t>Diversos atributos de cores e formatação foram descontinuados no HTML5;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Font typeface="Ruda"/>
              <a:buNone/>
            </a:pPr>
            <a:r>
              <a:t/>
            </a:r>
            <a:endParaRPr i="1" sz="2800">
              <a:solidFill>
                <a:srgbClr val="5F5F5F"/>
              </a:solidFill>
              <a:latin typeface="Ruda"/>
              <a:ea typeface="Ruda"/>
              <a:cs typeface="Ruda"/>
              <a:sym typeface="Ruda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Font typeface="Ruda"/>
              <a:buNone/>
            </a:pPr>
            <a:r>
              <a:rPr i="1" lang="pt-BR" sz="2800">
                <a:solidFill>
                  <a:srgbClr val="5F5F5F"/>
                </a:solidFill>
                <a:latin typeface="Ruda"/>
                <a:ea typeface="Ruda"/>
                <a:cs typeface="Ruda"/>
                <a:sym typeface="Ruda"/>
              </a:rPr>
              <a:t>CSS fornece ferramentas para a manipulação de cores;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Font typeface="Ruda"/>
              <a:buNone/>
            </a:pPr>
            <a:r>
              <a:t/>
            </a:r>
            <a:endParaRPr i="1" sz="2800">
              <a:solidFill>
                <a:srgbClr val="5F5F5F"/>
              </a:solidFill>
              <a:latin typeface="Ruda"/>
              <a:ea typeface="Ruda"/>
              <a:cs typeface="Ruda"/>
              <a:sym typeface="Ruda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Font typeface="Ruda"/>
              <a:buNone/>
            </a:pPr>
            <a:r>
              <a:rPr i="1" lang="pt-BR" sz="2800">
                <a:solidFill>
                  <a:srgbClr val="5F5F5F"/>
                </a:solidFill>
                <a:latin typeface="Ruda"/>
                <a:ea typeface="Ruda"/>
                <a:cs typeface="Ruda"/>
                <a:sym typeface="Ruda"/>
              </a:rPr>
              <a:t>Geralmente a propriedade color do CSS está associada a textos.</a:t>
            </a:r>
            <a:endParaRPr i="1" sz="2800">
              <a:solidFill>
                <a:srgbClr val="5F5F5F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9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92CD"/>
              </a:buClr>
              <a:buSzPts val="4000"/>
              <a:buFont typeface="Montserrat"/>
              <a:buNone/>
            </a:pPr>
            <a:r>
              <a:rPr lang="pt-BR"/>
              <a:t>Imagens - Transition</a:t>
            </a:r>
            <a:endParaRPr/>
          </a:p>
        </p:txBody>
      </p:sp>
      <p:sp>
        <p:nvSpPr>
          <p:cNvPr id="399" name="Google Shape;399;p29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 sz="2800"/>
              <a:t>Efeitos para transição de imagens.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 sz="2800"/>
          </a:p>
        </p:txBody>
      </p:sp>
      <p:pic>
        <p:nvPicPr>
          <p:cNvPr id="400" name="Google Shape;40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3512" y="2544976"/>
            <a:ext cx="8869401" cy="273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3512" y="5569313"/>
            <a:ext cx="8856984" cy="1139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92CD"/>
              </a:buClr>
              <a:buSzPts val="4000"/>
              <a:buFont typeface="Montserrat"/>
              <a:buNone/>
            </a:pPr>
            <a:r>
              <a:rPr lang="pt-BR"/>
              <a:t>Imagens - Transition</a:t>
            </a:r>
            <a:endParaRPr/>
          </a:p>
        </p:txBody>
      </p:sp>
      <p:sp>
        <p:nvSpPr>
          <p:cNvPr id="407" name="Google Shape;407;p30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Exemplo: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pic>
        <p:nvPicPr>
          <p:cNvPr id="408" name="Google Shape;4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3512" y="2399511"/>
            <a:ext cx="4392487" cy="102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0056" y="3588854"/>
            <a:ext cx="3088468" cy="2749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3512" y="3614372"/>
            <a:ext cx="3270143" cy="288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1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92CD"/>
              </a:buClr>
              <a:buSzPts val="4000"/>
              <a:buFont typeface="Montserrat"/>
              <a:buNone/>
            </a:pPr>
            <a:r>
              <a:rPr lang="pt-BR"/>
              <a:t>Imagem - Opacidade</a:t>
            </a:r>
            <a:endParaRPr/>
          </a:p>
        </p:txBody>
      </p:sp>
      <p:sp>
        <p:nvSpPr>
          <p:cNvPr id="416" name="Google Shape;416;p31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 sz="2800"/>
              <a:t>A propriedade CSS3 para a transparência é a opacidade.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 sz="2800"/>
          </a:p>
        </p:txBody>
      </p:sp>
      <p:pic>
        <p:nvPicPr>
          <p:cNvPr id="417" name="Google Shape;41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7508" y="4064583"/>
            <a:ext cx="5315692" cy="2076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5140" y="2552415"/>
            <a:ext cx="5209376" cy="122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63132" y="4064583"/>
            <a:ext cx="2915816" cy="2519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32"/>
          <p:cNvGrpSpPr/>
          <p:nvPr/>
        </p:nvGrpSpPr>
        <p:grpSpPr>
          <a:xfrm>
            <a:off x="10956587" y="6423191"/>
            <a:ext cx="609600" cy="110012"/>
            <a:chOff x="5692375" y="1381397"/>
            <a:chExt cx="807250" cy="145683"/>
          </a:xfrm>
        </p:grpSpPr>
        <p:sp>
          <p:nvSpPr>
            <p:cNvPr id="425" name="Google Shape;425;p32"/>
            <p:cNvSpPr/>
            <p:nvPr/>
          </p:nvSpPr>
          <p:spPr>
            <a:xfrm>
              <a:off x="6023301" y="1381682"/>
              <a:ext cx="145398" cy="145398"/>
            </a:xfrm>
            <a:prstGeom prst="ellipse">
              <a:avLst/>
            </a:prstGeom>
            <a:solidFill>
              <a:srgbClr val="DE8F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5692375" y="1381397"/>
              <a:ext cx="145398" cy="145398"/>
            </a:xfrm>
            <a:prstGeom prst="ellipse">
              <a:avLst/>
            </a:prstGeom>
            <a:solidFill>
              <a:srgbClr val="DE8F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6354227" y="1381397"/>
              <a:ext cx="145398" cy="145398"/>
            </a:xfrm>
            <a:prstGeom prst="ellipse">
              <a:avLst/>
            </a:prstGeom>
            <a:solidFill>
              <a:srgbClr val="DE8F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8" name="Google Shape;428;p32"/>
          <p:cNvSpPr/>
          <p:nvPr/>
        </p:nvSpPr>
        <p:spPr>
          <a:xfrm>
            <a:off x="10453992" y="1136038"/>
            <a:ext cx="261611" cy="261611"/>
          </a:xfrm>
          <a:prstGeom prst="ellipse">
            <a:avLst/>
          </a:prstGeom>
          <a:solidFill>
            <a:srgbClr val="FCAA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2"/>
          <p:cNvSpPr/>
          <p:nvPr/>
        </p:nvSpPr>
        <p:spPr>
          <a:xfrm>
            <a:off x="1537961" y="-306393"/>
            <a:ext cx="1262390" cy="1262380"/>
          </a:xfrm>
          <a:prstGeom prst="ellipse">
            <a:avLst/>
          </a:prstGeom>
          <a:solidFill>
            <a:srgbClr val="DE8F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2"/>
          <p:cNvSpPr/>
          <p:nvPr/>
        </p:nvSpPr>
        <p:spPr>
          <a:xfrm>
            <a:off x="9005561" y="5902013"/>
            <a:ext cx="1262390" cy="1262380"/>
          </a:xfrm>
          <a:prstGeom prst="ellipse">
            <a:avLst/>
          </a:prstGeom>
          <a:solidFill>
            <a:srgbClr val="9B92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rguntas estrutura de tópicos" id="431" name="Google Shape;43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1127" y="955987"/>
            <a:ext cx="5009745" cy="5009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Cores em CSS são especificadas usando os principais métodos: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▪"/>
            </a:pPr>
            <a:r>
              <a:rPr lang="pt-BR"/>
              <a:t>Nomes de cores pré-definidas;</a:t>
            </a:r>
            <a:endParaRPr/>
          </a:p>
          <a:p>
            <a:pPr indent="-23431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▪"/>
            </a:pPr>
            <a:r>
              <a:rPr lang="pt-BR"/>
              <a:t>Cores hexadecimais;</a:t>
            </a:r>
            <a:endParaRPr/>
          </a:p>
          <a:p>
            <a:pPr indent="-23431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▪"/>
            </a:pPr>
            <a:r>
              <a:rPr lang="pt-BR"/>
              <a:t>Cores RGB.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201" name="Google Shape;201;p4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Cores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Nomes de cores pré-definidas: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▪"/>
            </a:pPr>
            <a:r>
              <a:rPr lang="pt-BR"/>
              <a:t>140 nomes de cores são definidas no HTML e CSS.</a:t>
            </a:r>
            <a:endParaRPr/>
          </a:p>
          <a:p>
            <a:pPr indent="0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3200"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▪"/>
            </a:pPr>
            <a:r>
              <a:rPr lang="pt-BR"/>
              <a:t>São 17 cores padrão e 123 variações das cores padrão.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207" name="Google Shape;207;p5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Cores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Valores hexadecimais são escritos como 3 números de dois dígitos, começando com um sinal #.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A cor hexadecimal é especificado com: #RRGGBB, onde o RR (vermelho), GG (verde) e BB (azul).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Todos os valores devem estar entre 0 e FF.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3" name="Google Shape;213;p6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Cores hexadecimais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/>
              <a:t>Cores hexadecimais</a:t>
            </a:r>
            <a:endParaRPr/>
          </a:p>
        </p:txBody>
      </p:sp>
      <p:pic>
        <p:nvPicPr>
          <p:cNvPr id="219" name="Google Shape;219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3792" y="1412777"/>
            <a:ext cx="4032448" cy="5106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 sz="2800"/>
              <a:t>Um valor de cor RGB é especificado com: RGB (vermelho, verde, azul).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 sz="2800"/>
              <a:t>Cada parâmetro (vermelho, verde e azul) define a intensidade da cor e pode ser um número inteiro entre 0 e 255 ou um valor da percentagem (0% a 100%).</a:t>
            </a:r>
            <a:endParaRPr/>
          </a:p>
        </p:txBody>
      </p:sp>
      <p:sp>
        <p:nvSpPr>
          <p:cNvPr id="225" name="Google Shape;225;p8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Cores RGB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0893" y="2666001"/>
            <a:ext cx="2610214" cy="294363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Cores RGB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lors 263">
      <a:dk1>
        <a:srgbClr val="313C41"/>
      </a:dk1>
      <a:lt1>
        <a:srgbClr val="FFFFFF"/>
      </a:lt1>
      <a:dk2>
        <a:srgbClr val="313C41"/>
      </a:dk2>
      <a:lt2>
        <a:srgbClr val="FFFFFF"/>
      </a:lt2>
      <a:accent1>
        <a:srgbClr val="FDAB5F"/>
      </a:accent1>
      <a:accent2>
        <a:srgbClr val="E0909E"/>
      </a:accent2>
      <a:accent3>
        <a:srgbClr val="CC7DC6"/>
      </a:accent3>
      <a:accent4>
        <a:srgbClr val="9B92CD"/>
      </a:accent4>
      <a:accent5>
        <a:srgbClr val="59B8C9"/>
      </a:accent5>
      <a:accent6>
        <a:srgbClr val="6AC65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2018-12-05T18:19:15Z</dcterms:created>
  <dc:creator>Andrian Kurniawan</dc:creator>
</cp:coreProperties>
</file>