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  <p:embeddedFont>
      <p:font typeface="Rud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73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7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7" roundtripDataSignature="AMtx7mgsGTFKPeCtGnlKrTGrqQWDtKy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7310"/>
        <p:guide pos="346" orient="horz"/>
        <p:guide pos="3974" orient="horz"/>
        <p:guide pos="370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66" Type="http://schemas.openxmlformats.org/officeDocument/2006/relationships/font" Target="fonts/Ruda-bold.fntdata"/><Relationship Id="rId21" Type="http://schemas.openxmlformats.org/officeDocument/2006/relationships/slide" Target="slides/slide16.xml"/><Relationship Id="rId65" Type="http://schemas.openxmlformats.org/officeDocument/2006/relationships/font" Target="fonts/Rud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3" name="Google Shape;16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Rafael Vieira</a:t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3" name="Google Shape;503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d6e9aaf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4d6e9aaf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3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/>
          <p:nvPr>
            <p:ph idx="2" type="pic"/>
          </p:nvPr>
        </p:nvSpPr>
        <p:spPr>
          <a:xfrm>
            <a:off x="4514849" y="2295526"/>
            <a:ext cx="1781176" cy="190023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7" name="Google Shape;67;p66"/>
          <p:cNvSpPr/>
          <p:nvPr>
            <p:ph idx="3" type="pic"/>
          </p:nvPr>
        </p:nvSpPr>
        <p:spPr>
          <a:xfrm>
            <a:off x="3267076" y="3586161"/>
            <a:ext cx="2200274" cy="15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66"/>
          <p:cNvSpPr/>
          <p:nvPr>
            <p:ph idx="4" type="pic"/>
          </p:nvPr>
        </p:nvSpPr>
        <p:spPr>
          <a:xfrm>
            <a:off x="1571626" y="1819275"/>
            <a:ext cx="2028825" cy="21526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9" name="Google Shape;69;p66"/>
          <p:cNvSpPr/>
          <p:nvPr>
            <p:ph idx="5" type="pic"/>
          </p:nvPr>
        </p:nvSpPr>
        <p:spPr>
          <a:xfrm>
            <a:off x="657226" y="3586161"/>
            <a:ext cx="2200274" cy="215264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66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/>
          <p:nvPr>
            <p:ph idx="2" type="pic"/>
          </p:nvPr>
        </p:nvSpPr>
        <p:spPr>
          <a:xfrm>
            <a:off x="4531660" y="0"/>
            <a:ext cx="76603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67"/>
          <p:cNvSpPr/>
          <p:nvPr>
            <p:ph idx="3" type="pic"/>
          </p:nvPr>
        </p:nvSpPr>
        <p:spPr>
          <a:xfrm>
            <a:off x="1" y="0"/>
            <a:ext cx="453166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67"/>
          <p:cNvSpPr txBox="1"/>
          <p:nvPr>
            <p:ph idx="1" type="body"/>
          </p:nvPr>
        </p:nvSpPr>
        <p:spPr>
          <a:xfrm>
            <a:off x="1433385" y="3045618"/>
            <a:ext cx="932523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/>
          <p:nvPr>
            <p:ph idx="2" type="pic"/>
          </p:nvPr>
        </p:nvSpPr>
        <p:spPr>
          <a:xfrm>
            <a:off x="1842248" y="1506071"/>
            <a:ext cx="10349753" cy="53519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68"/>
          <p:cNvSpPr txBox="1"/>
          <p:nvPr>
            <p:ph idx="1" type="body"/>
          </p:nvPr>
        </p:nvSpPr>
        <p:spPr>
          <a:xfrm>
            <a:off x="7875588" y="4794250"/>
            <a:ext cx="4316412" cy="135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/>
          <p:nvPr>
            <p:ph idx="2" type="pic"/>
          </p:nvPr>
        </p:nvSpPr>
        <p:spPr>
          <a:xfrm>
            <a:off x="3088685" y="2196548"/>
            <a:ext cx="2554357" cy="25543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69"/>
          <p:cNvSpPr/>
          <p:nvPr>
            <p:ph idx="3" type="pic"/>
          </p:nvPr>
        </p:nvSpPr>
        <p:spPr>
          <a:xfrm>
            <a:off x="7503116" y="4303644"/>
            <a:ext cx="1600200" cy="16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69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4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0"/>
          <p:cNvSpPr/>
          <p:nvPr>
            <p:ph idx="2" type="pic"/>
          </p:nvPr>
        </p:nvSpPr>
        <p:spPr>
          <a:xfrm>
            <a:off x="1524000" y="1043546"/>
            <a:ext cx="9144000" cy="47709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70"/>
          <p:cNvSpPr txBox="1"/>
          <p:nvPr>
            <p:ph idx="1" type="body"/>
          </p:nvPr>
        </p:nvSpPr>
        <p:spPr>
          <a:xfrm>
            <a:off x="2870994" y="2086802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0"/>
          <p:cNvSpPr txBox="1"/>
          <p:nvPr>
            <p:ph idx="3" type="body"/>
          </p:nvPr>
        </p:nvSpPr>
        <p:spPr>
          <a:xfrm>
            <a:off x="2870994" y="1789940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1"/>
          <p:cNvSpPr/>
          <p:nvPr>
            <p:ph idx="2" type="pic"/>
          </p:nvPr>
        </p:nvSpPr>
        <p:spPr>
          <a:xfrm>
            <a:off x="8043853" y="3926541"/>
            <a:ext cx="3426488" cy="17133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71"/>
          <p:cNvSpPr txBox="1"/>
          <p:nvPr>
            <p:ph idx="1" type="body"/>
          </p:nvPr>
        </p:nvSpPr>
        <p:spPr>
          <a:xfrm>
            <a:off x="980561" y="1847325"/>
            <a:ext cx="4201040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1"/>
          <p:cNvSpPr txBox="1"/>
          <p:nvPr>
            <p:ph idx="3" type="body"/>
          </p:nvPr>
        </p:nvSpPr>
        <p:spPr>
          <a:xfrm>
            <a:off x="980561" y="1550463"/>
            <a:ext cx="420104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2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72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3"/>
          <p:cNvSpPr/>
          <p:nvPr>
            <p:ph idx="2" type="pic"/>
          </p:nvPr>
        </p:nvSpPr>
        <p:spPr>
          <a:xfrm>
            <a:off x="117613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73"/>
          <p:cNvSpPr/>
          <p:nvPr>
            <p:ph idx="3" type="pic"/>
          </p:nvPr>
        </p:nvSpPr>
        <p:spPr>
          <a:xfrm>
            <a:off x="367416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73"/>
          <p:cNvSpPr/>
          <p:nvPr>
            <p:ph idx="4" type="pic"/>
          </p:nvPr>
        </p:nvSpPr>
        <p:spPr>
          <a:xfrm>
            <a:off x="6172201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73"/>
          <p:cNvSpPr/>
          <p:nvPr>
            <p:ph idx="5" type="pic"/>
          </p:nvPr>
        </p:nvSpPr>
        <p:spPr>
          <a:xfrm>
            <a:off x="8670236" y="1858617"/>
            <a:ext cx="2345635" cy="426479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73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3"/>
          <p:cNvSpPr txBox="1"/>
          <p:nvPr>
            <p:ph idx="6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4"/>
          <p:cNvSpPr/>
          <p:nvPr>
            <p:ph idx="2" type="pic"/>
          </p:nvPr>
        </p:nvSpPr>
        <p:spPr>
          <a:xfrm>
            <a:off x="1" y="3429000"/>
            <a:ext cx="2790092" cy="2585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4" name="Google Shape;104;p74"/>
          <p:cNvSpPr/>
          <p:nvPr>
            <p:ph idx="3" type="pic"/>
          </p:nvPr>
        </p:nvSpPr>
        <p:spPr>
          <a:xfrm>
            <a:off x="3132430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74"/>
          <p:cNvSpPr/>
          <p:nvPr>
            <p:ph idx="4" type="pic"/>
          </p:nvPr>
        </p:nvSpPr>
        <p:spPr>
          <a:xfrm>
            <a:off x="6584637" y="3429001"/>
            <a:ext cx="3109871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74"/>
          <p:cNvSpPr/>
          <p:nvPr>
            <p:ph idx="5" type="pic"/>
          </p:nvPr>
        </p:nvSpPr>
        <p:spPr>
          <a:xfrm>
            <a:off x="10036844" y="3429001"/>
            <a:ext cx="2155156" cy="2585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74"/>
          <p:cNvSpPr txBox="1"/>
          <p:nvPr>
            <p:ph idx="1" type="body"/>
          </p:nvPr>
        </p:nvSpPr>
        <p:spPr>
          <a:xfrm>
            <a:off x="1870688" y="757453"/>
            <a:ext cx="7578112" cy="8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74"/>
          <p:cNvSpPr txBox="1"/>
          <p:nvPr>
            <p:ph idx="6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1">
  <p:cSld name="Padrao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5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75"/>
          <p:cNvSpPr txBox="1"/>
          <p:nvPr>
            <p:ph idx="2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6"/>
          <p:cNvSpPr/>
          <p:nvPr>
            <p:ph idx="2" type="pic"/>
          </p:nvPr>
        </p:nvSpPr>
        <p:spPr>
          <a:xfrm>
            <a:off x="0" y="1"/>
            <a:ext cx="12192000" cy="2823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76"/>
          <p:cNvSpPr txBox="1"/>
          <p:nvPr>
            <p:ph idx="1" type="body"/>
          </p:nvPr>
        </p:nvSpPr>
        <p:spPr>
          <a:xfrm>
            <a:off x="2067698" y="708025"/>
            <a:ext cx="805660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76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7"/>
          <p:cNvSpPr/>
          <p:nvPr>
            <p:ph idx="2" type="pic"/>
          </p:nvPr>
        </p:nvSpPr>
        <p:spPr>
          <a:xfrm>
            <a:off x="0" y="2774656"/>
            <a:ext cx="12192000" cy="217675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77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77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8"/>
          <p:cNvSpPr/>
          <p:nvPr>
            <p:ph idx="2" type="pic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78"/>
          <p:cNvSpPr/>
          <p:nvPr>
            <p:ph idx="3" type="pic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78"/>
          <p:cNvSpPr/>
          <p:nvPr>
            <p:ph idx="4" type="pic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78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78"/>
          <p:cNvSpPr txBox="1"/>
          <p:nvPr>
            <p:ph idx="5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9"/>
          <p:cNvSpPr/>
          <p:nvPr>
            <p:ph idx="2" type="pic"/>
          </p:nvPr>
        </p:nvSpPr>
        <p:spPr>
          <a:xfrm>
            <a:off x="753801" y="1358537"/>
            <a:ext cx="6757341" cy="54994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79"/>
          <p:cNvSpPr txBox="1"/>
          <p:nvPr>
            <p:ph idx="1" type="body"/>
          </p:nvPr>
        </p:nvSpPr>
        <p:spPr>
          <a:xfrm>
            <a:off x="1305483" y="5413688"/>
            <a:ext cx="4230022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79"/>
          <p:cNvSpPr txBox="1"/>
          <p:nvPr>
            <p:ph idx="3" type="body"/>
          </p:nvPr>
        </p:nvSpPr>
        <p:spPr>
          <a:xfrm>
            <a:off x="1305483" y="5116826"/>
            <a:ext cx="4230022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0"/>
          <p:cNvSpPr/>
          <p:nvPr>
            <p:ph idx="2" type="pic"/>
          </p:nvPr>
        </p:nvSpPr>
        <p:spPr>
          <a:xfrm>
            <a:off x="7672388" y="1908175"/>
            <a:ext cx="3648075" cy="4949825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80"/>
          <p:cNvSpPr txBox="1"/>
          <p:nvPr>
            <p:ph idx="1" type="body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80"/>
          <p:cNvSpPr txBox="1"/>
          <p:nvPr>
            <p:ph idx="3" type="body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1"/>
          <p:cNvSpPr/>
          <p:nvPr>
            <p:ph idx="2" type="pic"/>
          </p:nvPr>
        </p:nvSpPr>
        <p:spPr>
          <a:xfrm>
            <a:off x="8136366" y="1"/>
            <a:ext cx="4055633" cy="40556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2"/>
          <p:cNvSpPr/>
          <p:nvPr>
            <p:ph idx="2" type="pic"/>
          </p:nvPr>
        </p:nvSpPr>
        <p:spPr>
          <a:xfrm>
            <a:off x="-1" y="0"/>
            <a:ext cx="6095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82"/>
          <p:cNvSpPr txBox="1"/>
          <p:nvPr>
            <p:ph idx="1" type="body"/>
          </p:nvPr>
        </p:nvSpPr>
        <p:spPr>
          <a:xfrm>
            <a:off x="7145216" y="988705"/>
            <a:ext cx="4700796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3" type="body"/>
          </p:nvPr>
        </p:nvSpPr>
        <p:spPr>
          <a:xfrm>
            <a:off x="7145216" y="691843"/>
            <a:ext cx="4700796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3"/>
          <p:cNvSpPr/>
          <p:nvPr>
            <p:ph idx="2" type="pic"/>
          </p:nvPr>
        </p:nvSpPr>
        <p:spPr>
          <a:xfrm>
            <a:off x="1275803" y="3695178"/>
            <a:ext cx="9640394" cy="21795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83"/>
          <p:cNvSpPr txBox="1"/>
          <p:nvPr>
            <p:ph idx="1" type="body"/>
          </p:nvPr>
        </p:nvSpPr>
        <p:spPr>
          <a:xfrm>
            <a:off x="6096000" y="1358900"/>
            <a:ext cx="4398963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4"/>
          <p:cNvSpPr/>
          <p:nvPr>
            <p:ph idx="2" type="pic"/>
          </p:nvPr>
        </p:nvSpPr>
        <p:spPr>
          <a:xfrm>
            <a:off x="2444123" y="0"/>
            <a:ext cx="7303754" cy="317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84"/>
          <p:cNvSpPr txBox="1"/>
          <p:nvPr>
            <p:ph idx="1" type="body"/>
          </p:nvPr>
        </p:nvSpPr>
        <p:spPr>
          <a:xfrm>
            <a:off x="3159125" y="3759200"/>
            <a:ext cx="5873750" cy="771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84"/>
          <p:cNvSpPr txBox="1"/>
          <p:nvPr>
            <p:ph idx="3" type="body"/>
          </p:nvPr>
        </p:nvSpPr>
        <p:spPr>
          <a:xfrm>
            <a:off x="3159125" y="3429000"/>
            <a:ext cx="5873750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2">
  <p:cSld name="Padrao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  <a:defRPr b="1" sz="4000">
                <a:solidFill>
                  <a:srgbClr val="DE8F9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5"/>
          <p:cNvSpPr/>
          <p:nvPr>
            <p:ph idx="2" type="pic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D8F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r">
              <a:lnSpc>
                <a:spcPct val="117857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7"/>
          <p:cNvSpPr txBox="1"/>
          <p:nvPr>
            <p:ph type="title"/>
          </p:nvPr>
        </p:nvSpPr>
        <p:spPr>
          <a:xfrm>
            <a:off x="2131979" y="11663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3">
  <p:cSld name="Padrao 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  <a:defRPr b="1" sz="400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ao 4">
  <p:cSld name="Padrao 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  <a:defRPr b="1" sz="400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  <a:defRPr/>
            </a:lvl1pPr>
            <a:lvl2pPr indent="-35306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▪"/>
              <a:defRPr sz="2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da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Slide">
  <p:cSld name="24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idx="1" type="body"/>
          </p:nvPr>
        </p:nvSpPr>
        <p:spPr>
          <a:xfrm rot="-5400000">
            <a:off x="-1270330" y="2356251"/>
            <a:ext cx="5366691" cy="766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2" type="body"/>
          </p:nvPr>
        </p:nvSpPr>
        <p:spPr>
          <a:xfrm rot="-5400000">
            <a:off x="-1761037" y="2549928"/>
            <a:ext cx="5366690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idx="1" type="body"/>
          </p:nvPr>
        </p:nvSpPr>
        <p:spPr>
          <a:xfrm>
            <a:off x="1870688" y="757453"/>
            <a:ext cx="7578112" cy="1417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2" type="body"/>
          </p:nvPr>
        </p:nvSpPr>
        <p:spPr>
          <a:xfrm>
            <a:off x="1870688" y="460591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4"/>
          <p:cNvSpPr txBox="1"/>
          <p:nvPr>
            <p:ph idx="1" type="body"/>
          </p:nvPr>
        </p:nvSpPr>
        <p:spPr>
          <a:xfrm>
            <a:off x="8172450" y="2768600"/>
            <a:ext cx="3179763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F91"/>
                </a:solidFill>
                <a:latin typeface="Ruda"/>
                <a:ea typeface="Ruda"/>
                <a:cs typeface="Ruda"/>
                <a:sym typeface="Rud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" name="Google Shape;15;p55"/>
          <p:cNvGrpSpPr/>
          <p:nvPr/>
        </p:nvGrpSpPr>
        <p:grpSpPr>
          <a:xfrm flipH="1" rot="5400000">
            <a:off x="10302607" y="4968608"/>
            <a:ext cx="1889392" cy="1889392"/>
            <a:chOff x="1381175" y="5900641"/>
            <a:chExt cx="489820" cy="489820"/>
          </a:xfrm>
        </p:grpSpPr>
        <p:sp>
          <p:nvSpPr>
            <p:cNvPr id="16" name="Google Shape;16;p55"/>
            <p:cNvSpPr/>
            <p:nvPr/>
          </p:nvSpPr>
          <p:spPr>
            <a:xfrm>
              <a:off x="138117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7" name="Google Shape;17;p55"/>
            <p:cNvSpPr/>
            <p:nvPr/>
          </p:nvSpPr>
          <p:spPr>
            <a:xfrm>
              <a:off x="1462812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8" name="Google Shape;18;p55"/>
            <p:cNvSpPr/>
            <p:nvPr/>
          </p:nvSpPr>
          <p:spPr>
            <a:xfrm>
              <a:off x="1626085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19" name="Google Shape;19;p55"/>
            <p:cNvSpPr/>
            <p:nvPr/>
          </p:nvSpPr>
          <p:spPr>
            <a:xfrm>
              <a:off x="1789358" y="590064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0" name="Google Shape;20;p55"/>
            <p:cNvSpPr/>
            <p:nvPr/>
          </p:nvSpPr>
          <p:spPr>
            <a:xfrm>
              <a:off x="1381175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1" name="Google Shape;21;p55"/>
            <p:cNvSpPr/>
            <p:nvPr/>
          </p:nvSpPr>
          <p:spPr>
            <a:xfrm>
              <a:off x="1544448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2" name="Google Shape;22;p55"/>
            <p:cNvSpPr/>
            <p:nvPr/>
          </p:nvSpPr>
          <p:spPr>
            <a:xfrm>
              <a:off x="1707721" y="5982278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3" name="Google Shape;23;p55"/>
            <p:cNvSpPr/>
            <p:nvPr/>
          </p:nvSpPr>
          <p:spPr>
            <a:xfrm>
              <a:off x="138117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4" name="Google Shape;24;p55"/>
            <p:cNvSpPr/>
            <p:nvPr/>
          </p:nvSpPr>
          <p:spPr>
            <a:xfrm>
              <a:off x="1462812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5" name="Google Shape;25;p55"/>
            <p:cNvSpPr/>
            <p:nvPr/>
          </p:nvSpPr>
          <p:spPr>
            <a:xfrm>
              <a:off x="1544448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6" name="Google Shape;26;p55"/>
            <p:cNvSpPr/>
            <p:nvPr/>
          </p:nvSpPr>
          <p:spPr>
            <a:xfrm>
              <a:off x="1626085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7" name="Google Shape;27;p55"/>
            <p:cNvSpPr/>
            <p:nvPr/>
          </p:nvSpPr>
          <p:spPr>
            <a:xfrm>
              <a:off x="1707721" y="606391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8" name="Google Shape;28;p55"/>
            <p:cNvSpPr/>
            <p:nvPr/>
          </p:nvSpPr>
          <p:spPr>
            <a:xfrm>
              <a:off x="1544448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29" name="Google Shape;29;p55"/>
            <p:cNvSpPr/>
            <p:nvPr/>
          </p:nvSpPr>
          <p:spPr>
            <a:xfrm>
              <a:off x="1707721" y="6145551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0" name="Google Shape;30;p55"/>
            <p:cNvSpPr/>
            <p:nvPr/>
          </p:nvSpPr>
          <p:spPr>
            <a:xfrm>
              <a:off x="1381175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1" name="Google Shape;31;p55"/>
            <p:cNvSpPr/>
            <p:nvPr/>
          </p:nvSpPr>
          <p:spPr>
            <a:xfrm>
              <a:off x="154444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2" name="Google Shape;32;p55"/>
            <p:cNvSpPr/>
            <p:nvPr/>
          </p:nvSpPr>
          <p:spPr>
            <a:xfrm>
              <a:off x="1707721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3" name="Google Shape;33;p55"/>
            <p:cNvSpPr/>
            <p:nvPr/>
          </p:nvSpPr>
          <p:spPr>
            <a:xfrm>
              <a:off x="1789358" y="6227187"/>
              <a:ext cx="81637" cy="81636"/>
            </a:xfrm>
            <a:custGeom>
              <a:rect b="b" l="l" r="r" t="t"/>
              <a:pathLst>
                <a:path extrusionOk="0" h="138683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4" name="Google Shape;34;p55"/>
            <p:cNvSpPr/>
            <p:nvPr/>
          </p:nvSpPr>
          <p:spPr>
            <a:xfrm>
              <a:off x="1544448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5" name="Google Shape;35;p55"/>
            <p:cNvSpPr/>
            <p:nvPr/>
          </p:nvSpPr>
          <p:spPr>
            <a:xfrm>
              <a:off x="1626085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2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  <p:sp>
          <p:nvSpPr>
            <p:cNvPr id="36" name="Google Shape;36;p55"/>
            <p:cNvSpPr/>
            <p:nvPr/>
          </p:nvSpPr>
          <p:spPr>
            <a:xfrm>
              <a:off x="1707721" y="6308824"/>
              <a:ext cx="81637" cy="81637"/>
            </a:xfrm>
            <a:custGeom>
              <a:rect b="b" l="l" r="r" t="t"/>
              <a:pathLst>
                <a:path extrusionOk="0" h="138684" w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rgbClr val="CFDADE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endParaRPr>
            </a:p>
          </p:txBody>
        </p:sp>
      </p:grpSp>
      <p:sp>
        <p:nvSpPr>
          <p:cNvPr id="37" name="Google Shape;37;p55"/>
          <p:cNvSpPr txBox="1"/>
          <p:nvPr/>
        </p:nvSpPr>
        <p:spPr>
          <a:xfrm>
            <a:off x="0" y="411644"/>
            <a:ext cx="9864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CAA5F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r>
              <a:rPr b="1" lang="pt-BR" sz="2400">
                <a:solidFill>
                  <a:srgbClr val="DE8F9D"/>
                </a:solidFill>
                <a:latin typeface="Ruda"/>
                <a:ea typeface="Ruda"/>
                <a:cs typeface="Ruda"/>
                <a:sym typeface="Ruda"/>
              </a:rPr>
              <a:t>I</a:t>
            </a:r>
            <a:r>
              <a:rPr b="1" lang="pt-BR" sz="2400">
                <a:solidFill>
                  <a:srgbClr val="9B92CD"/>
                </a:solidFill>
                <a:latin typeface="Ruda"/>
                <a:ea typeface="Ruda"/>
                <a:cs typeface="Ruda"/>
                <a:sym typeface="Ruda"/>
              </a:rPr>
              <a:t>D</a:t>
            </a:r>
            <a:endParaRPr b="1" sz="400">
              <a:solidFill>
                <a:srgbClr val="9B92CD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38" name="Google Shape;3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411"/>
                </a:srgbClr>
              </a:gs>
              <a:gs pos="23000">
                <a:srgbClr val="E0909E">
                  <a:alpha val="89411"/>
                </a:srgbClr>
              </a:gs>
              <a:gs pos="50000">
                <a:srgbClr val="CC7DC6">
                  <a:alpha val="89411"/>
                </a:srgbClr>
              </a:gs>
              <a:gs pos="76000">
                <a:srgbClr val="9B92CD">
                  <a:alpha val="89411"/>
                </a:srgbClr>
              </a:gs>
              <a:gs pos="100000">
                <a:srgbClr val="59B8C9">
                  <a:alpha val="89411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uda"/>
              <a:buNone/>
            </a:pPr>
            <a:r>
              <a:t/>
            </a: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Ruda"/>
              <a:buNone/>
            </a:pPr>
            <a:r>
              <a:rPr lang="pt-BR" sz="44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Ruda"/>
              <a:buNone/>
            </a:pPr>
            <a:r>
              <a:rPr lang="pt-BR" sz="40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800"/>
              <a:buFont typeface="Ruda"/>
              <a:buNone/>
            </a:pPr>
            <a:r>
              <a:rPr lang="pt-BR" sz="580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da"/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 sz="1800">
              <a:solidFill>
                <a:schemeClr val="dk1"/>
              </a:solidFill>
              <a:latin typeface="Ruda"/>
              <a:ea typeface="Ruda"/>
              <a:cs typeface="Ruda"/>
              <a:sym typeface="Rud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fr é uma unidade fracional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.grid-template-columns-2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grid-template-columns-3"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grid-template-columns-3"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TestePalavraTeste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grid-template-columns-3"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TestePalavraTeste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minmax define um valor mínimo e máximo para a coluna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.grid-template-columns-3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minmax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1" name="Google Shape;241;p1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grid-template-columns-4"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grid-template-columns-5"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47" name="Google Shape;247;p1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838201" y="1544320"/>
            <a:ext cx="10515600" cy="530542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O repeat vai repetir o número de colunas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.grid-template-columns-4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Auto-fit vai calcular automaticamente o total de colunas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.grid-template-columns-5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(auto-fit,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grid-template-columns-6"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PalavraTesteMesmo1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grid-template-columns-7"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PalavraTesteMesmo1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838201" y="1544320"/>
            <a:ext cx="10515600" cy="530542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Com o auto-fit realmente é criado um layout responsivo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.grid-template-columns-6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(auto-fit,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minmax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Com o auto-fit realmente é criado um layout responsivo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.grid-template-columns-7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(auto-fill, </a:t>
            </a: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minmax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1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271" name="Google Shape;271;p1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Define a quantidade de linhas no grid.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/>
        </p:nvSpPr>
        <p:spPr>
          <a:xfrm>
            <a:off x="1270000" y="2540475"/>
            <a:ext cx="8514080" cy="1200329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grid-template-rows: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50px 100px 50px 150px;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Cria 4 linhas no grid, sendo a primeira com 50px, segunda 100px, terceira 50px e quarta 150px. Caso o grid necessite de mais linhas, elas terão o tamanho de acordo com o conteúdo.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1270000" y="4778335"/>
            <a:ext cx="8514080" cy="9233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grid-template-rows: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1fr 2fr;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Cria 2 linhas no grid, sendo a segunda com cerca de duas vezes o tamanho da primeira.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grid-template-rows-1"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285" name="Google Shape;285;p1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.grid-template-rows-1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grid-template-rows: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O Grid Container é a tag que envolve os itens do grid, ao indicar display: grid, essa tag passa a ser um Grid Container.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75" name="Google Shape;175;p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 Container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2072640" y="3485355"/>
            <a:ext cx="8514080" cy="1304203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display: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grid;</a:t>
            </a: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Torna o elemento um grid container.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display: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inline-grid;</a:t>
            </a: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Torna o elemento um grid container porém com comportamento inline.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grid-template-rows-2"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.grid-template-rows-2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grid-template-rows: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grid-template-rows-3"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309" name="Google Shape;309;p2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.grid-template-rows-3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grid-template-rows: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grid-template-rows-4"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987" y="2612390"/>
            <a:ext cx="47720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8F9D"/>
              </a:buClr>
              <a:buSzPts val="4000"/>
              <a:buFont typeface="Montserrat"/>
              <a:buNone/>
            </a:pPr>
            <a:r>
              <a:rPr lang="pt-BR"/>
              <a:t>grid-template-rows</a:t>
            </a:r>
            <a:endParaRPr/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.grid-template-rows-4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grid-template-rows: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Define áreas específicas no grid. O ponto (.) pode ser utilizado para criar áreas vazias.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1270000" y="2835115"/>
            <a:ext cx="8514080" cy="2585323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grid-template-areas: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"logo nav nav"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"sidenav content advert"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"sidenav footer footer";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Cria 3 colunas e 3 linhas. [logo] ocupa a coluna 1, linha 1. [nav] ocupa da coluna 2 a 3, linha 1. [sidenav] ocupa a coluna 1, da linha 2 a 3. [content] ocupa a coluna 2, linha 2. [advert] ocupa a coluna 3, linha 2. [footer] ocupa da coluna 2 a 3, linha 3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grid-template-areas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grid-template-areas-1"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.logo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logo;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.nav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nav;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.content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.sidenav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sidenav;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.advert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advert;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.footer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footer;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text-align: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font-size: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1.25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font-weight: </a:t>
            </a:r>
            <a:r>
              <a:rPr b="0" lang="pt-BR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Define o número total de colunas que serão criadas no grid.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1270000" y="2540475"/>
            <a:ext cx="8514080" cy="646331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grid-template-columns: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100px 100px 100px 100px;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Quatro colunas de 100px de largura são criadas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1270000" y="3671195"/>
            <a:ext cx="8514080" cy="1477328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grid-template-columns: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1fr 2fr;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Duas colunas são criadas, sendo a segunda com o dobro do tamanho da primeira. fr é uma unidade fracional. O tamanho do conteúdo é respeitado, ou seja, se o conteúdo na primeira coluna for maior que o da segunda, a primeira será maior.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.grid-template-areas-1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grid-template-areas: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nav nav"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advert"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footer footer"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grid-template-areas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grid-template-areas-2"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.grid-template-areas-2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grid-template-areas: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logo nav"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advert"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footer"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grid-template-areas (mobile)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grid-template-areas-3"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.grid-template-areas-3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grid-template-areas: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logo"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"nav nav"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"content content"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advert"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"footer footer"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grid-template-areas (coluna e linha)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grid-template-areas-4"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.grid-template-areas-4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grid-template-rows: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grid-template-areas: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nav nav"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advert"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footer footer"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grid-template-areas (. para área vazia)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grid-template-areas-5"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B7C7"/>
              </a:buClr>
              <a:buSzPts val="4000"/>
              <a:buFont typeface="Montserrat"/>
              <a:buNone/>
            </a:pPr>
            <a:r>
              <a:rPr lang="pt-BR"/>
              <a:t>grid-template-areas</a:t>
            </a:r>
            <a:endParaRPr/>
          </a:p>
        </p:txBody>
      </p:sp>
      <p:sp>
        <p:nvSpPr>
          <p:cNvPr id="401" name="Google Shape;401;p37"/>
          <p:cNvSpPr txBox="1"/>
          <p:nvPr>
            <p:ph idx="1" type="body"/>
          </p:nvPr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.grid-template-areas-5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grid-template-areas: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content nav"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". content advert"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footer ."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Atalho para definir o grid-template-columns, grid-template-rows e grid-template-areas.</a:t>
            </a:r>
            <a:endParaRPr/>
          </a:p>
        </p:txBody>
      </p:sp>
      <p:sp>
        <p:nvSpPr>
          <p:cNvPr id="408" name="Google Shape;408;p38"/>
          <p:cNvSpPr txBox="1"/>
          <p:nvPr/>
        </p:nvSpPr>
        <p:spPr>
          <a:xfrm>
            <a:off x="1270000" y="2835115"/>
            <a:ext cx="8514080" cy="203132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grid-template: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"logo nav nav" 50px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"sidenav content advert" 150px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"sidenav footer footer" 100px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/ 100px 1fr 50px;</a:t>
            </a: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A primeira linha com 50px, segunda com 150px e terceira com 100px. A primeira coluna com 100px, a segunda 1fr e a terceira com 50px.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Define o número total de colunas que serão criadas no grid.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1270000" y="2540475"/>
            <a:ext cx="8514080" cy="1477328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grid-template-columns: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minmax(200px, 1fr) 1fr 1fr;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Três colunas são criadas, a primeira terá no mínimo 200px de largura e no máximo 1fr(isso significa que após 200px ela se expande da mesma forma que as outras colunas). As outras duas colunas vão ter 1fr.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1270000" y="4350788"/>
            <a:ext cx="8514080" cy="9233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grid-template-columns: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repeat(3, 1fr);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Cria 3 colunas com 1fr de tamanho. O repeat seria a mesma coisa que escrever 1fr 1fr 1fr.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270000" y="5550495"/>
            <a:ext cx="8514080" cy="9233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grid-template-columns: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repeat(auto-fit, minmax(100px, auto));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Cria automaticamente um total de colunas que acomode itens com no mínimo 100px de largura.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grid-template: 50px 1fr / 100px 1fr 100px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grid-template-1"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 txBox="1"/>
          <p:nvPr/>
        </p:nvSpPr>
        <p:spPr>
          <a:xfrm>
            <a:off x="838201" y="1801090"/>
            <a:ext cx="10515600" cy="487403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sz="2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lang="pt-BR" sz="2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.logo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logo;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.nav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nav;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.content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</a:t>
            </a:r>
            <a:r>
              <a:rPr lang="pt-BR" sz="2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sz="2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.sidenav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sidenav;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.advert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advert;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.footer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footer;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sz="2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text-align: </a:t>
            </a:r>
            <a:r>
              <a:rPr lang="pt-BR" sz="2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font-size: </a:t>
            </a:r>
            <a:r>
              <a:rPr lang="pt-BR" sz="2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1.25</a:t>
            </a:r>
            <a:r>
              <a:rPr lang="pt-BR" sz="2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font-weight: </a:t>
            </a:r>
            <a:r>
              <a:rPr lang="pt-BR" sz="2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lang="pt-BR" sz="2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27" name="Google Shape;427;p4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.grid-template-1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33" name="Google Shape;433;p4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grid-template (areas, columns e rows)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grid-template-2"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92CD"/>
              </a:buClr>
              <a:buSzPts val="4000"/>
              <a:buFont typeface="Montserrat"/>
              <a:buNone/>
            </a:pPr>
            <a:r>
              <a:rPr lang="pt-BR"/>
              <a:t>grid-template</a:t>
            </a:r>
            <a:endParaRPr/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.grid-template-2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nav nav"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advert"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footer footer"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/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rPr lang="pt-BR"/>
              <a:t>Define o gap (gutter, calha) entre os elementos do grid.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1270000" y="2835115"/>
            <a:ext cx="8514080" cy="2308324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gap: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20px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Define 20px entre os elementos do grid (linha e coluna).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column-gap: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20px</a:t>
            </a:r>
            <a:b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Define 20px de distância entre as colunas.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99C791"/>
                </a:solidFill>
                <a:latin typeface="Courier"/>
                <a:ea typeface="Courier"/>
                <a:cs typeface="Courier"/>
                <a:sym typeface="Courier"/>
              </a:rPr>
              <a:t>row-gap: </a:t>
            </a:r>
            <a:r>
              <a:rPr b="0" i="0" lang="pt-BR" sz="1800">
                <a:solidFill>
                  <a:srgbClr val="BA94C5"/>
                </a:solidFill>
                <a:latin typeface="Courier"/>
                <a:ea typeface="Courier"/>
                <a:cs typeface="Courier"/>
                <a:sym typeface="Courier"/>
              </a:rPr>
              <a:t>20px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6E7F84"/>
                </a:solidFill>
                <a:latin typeface="Courier"/>
                <a:ea typeface="Courier"/>
                <a:cs typeface="Courier"/>
                <a:sym typeface="Courier"/>
              </a:rPr>
              <a:t>// Define 20px de distância entre as linhas.</a:t>
            </a:r>
            <a:endParaRPr b="0" i="0" sz="1800">
              <a:solidFill>
                <a:srgbClr val="99C79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gap: 20px;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 gap"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4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2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2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"logo nav nav"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2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content advert"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12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"sidenav footer footer"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endParaRPr b="0"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/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2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 sz="12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.logo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logo;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.nav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nav;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.content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</a:t>
            </a:r>
            <a:r>
              <a:rPr b="0" lang="pt-BR" sz="12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.sidenav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sidenav;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.advert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advert;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b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2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.footer</a:t>
            </a: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grid-area: footer;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Consolas"/>
              <a:buNone/>
            </a:pPr>
            <a:r>
              <a:rPr b="0" lang="pt-BR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8" name="Google Shape;458;p4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Consolas"/>
              <a:buNone/>
            </a:pPr>
            <a:br>
              <a:rPr b="0" lang="pt-BR" sz="2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2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.gap</a:t>
            </a:r>
            <a:r>
              <a:rPr b="0" lang="pt-BR" sz="2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Consolas"/>
              <a:buNone/>
            </a:pPr>
            <a:r>
              <a:rPr b="0" lang="pt-BR" sz="2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gap: </a:t>
            </a:r>
            <a:r>
              <a:rPr b="0" lang="pt-BR" sz="2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pt-BR" sz="2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2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600"/>
              <a:buFont typeface="Consolas"/>
              <a:buNone/>
            </a:pPr>
            <a:r>
              <a:rPr b="0" lang="pt-BR" sz="2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4" name="Google Shape;464;p4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column-gap: 20px;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 column-gap"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4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grid-template-columns-1"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grid-template-columns-1"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PalavraTeste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PalavraTeste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.column-gap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gap: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column-gap: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49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row-gap: 20px;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 row-gap"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50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.row-gap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gap: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row-gap: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1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margem nos itens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 gap"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logo"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logo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content"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sidenav"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sidenav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advert margin"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advert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 footer"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52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.margin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margin-top: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margin-left: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margin-bottom: </a:t>
            </a:r>
            <a:r>
              <a:rPr b="0" lang="pt-BR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pt-BR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53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gap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54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506" name="Google Shape;506;p54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4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54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54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4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guntas estrutura de tópicos" id="512" name="Google Shape;51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838200" y="1690688"/>
            <a:ext cx="10515600" cy="505691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6D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background: aquamarine;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text-align: </a:t>
            </a:r>
            <a:r>
              <a:rPr b="0" lang="pt-BR" sz="16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font-size: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b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max-width: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border: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9E7BB0"/>
                </a:solidFill>
                <a:latin typeface="Consolas"/>
                <a:ea typeface="Consolas"/>
                <a:cs typeface="Consolas"/>
                <a:sym typeface="Consolas"/>
              </a:rPr>
              <a:t>#ccc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d6e9aafbf_0_0"/>
          <p:cNvSpPr txBox="1"/>
          <p:nvPr>
            <p:ph idx="1" type="body"/>
          </p:nvPr>
        </p:nvSpPr>
        <p:spPr>
          <a:xfrm>
            <a:off x="838200" y="1690688"/>
            <a:ext cx="10515600" cy="5056800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 b="0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text-align: </a:t>
            </a:r>
            <a:r>
              <a:rPr b="0" lang="pt-BR" sz="16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font-size: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1.25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font-weight: </a:t>
            </a:r>
            <a:r>
              <a:rPr b="0" lang="pt-BR" sz="16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font-family: monospace;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color: </a:t>
            </a:r>
            <a:r>
              <a:rPr b="0" lang="pt-BR" sz="1600">
                <a:solidFill>
                  <a:srgbClr val="9E7BB0"/>
                </a:solidFill>
                <a:latin typeface="Consolas"/>
                <a:ea typeface="Consolas"/>
                <a:cs typeface="Consolas"/>
                <a:sym typeface="Consolas"/>
              </a:rPr>
              <a:t>#333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margin: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padding-bottom: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//seletor de filho</a:t>
            </a:r>
            <a:b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 sz="16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 div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padding: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lang="pt-BR" sz="16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6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1" name="Google Shape;211;g14d6e9aafbf_0_0"/>
          <p:cNvSpPr txBox="1"/>
          <p:nvPr>
            <p:ph type="title"/>
          </p:nvPr>
        </p:nvSpPr>
        <p:spPr>
          <a:xfrm>
            <a:off x="838200" y="365125"/>
            <a:ext cx="952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Grid 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display: </a:t>
            </a:r>
            <a:r>
              <a:rPr b="0" lang="pt-BR" sz="1800">
                <a:solidFill>
                  <a:srgbClr val="A5C261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b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707070"/>
                </a:solidFill>
                <a:latin typeface="Consolas"/>
                <a:ea typeface="Consolas"/>
                <a:cs typeface="Consolas"/>
                <a:sym typeface="Consolas"/>
              </a:rPr>
              <a:t>/* 100px é o valor total, ignora conteúdo, margem e etc. Respeita apenas o min-width do item.*/</a:t>
            </a:r>
            <a:endParaRPr b="0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.grid-template-columns-1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grid-template-columns: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7A9EC2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pt-BR" sz="1800">
                <a:solidFill>
                  <a:srgbClr val="CC8242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nsolas"/>
              <a:buNone/>
            </a:pPr>
            <a:r>
              <a:rPr b="0" lang="pt-BR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838201" y="1801090"/>
            <a:ext cx="10515600" cy="4672735"/>
          </a:xfrm>
          <a:prstGeom prst="rect">
            <a:avLst/>
          </a:prstGeom>
          <a:solidFill>
            <a:srgbClr val="242D3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grid-template-columns-2"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b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&lt;section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"grid grid-template-columns-2"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PalavraTesteGrandeRespeita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b="0" lang="pt-BR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"item"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&lt;/section&gt;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66D"/>
              </a:buClr>
              <a:buSzPct val="100000"/>
              <a:buFont typeface="Consolas"/>
              <a:buNone/>
            </a:pPr>
            <a:r>
              <a:rPr b="0" lang="pt-BR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uda"/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Montserrat"/>
              <a:buNone/>
            </a:pPr>
            <a:r>
              <a:rPr lang="pt-BR"/>
              <a:t>grid-template-columns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lors 263">
      <a:dk1>
        <a:srgbClr val="313C41"/>
      </a:dk1>
      <a:lt1>
        <a:srgbClr val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2018-12-05T18:19:15Z</dcterms:created>
  <dc:creator>Andrian Kurniawan</dc:creator>
</cp:coreProperties>
</file>