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Nunito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  <p:embeddedFont>
      <p:font typeface="Montserra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5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7.xml"/><Relationship Id="rId44" Type="http://schemas.openxmlformats.org/officeDocument/2006/relationships/font" Target="fonts/Lato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-italic.fntdata"/><Relationship Id="rId24" Type="http://schemas.openxmlformats.org/officeDocument/2006/relationships/slide" Target="slides/slide19.xml"/><Relationship Id="rId46" Type="http://schemas.openxmlformats.org/officeDocument/2006/relationships/font" Target="fonts/Montserrat-bold.fntdata"/><Relationship Id="rId23" Type="http://schemas.openxmlformats.org/officeDocument/2006/relationships/slide" Target="slides/slide18.xml"/><Relationship Id="rId45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ontserrat-boldItalic.fntdata"/><Relationship Id="rId25" Type="http://schemas.openxmlformats.org/officeDocument/2006/relationships/slide" Target="slides/slide20.xml"/><Relationship Id="rId47" Type="http://schemas.openxmlformats.org/officeDocument/2006/relationships/font" Target="fonts/Montserrat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Nunito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Nunito-italic.fntdata"/><Relationship Id="rId16" Type="http://schemas.openxmlformats.org/officeDocument/2006/relationships/slide" Target="slides/slide11.xml"/><Relationship Id="rId38" Type="http://schemas.openxmlformats.org/officeDocument/2006/relationships/font" Target="fonts/Nuni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c47a4114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c47a4114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c47a4114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c47a4114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c47a4114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c47a4114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c47a4114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c47a4114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c47a4114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5c47a4114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c47a4114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c47a4114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c47a4114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c47a4114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c47a4114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c47a4114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c47a4114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5c47a4114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c47a4114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5c47a4114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c635c9db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c635c9db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c47a4114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5c47a4114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c47a4114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5c47a4114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5c47a4114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5c47a4114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c47a4114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5c47a4114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5c47a4114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5c47a4114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5c47a4114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5c47a4114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c47a4114c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c47a4114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5c47a4114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5c47a4114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c635c9db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c635c9db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c47a411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c47a411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c47a4114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c47a4114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c47a4114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c47a4114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c47a4114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c47a4114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c47a4114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c47a4114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c47a4114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c47a4114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0CF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Matheus A Araujo — 23/07/2023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0C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E98A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Font typeface="Nunito"/>
              <a:buNone/>
              <a:defRPr sz="4200"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3" name="Google Shape;7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" name="Google Shape;18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0CF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Projeto Final do Curso de Data Analytics da Google (Coursera)</a:t>
            </a:r>
            <a:endParaRPr sz="9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4" name="Google Shape;2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0C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E98A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0CF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Projeto Final do Curso de Data Analytics da Google (Coursera)</a:t>
            </a:r>
            <a:endParaRPr/>
          </a:p>
        </p:txBody>
      </p:sp>
      <p:grpSp>
        <p:nvGrpSpPr>
          <p:cNvPr id="32" name="Google Shape;32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3" name="Google Shape;33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0C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E98A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2" name="Google Shape;42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0CF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Projeto Final do Curso de Data Analytics da Google (Coursera)</a:t>
            </a: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Google Shape;4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0C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E98A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6" name="Google Shape;5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3" name="Google Shape;63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0CF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E98A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mailto:matheusalexandre.engcomp@gmail.com" TargetMode="External"/><Relationship Id="rId4" Type="http://schemas.openxmlformats.org/officeDocument/2006/relationships/hyperlink" Target="https://github.com/matheusaraujotrd" TargetMode="External"/><Relationship Id="rId5" Type="http://schemas.openxmlformats.org/officeDocument/2006/relationships/hyperlink" Target="https://www.linkedin.com/in/matheus-alexandre-de-arauj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arashnic/fitbit" TargetMode="External"/><Relationship Id="rId4" Type="http://schemas.openxmlformats.org/officeDocument/2006/relationships/hyperlink" Target="https://www.counterpointresearch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4411">
                <a:latin typeface="Montserrat"/>
                <a:ea typeface="Montserrat"/>
                <a:cs typeface="Montserrat"/>
                <a:sym typeface="Montserrat"/>
              </a:rPr>
              <a:t>Bellabeat —</a:t>
            </a:r>
            <a:endParaRPr sz="441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411"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1" lang="pt-BR" sz="4411">
                <a:latin typeface="Montserrat"/>
                <a:ea typeface="Montserrat"/>
                <a:cs typeface="Montserrat"/>
                <a:sym typeface="Montserrat"/>
              </a:rPr>
              <a:t>studo de Caso</a:t>
            </a:r>
            <a:endParaRPr b="1" sz="411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3"/>
          <p:cNvSpPr txBox="1"/>
          <p:nvPr/>
        </p:nvSpPr>
        <p:spPr>
          <a:xfrm flipH="1">
            <a:off x="729450" y="4272850"/>
            <a:ext cx="48201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Matheus A Araujo</a:t>
            </a:r>
            <a:endParaRPr b="1"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Última atualização 23/07/2023</a:t>
            </a:r>
            <a:endParaRPr b="1" sz="12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1175"/>
            <a:ext cx="8839204" cy="393189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7382200" y="4749850"/>
            <a:ext cx="1154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>
                <a:latin typeface="Montserrat"/>
                <a:ea typeface="Montserrat"/>
                <a:cs typeface="Montserrat"/>
                <a:sym typeface="Montserrat"/>
              </a:rPr>
              <a:t>Fonte: Counterpoint Research</a:t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1175"/>
            <a:ext cx="8839204" cy="393189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7382200" y="4749850"/>
            <a:ext cx="1154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>
                <a:latin typeface="Montserrat"/>
                <a:ea typeface="Montserrat"/>
                <a:cs typeface="Montserrat"/>
                <a:sym typeface="Montserrat"/>
              </a:rPr>
              <a:t>Fonte: Counterpoint Research</a:t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152400" y="4518850"/>
            <a:ext cx="664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E06666"/>
                </a:solidFill>
                <a:latin typeface="Nunito"/>
                <a:ea typeface="Nunito"/>
                <a:cs typeface="Nunito"/>
                <a:sym typeface="Nunito"/>
              </a:rPr>
              <a:t>Apple </a:t>
            </a: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é o único fabricante com porcentagens consistentes acima de 10% (entre </a:t>
            </a: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20-40%</a:t>
            </a: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). Os players estão brigando por espaço e há muitas oportunidades para as </a:t>
            </a: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insurgentes</a:t>
            </a: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. Isso significa uma boa </a:t>
            </a:r>
            <a:r>
              <a:rPr b="1" lang="pt-BR" sz="1000">
                <a:latin typeface="Nunito"/>
                <a:ea typeface="Nunito"/>
                <a:cs typeface="Nunito"/>
                <a:sym typeface="Nunito"/>
              </a:rPr>
              <a:t>oportunidade </a:t>
            </a: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de conquistar uma parte dos </a:t>
            </a:r>
            <a:r>
              <a:rPr b="1" lang="pt-BR" sz="100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outros 60-80% </a:t>
            </a:r>
            <a:r>
              <a:rPr lang="pt-BR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do segmento</a:t>
            </a:r>
            <a:r>
              <a:rPr lang="pt-BR" sz="1000">
                <a:latin typeface="Nunito"/>
                <a:ea typeface="Nunito"/>
                <a:cs typeface="Nunito"/>
                <a:sym typeface="Nunito"/>
              </a:rPr>
              <a:t>!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Quantitativa</a:t>
            </a:r>
            <a:endParaRPr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152400" y="4518850"/>
            <a:ext cx="664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4800" y="1372475"/>
            <a:ext cx="5420350" cy="23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/>
        </p:nvSpPr>
        <p:spPr>
          <a:xfrm>
            <a:off x="815775" y="1372475"/>
            <a:ext cx="2114100" cy="29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Um valor maior de atividade sedentária é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previsível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, visto que a maioria da população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não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está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se exercitando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na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maior parte do dia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just">
              <a:spcBef>
                <a:spcPts val="1000"/>
              </a:spcBef>
              <a:spcAft>
                <a:spcPts val="1000"/>
              </a:spcAft>
              <a:buSzPts val="1000"/>
              <a:buFont typeface="Montserrat"/>
              <a:buChar char="●"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cada 10 minutos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, </a:t>
            </a:r>
            <a:br>
              <a:rPr lang="pt-BR" sz="1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gasta-se aprox.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oito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minutos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com atividades sedentárias, 1.6 minuto com atividades leves e o restante 0.4 minuto (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24 segundos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) com atividades moderadas e altas.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152400" y="4518850"/>
            <a:ext cx="664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815775" y="1372475"/>
            <a:ext cx="21141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Há certa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correlação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entre gasto de caloria e total de passos, mas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não é o único fator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just">
              <a:spcBef>
                <a:spcPts val="1000"/>
              </a:spcBef>
              <a:spcAft>
                <a:spcPts val="1000"/>
              </a:spcAft>
              <a:buSzPts val="1000"/>
              <a:buFont typeface="Montserrat"/>
              <a:buChar char="●"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Não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há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correlação direta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entre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minutos de atividade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e calorias gastas porque, como veremos,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o nível de atividade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é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mais importante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que o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tempo da atividade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575" y="994875"/>
            <a:ext cx="3703350" cy="17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4575" y="2826100"/>
            <a:ext cx="3703350" cy="19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6" name="Google Shape;186;p27"/>
          <p:cNvSpPr txBox="1"/>
          <p:nvPr/>
        </p:nvSpPr>
        <p:spPr>
          <a:xfrm>
            <a:off x="152400" y="4518850"/>
            <a:ext cx="664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815775" y="1372475"/>
            <a:ext cx="2114100" cy="3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Há certa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correlação positiva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entre redução e aumento de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calorias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e o aumento ou diminuição das atividades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sedentárias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leves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just">
              <a:spcBef>
                <a:spcPts val="1000"/>
              </a:spcBef>
              <a:spcAft>
                <a:spcPts val="1000"/>
              </a:spcAft>
              <a:buSzPts val="1000"/>
              <a:buFont typeface="Montserrat"/>
              <a:buChar char="●"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redução média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111,54 calorias entre abril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maio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foi acompanhada de uma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redução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41,32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na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média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minutos sedentários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15,86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minutos de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atividade leve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, enquanto as atividades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moderadas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altas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sofreram alterações de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+0,42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-2,59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, respectivamente.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575" y="1372473"/>
            <a:ext cx="4100725" cy="18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575" y="3174175"/>
            <a:ext cx="410072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815775" y="1372475"/>
            <a:ext cx="2114100" cy="3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A análise do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mês de abril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reforça a importância das atividades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leves </a:t>
            </a:r>
            <a:br>
              <a:rPr b="1" lang="pt-BR" sz="1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altas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just">
              <a:spcBef>
                <a:spcPts val="1000"/>
              </a:spcBef>
              <a:spcAft>
                <a:spcPts val="0"/>
              </a:spcAft>
              <a:buSzPts val="1000"/>
              <a:buFont typeface="Montserrat"/>
              <a:buChar char="●"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Entre os dias 16 e 17 (variação de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161,97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na média de calorias), a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principal diferença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foi de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28,47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minutos de atividade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leve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8,87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minutos de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alta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atividade.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just">
              <a:spcBef>
                <a:spcPts val="1000"/>
              </a:spcBef>
              <a:spcAft>
                <a:spcPts val="1000"/>
              </a:spcAft>
              <a:buSzPts val="1000"/>
              <a:buFont typeface="Montserrat"/>
              <a:buChar char="●"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Mesmo o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aumento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de aprox.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46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minutos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sedentários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não supriram o gasto calórico.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575" y="1372475"/>
            <a:ext cx="4129751" cy="18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150" y="3174175"/>
            <a:ext cx="3044600" cy="18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3" name="Google Shape;203;p29"/>
          <p:cNvSpPr txBox="1"/>
          <p:nvPr/>
        </p:nvSpPr>
        <p:spPr>
          <a:xfrm>
            <a:off x="1019825" y="1270425"/>
            <a:ext cx="666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pt-BR" sz="1200">
                <a:latin typeface="Montserrat"/>
                <a:ea typeface="Montserrat"/>
                <a:cs typeface="Montserrat"/>
                <a:sym typeface="Montserrat"/>
              </a:rPr>
              <a:t>Mapa de calor com média de tempo de sono e atividades no mês abril/2016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213" y="1639725"/>
            <a:ext cx="5909326" cy="2117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0" name="Google Shape;210;p30"/>
          <p:cNvSpPr txBox="1"/>
          <p:nvPr/>
        </p:nvSpPr>
        <p:spPr>
          <a:xfrm>
            <a:off x="1019825" y="1270425"/>
            <a:ext cx="666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pt-BR" sz="1200">
                <a:latin typeface="Montserrat"/>
                <a:ea typeface="Montserrat"/>
                <a:cs typeface="Montserrat"/>
                <a:sym typeface="Montserrat"/>
              </a:rPr>
              <a:t>Mapa de calor com média de tempo de sono e atividades no mês abril/2016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213" y="1639725"/>
            <a:ext cx="5909326" cy="2117958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/>
          <p:nvPr/>
        </p:nvSpPr>
        <p:spPr>
          <a:xfrm>
            <a:off x="2541925" y="3860125"/>
            <a:ext cx="2388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8" name="Google Shape;218;p31"/>
          <p:cNvSpPr txBox="1"/>
          <p:nvPr/>
        </p:nvSpPr>
        <p:spPr>
          <a:xfrm>
            <a:off x="716375" y="1270425"/>
            <a:ext cx="677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pt-BR" sz="1200">
                <a:latin typeface="Montserrat"/>
                <a:ea typeface="Montserrat"/>
                <a:cs typeface="Montserrat"/>
                <a:sym typeface="Montserrat"/>
              </a:rPr>
              <a:t>Mapa de calor com média de tempo de sono e atividades no mês maio/2016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150" y="1639725"/>
            <a:ext cx="6665702" cy="2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240"/>
              <a:t>Sumário</a:t>
            </a:r>
            <a:endParaRPr sz="424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AutoNum type="arabicPeriod"/>
            </a:pP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Resumo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AutoNum type="arabicPeriod"/>
            </a:pP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Abordagem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AutoNum type="arabicPeriod"/>
            </a:pP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Visão Geral de Mercado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AutoNum type="arabicPeriod"/>
            </a:pP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Análise Quantitativa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AutoNum type="arabicPeriod"/>
            </a:pP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Conclusão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AutoNum type="arabicPeriod"/>
            </a:pPr>
            <a:r>
              <a:rPr lang="pt-BR" sz="1500">
                <a:latin typeface="Montserrat"/>
                <a:ea typeface="Montserrat"/>
                <a:cs typeface="Montserrat"/>
                <a:sym typeface="Montserrat"/>
              </a:rPr>
              <a:t>Recomendações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5" name="Google Shape;225;p32"/>
          <p:cNvSpPr txBox="1"/>
          <p:nvPr/>
        </p:nvSpPr>
        <p:spPr>
          <a:xfrm>
            <a:off x="716375" y="1270425"/>
            <a:ext cx="677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pt-BR" sz="1200">
                <a:latin typeface="Montserrat"/>
                <a:ea typeface="Montserrat"/>
                <a:cs typeface="Montserrat"/>
                <a:sym typeface="Montserrat"/>
              </a:rPr>
              <a:t>Mapa de calor com média de tempo de sono e atividades no mês maio/2016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150" y="1639725"/>
            <a:ext cx="6665702" cy="22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/>
          <p:nvPr/>
        </p:nvSpPr>
        <p:spPr>
          <a:xfrm>
            <a:off x="2362825" y="3894925"/>
            <a:ext cx="2388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2"/>
          <p:cNvSpPr/>
          <p:nvPr/>
        </p:nvSpPr>
        <p:spPr>
          <a:xfrm>
            <a:off x="6088625" y="3894925"/>
            <a:ext cx="2388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2"/>
          <p:cNvSpPr/>
          <p:nvPr/>
        </p:nvSpPr>
        <p:spPr>
          <a:xfrm>
            <a:off x="7486475" y="3894925"/>
            <a:ext cx="2388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/>
          <p:nvPr/>
        </p:nvSpPr>
        <p:spPr>
          <a:xfrm>
            <a:off x="6787550" y="3894925"/>
            <a:ext cx="2388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6" name="Google Shape;236;p33"/>
          <p:cNvSpPr txBox="1"/>
          <p:nvPr/>
        </p:nvSpPr>
        <p:spPr>
          <a:xfrm>
            <a:off x="716375" y="1270425"/>
            <a:ext cx="677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b="1" lang="pt-BR" sz="1200">
                <a:latin typeface="Montserrat"/>
                <a:ea typeface="Montserrat"/>
                <a:cs typeface="Montserrat"/>
                <a:sym typeface="Montserrat"/>
              </a:rPr>
              <a:t>Mapa de calor com média de tempo de sono e atividades no mês maio/2016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9150" y="1639725"/>
            <a:ext cx="6665702" cy="22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/>
          <p:nvPr/>
        </p:nvSpPr>
        <p:spPr>
          <a:xfrm>
            <a:off x="2362825" y="3894925"/>
            <a:ext cx="2388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6088625" y="3894925"/>
            <a:ext cx="2388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3"/>
          <p:cNvSpPr/>
          <p:nvPr/>
        </p:nvSpPr>
        <p:spPr>
          <a:xfrm>
            <a:off x="7486475" y="3894925"/>
            <a:ext cx="2388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6787550" y="3894925"/>
            <a:ext cx="238800" cy="477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"/>
          <p:cNvSpPr txBox="1"/>
          <p:nvPr/>
        </p:nvSpPr>
        <p:spPr>
          <a:xfrm>
            <a:off x="2394450" y="4421725"/>
            <a:ext cx="435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Menor média de tempo de sono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maior período de atividade física em geral e maior gasto médio de calorias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8" name="Google Shape;248;p34"/>
          <p:cNvSpPr txBox="1"/>
          <p:nvPr/>
        </p:nvSpPr>
        <p:spPr>
          <a:xfrm>
            <a:off x="713400" y="4411150"/>
            <a:ext cx="771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A baixa calórica ocorreu por um número menor de dias registrados (19 em abril x 12 em maio). É um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dado enviesado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9" name="Google Shape;2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487" y="1335001"/>
            <a:ext cx="6619025" cy="29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255" name="Google Shape;255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1" name="Google Shape;261;p36"/>
          <p:cNvSpPr txBox="1"/>
          <p:nvPr/>
        </p:nvSpPr>
        <p:spPr>
          <a:xfrm>
            <a:off x="860575" y="1442575"/>
            <a:ext cx="76758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just">
              <a:spcBef>
                <a:spcPts val="1000"/>
              </a:spcBef>
              <a:spcAft>
                <a:spcPts val="0"/>
              </a:spcAft>
              <a:buSzPts val="1000"/>
              <a:buFont typeface="Montserrat"/>
              <a:buChar char="●"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Mercado novo e em expansão. Grande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potencial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market share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a ser conquistado e boas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oportunidades de entrada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para as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empresas insurgentes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just">
              <a:spcBef>
                <a:spcPts val="1000"/>
              </a:spcBef>
              <a:spcAft>
                <a:spcPts val="0"/>
              </a:spcAft>
              <a:buSzPts val="1000"/>
              <a:buFont typeface="Montserrat"/>
              <a:buChar char="●"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Com apenas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uma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empresa efetivamente consolidada entre os consumidores, incumbentes e insurgentes ainda disputam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um espaço de até 80% do segmento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just">
              <a:spcBef>
                <a:spcPts val="1000"/>
              </a:spcBef>
              <a:spcAft>
                <a:spcPts val="0"/>
              </a:spcAft>
              <a:buSzPts val="1000"/>
              <a:buFont typeface="Montserrat"/>
              <a:buChar char="●"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Apenas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24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dos 33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usuários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registraram dados do sono,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embora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esses dados possam ser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preditores importantes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perda calórica em geral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. Isso pode indicar algum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desconforto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com o processo que precisa ser avaliado;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just">
              <a:spcBef>
                <a:spcPts val="1000"/>
              </a:spcBef>
              <a:spcAft>
                <a:spcPts val="0"/>
              </a:spcAft>
              <a:buSzPts val="1000"/>
              <a:buFont typeface="Montserrat"/>
              <a:buChar char="●"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Tempo de atividade física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só está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correlacionado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com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perda calórica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quando aliado à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intensidade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just">
              <a:spcBef>
                <a:spcPts val="1000"/>
              </a:spcBef>
              <a:spcAft>
                <a:spcPts val="0"/>
              </a:spcAft>
              <a:buSzPts val="1000"/>
              <a:buFont typeface="Montserrat"/>
              <a:buChar char="●"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Tanto atividades de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baixa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alta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intensidade são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fundamentais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para a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perda calórica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just">
              <a:spcBef>
                <a:spcPts val="1000"/>
              </a:spcBef>
              <a:spcAft>
                <a:spcPts val="0"/>
              </a:spcAft>
              <a:buSzPts val="1000"/>
              <a:buFont typeface="Montserrat"/>
              <a:buChar char="●"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Quanto à proporção de atividades entre os usuários do dispositivo,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81%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do tempo é gasto com atividades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sedentárias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16%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com atividades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leves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e apenas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3%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com atividades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moderadas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intensas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just">
              <a:spcBef>
                <a:spcPts val="1000"/>
              </a:spcBef>
              <a:spcAft>
                <a:spcPts val="1000"/>
              </a:spcAft>
              <a:buSzPts val="1000"/>
              <a:buFont typeface="Montserrat"/>
              <a:buChar char="●"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Embora os resultados sejam interessantes, a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amostra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ainda é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muito pequena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e muito provavelmente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não representa a população total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, contendo informações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possivelmente enviesadas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em algumas situações. O ideal seria realizar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novas análises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com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duas amostras maiores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, uma que corresponda aos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clientes atuais da Bellabeat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e outra que corresponda a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usuários clientes de terceiros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Recomendações</a:t>
            </a:r>
            <a:endParaRPr/>
          </a:p>
        </p:txBody>
      </p:sp>
      <p:sp>
        <p:nvSpPr>
          <p:cNvPr id="267" name="Google Shape;267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3" name="Google Shape;273;p38"/>
          <p:cNvSpPr txBox="1"/>
          <p:nvPr/>
        </p:nvSpPr>
        <p:spPr>
          <a:xfrm>
            <a:off x="785950" y="1519525"/>
            <a:ext cx="21687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Urgente</a:t>
            </a:r>
            <a:endParaRPr b="1" sz="12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ealizar novos testes com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amostras maiores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para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confirmar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os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resultados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de comportamento individuais.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dotar estratégias de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penetração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agressivas. Rodar a assinatura com preço de custo (ou abaixo) para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reter clientes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no ecossistema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de serviços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da empresa.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estes A/B para avaliar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melhora de conversão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de usuários ao oferecer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um mês de assinatura grátis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com a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compra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de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qualquer produto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3101100" y="1519525"/>
            <a:ext cx="29418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6AA84F"/>
                </a:solidFill>
                <a:latin typeface="Montserrat"/>
                <a:ea typeface="Montserrat"/>
                <a:cs typeface="Montserrat"/>
                <a:sym typeface="Montserrat"/>
              </a:rPr>
              <a:t>Possivelmente interessante</a:t>
            </a:r>
            <a:endParaRPr b="1" sz="1200">
              <a:solidFill>
                <a:srgbClr val="6AA84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valiar a necessidade de repensar o processo de coleta de dados a respeito do sono. </a:t>
            </a:r>
            <a:r>
              <a:rPr b="1"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Qual </a:t>
            </a:r>
            <a:r>
              <a:rPr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é o </a:t>
            </a:r>
            <a:r>
              <a:rPr b="1"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desconforto </a:t>
            </a:r>
            <a:r>
              <a:rPr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causado pelo processo e </a:t>
            </a:r>
            <a:r>
              <a:rPr b="1"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como incentivar</a:t>
            </a:r>
            <a:r>
              <a:rPr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 coleta de dados?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dotar estratégia de </a:t>
            </a:r>
            <a:r>
              <a:rPr b="1"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breakage </a:t>
            </a:r>
            <a:r>
              <a:rPr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com, por exemplo, </a:t>
            </a:r>
            <a:r>
              <a:rPr b="1"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sistema de pontos internos</a:t>
            </a:r>
            <a:r>
              <a:rPr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ou </a:t>
            </a:r>
            <a:r>
              <a:rPr b="1" i="1"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gift cards</a:t>
            </a:r>
            <a:r>
              <a:rPr i="1"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Quando o sistema é bem planejado, ele ajuda a </a:t>
            </a:r>
            <a:r>
              <a:rPr b="1"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manter o usuário</a:t>
            </a:r>
            <a:r>
              <a:rPr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dentro do </a:t>
            </a:r>
            <a:r>
              <a:rPr b="1"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ecossistema</a:t>
            </a:r>
            <a:r>
              <a:rPr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 serviços da empresa.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nalisar a possibilidade de desenvolver </a:t>
            </a:r>
            <a:r>
              <a:rPr b="1"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modelos de predição</a:t>
            </a:r>
            <a:r>
              <a:rPr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b="1"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gasto calórico</a:t>
            </a:r>
            <a:r>
              <a:rPr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com base nos níveis de intensidade a partir dos resultados demonstrados aqui.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6632225" y="1519525"/>
            <a:ext cx="19041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Sem prioridade</a:t>
            </a:r>
            <a:endParaRPr b="1" sz="12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coleta de </a:t>
            </a:r>
            <a:r>
              <a:rPr b="1"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dados internos</a:t>
            </a:r>
            <a:r>
              <a:rPr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ajudaria a realizar </a:t>
            </a:r>
            <a:r>
              <a:rPr b="1"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análises descritivas</a:t>
            </a:r>
            <a:r>
              <a:rPr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b="1"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diagnósticas </a:t>
            </a:r>
            <a:r>
              <a:rPr lang="pt-B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 respeito dos produtos.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/>
        </p:nvSpPr>
        <p:spPr>
          <a:xfrm flipH="1">
            <a:off x="729300" y="1387725"/>
            <a:ext cx="5031000" cy="19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Matheus Alexandre de Araujo</a:t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matheusalexandre.engcomp@gmail.com</a:t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https://github.com/matheusaraujotrd</a:t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https://www.linkedin.com/in/matheus-alexandre-de-araujo/</a:t>
            </a:r>
            <a:endParaRPr b="1"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Resumo</a:t>
            </a:r>
            <a:endParaRPr/>
          </a:p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4350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Montserrat"/>
                <a:ea typeface="Montserrat"/>
                <a:cs typeface="Montserrat"/>
                <a:sym typeface="Montserrat"/>
              </a:rPr>
              <a:t>Contexto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60">
                <a:latin typeface="Montserrat"/>
                <a:ea typeface="Montserrat"/>
                <a:cs typeface="Montserrat"/>
                <a:sym typeface="Montserrat"/>
              </a:rPr>
              <a:t>Bellabeat tem, em seu portfólio, a </a:t>
            </a:r>
            <a:r>
              <a:rPr b="1" lang="pt-BR" sz="2260">
                <a:latin typeface="Montserrat"/>
                <a:ea typeface="Montserrat"/>
                <a:cs typeface="Montserrat"/>
                <a:sym typeface="Montserrat"/>
              </a:rPr>
              <a:t>assinatura Bellabeat+,</a:t>
            </a:r>
            <a:r>
              <a:rPr lang="pt-BR" sz="2260">
                <a:latin typeface="Montserrat"/>
                <a:ea typeface="Montserrat"/>
                <a:cs typeface="Montserrat"/>
                <a:sym typeface="Montserrat"/>
              </a:rPr>
              <a:t> que custa $99 anuais ($8/mês) e dá acesso a planejamentos diários e a um sistema de “coach personalizado” que oferece atividades com base nos dados alimentados pelo usuário.</a:t>
            </a:r>
            <a:endParaRPr sz="22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60">
                <a:latin typeface="Montserrat"/>
                <a:ea typeface="Montserrat"/>
                <a:cs typeface="Montserrat"/>
                <a:sym typeface="Montserrat"/>
              </a:rPr>
              <a:t>Acreditamos que seja possível analisar o comportamento dos indivíduos e do mercado para oferecer uma melhor experiência aos seus usuários e assim aprimorar a retenção de clientes e o market share da empresa.</a:t>
            </a:r>
            <a:endParaRPr sz="22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Montserrat"/>
                <a:ea typeface="Montserrat"/>
                <a:cs typeface="Montserrat"/>
                <a:sym typeface="Montserrat"/>
              </a:rPr>
              <a:t>Escopo/Limitações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just">
              <a:spcBef>
                <a:spcPts val="1200"/>
              </a:spcBef>
              <a:spcAft>
                <a:spcPts val="0"/>
              </a:spcAft>
              <a:buSzPts val="900"/>
              <a:buFont typeface="Montserrat"/>
              <a:buChar char="●"/>
            </a:pPr>
            <a:r>
              <a:rPr lang="pt-BR" sz="900">
                <a:latin typeface="Montserrat"/>
                <a:ea typeface="Montserrat"/>
                <a:cs typeface="Montserrat"/>
                <a:sym typeface="Montserrat"/>
              </a:rPr>
              <a:t>Os dados só serão analisados no contexto da assinatura e não dos outros produtos oferecidos.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just">
              <a:spcBef>
                <a:spcPts val="1000"/>
              </a:spcBef>
              <a:spcAft>
                <a:spcPts val="0"/>
              </a:spcAft>
              <a:buSzPts val="900"/>
              <a:buFont typeface="Montserrat"/>
              <a:buChar char="●"/>
            </a:pPr>
            <a:r>
              <a:rPr lang="pt-BR" sz="900">
                <a:latin typeface="Montserrat"/>
                <a:ea typeface="Montserrat"/>
                <a:cs typeface="Montserrat"/>
                <a:sym typeface="Montserrat"/>
              </a:rPr>
              <a:t>A amostra analisada é muito </a:t>
            </a:r>
            <a:r>
              <a:rPr b="1" lang="pt-BR" sz="900">
                <a:latin typeface="Montserrat"/>
                <a:ea typeface="Montserrat"/>
                <a:cs typeface="Montserrat"/>
                <a:sym typeface="Montserrat"/>
              </a:rPr>
              <a:t>pequena </a:t>
            </a:r>
            <a:r>
              <a:rPr lang="pt-BR" sz="900">
                <a:latin typeface="Montserrat"/>
                <a:ea typeface="Montserrat"/>
                <a:cs typeface="Montserrat"/>
                <a:sym typeface="Montserrat"/>
              </a:rPr>
              <a:t>(33 usuários) e dificilmente é uma boa representação da população total.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just">
              <a:spcBef>
                <a:spcPts val="1000"/>
              </a:spcBef>
              <a:spcAft>
                <a:spcPts val="1000"/>
              </a:spcAft>
              <a:buSzPts val="900"/>
              <a:buFont typeface="Montserrat"/>
              <a:buChar char="●"/>
            </a:pPr>
            <a:r>
              <a:rPr lang="pt-BR" sz="900">
                <a:latin typeface="Montserrat"/>
                <a:ea typeface="Montserrat"/>
                <a:cs typeface="Montserrat"/>
                <a:sym typeface="Montserrat"/>
              </a:rPr>
              <a:t>A falta de dados internos impossibilita uma análise mais aprofundada a respeito de alguns elementos, como a profitabilidade da empresa.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744250" y="1283425"/>
            <a:ext cx="73812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pt-BR" sz="1217">
                <a:latin typeface="Montserrat"/>
                <a:ea typeface="Montserrat"/>
                <a:cs typeface="Montserrat"/>
                <a:sym typeface="Montserrat"/>
              </a:rPr>
              <a:t>Objetivo:</a:t>
            </a:r>
            <a:endParaRPr b="1" sz="1217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pt-BR" sz="1017">
                <a:latin typeface="Montserrat"/>
                <a:ea typeface="Montserrat"/>
                <a:cs typeface="Montserrat"/>
                <a:sym typeface="Montserrat"/>
              </a:rPr>
              <a:t>Analisar o comportamento mercadológico e individual do uso de dispositivos inteligentes para aprimorar a experiência de usuário e a retenção de clientes da </a:t>
            </a:r>
            <a:r>
              <a:rPr b="1" lang="pt-BR" sz="1017">
                <a:latin typeface="Montserrat"/>
                <a:ea typeface="Montserrat"/>
                <a:cs typeface="Montserrat"/>
                <a:sym typeface="Montserrat"/>
              </a:rPr>
              <a:t>assinatura Bellabeat.</a:t>
            </a:r>
            <a:endParaRPr b="1" sz="1017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Abordagem</a:t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4350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50">
                <a:latin typeface="Montserrat"/>
                <a:ea typeface="Montserrat"/>
                <a:cs typeface="Montserrat"/>
                <a:sym typeface="Montserrat"/>
              </a:rPr>
              <a:t>Algumas questões propostas:</a:t>
            </a:r>
            <a:endParaRPr b="1" sz="1250">
              <a:latin typeface="Montserrat"/>
              <a:ea typeface="Montserrat"/>
              <a:cs typeface="Montserrat"/>
              <a:sym typeface="Montserrat"/>
            </a:endParaRPr>
          </a:p>
          <a:p>
            <a:pPr indent="-287337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Qual é a proporção de atividades sedentárias, leves, moderadas e altas?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87337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Há alguma relação entre tempo de sono e </a:t>
            </a:r>
            <a:br>
              <a:rPr lang="pt-BR" sz="1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atividade física?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87337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Há alguma relação direta entre quantidade de passos e calorias gastas?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87337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Qual a relação entre os níveis de atividade e as calorias gastas?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Montserrat"/>
                <a:ea typeface="Montserrat"/>
                <a:cs typeface="Montserrat"/>
                <a:sym typeface="Montserrat"/>
              </a:rPr>
              <a:t>Tratamento dos dados: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Montserrat"/>
              <a:buChar char="●"/>
            </a:pPr>
            <a:r>
              <a:rPr lang="pt-BR" sz="900">
                <a:latin typeface="Montserrat"/>
                <a:ea typeface="Montserrat"/>
                <a:cs typeface="Montserrat"/>
                <a:sym typeface="Montserrat"/>
              </a:rPr>
              <a:t>Poucos usuários enviaram seus dados referentes ao peso, então esses dados não foram analisados.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Font typeface="Montserrat"/>
              <a:buChar char="●"/>
            </a:pPr>
            <a:r>
              <a:rPr lang="pt-BR" sz="900">
                <a:latin typeface="Montserrat"/>
                <a:ea typeface="Montserrat"/>
                <a:cs typeface="Montserrat"/>
                <a:sym typeface="Montserrat"/>
              </a:rPr>
              <a:t>Os dados referentes ao sono foram incluídos apesar de um número amostral abaixo do mínimo adequado.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Font typeface="Montserrat"/>
              <a:buChar char="●"/>
            </a:pPr>
            <a:r>
              <a:rPr lang="pt-BR" sz="900">
                <a:latin typeface="Montserrat"/>
                <a:ea typeface="Montserrat"/>
                <a:cs typeface="Montserrat"/>
                <a:sym typeface="Montserrat"/>
              </a:rPr>
              <a:t>Apenas os </a:t>
            </a:r>
            <a:r>
              <a:rPr b="1" lang="pt-BR" sz="900">
                <a:latin typeface="Montserrat"/>
                <a:ea typeface="Montserrat"/>
                <a:cs typeface="Montserrat"/>
                <a:sym typeface="Montserrat"/>
              </a:rPr>
              <a:t>dados temporais</a:t>
            </a:r>
            <a:r>
              <a:rPr lang="pt-BR" sz="900">
                <a:latin typeface="Montserrat"/>
                <a:ea typeface="Montserrat"/>
                <a:cs typeface="Montserrat"/>
                <a:sym typeface="Montserrat"/>
              </a:rPr>
              <a:t> (minutos contabilizados), de </a:t>
            </a:r>
            <a:r>
              <a:rPr b="1" lang="pt-BR" sz="900">
                <a:latin typeface="Montserrat"/>
                <a:ea typeface="Montserrat"/>
                <a:cs typeface="Montserrat"/>
                <a:sym typeface="Montserrat"/>
              </a:rPr>
              <a:t>passos </a:t>
            </a:r>
            <a:r>
              <a:rPr lang="pt-BR" sz="900"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b="1" lang="pt-BR" sz="900">
                <a:latin typeface="Montserrat"/>
                <a:ea typeface="Montserrat"/>
                <a:cs typeface="Montserrat"/>
                <a:sym typeface="Montserrat"/>
              </a:rPr>
              <a:t>calorias </a:t>
            </a:r>
            <a:r>
              <a:rPr lang="pt-BR" sz="900">
                <a:latin typeface="Montserrat"/>
                <a:ea typeface="Montserrat"/>
                <a:cs typeface="Montserrat"/>
                <a:sym typeface="Montserrat"/>
              </a:rPr>
              <a:t>foram analisados. Os dados espaciais (distâncias percorridas) não foram analisados neste momento.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8"/>
          <p:cNvSpPr txBox="1"/>
          <p:nvPr>
            <p:ph idx="2" type="body"/>
          </p:nvPr>
        </p:nvSpPr>
        <p:spPr>
          <a:xfrm>
            <a:off x="744250" y="1283425"/>
            <a:ext cx="7381200" cy="10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pt-BR" sz="1017">
                <a:latin typeface="Montserrat"/>
                <a:ea typeface="Montserrat"/>
                <a:cs typeface="Montserrat"/>
                <a:sym typeface="Montserrat"/>
              </a:rPr>
              <a:t>Para a análise individual, foi utilizado um conjunto de dados presente neste </a:t>
            </a:r>
            <a:r>
              <a:rPr lang="pt-BR" sz="1017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link Kaggle</a:t>
            </a:r>
            <a:r>
              <a:rPr b="1" lang="pt-BR" sz="1017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1017">
                <a:latin typeface="Montserrat"/>
                <a:ea typeface="Montserrat"/>
                <a:cs typeface="Montserrat"/>
                <a:sym typeface="Montserrat"/>
              </a:rPr>
              <a:t>e se trata de um conjunto de dados em que trinta e três usuários consentiram a enviar dados referentes às suas atividades físicas e ao período de sono. Além disso, as análises mercadológicas foram feitas com base em duas pesquisas realizadas pela empresa </a:t>
            </a:r>
            <a:r>
              <a:rPr lang="pt-BR" sz="1017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Counterpoint Research</a:t>
            </a:r>
            <a:r>
              <a:rPr lang="pt-BR" sz="1017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017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Geral de Mercado</a:t>
            </a:r>
            <a:endParaRPr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825" y="1303275"/>
            <a:ext cx="7687475" cy="328819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7382200" y="4749850"/>
            <a:ext cx="1154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>
                <a:latin typeface="Montserrat"/>
                <a:ea typeface="Montserrat"/>
                <a:cs typeface="Montserrat"/>
                <a:sym typeface="Montserrat"/>
              </a:rPr>
              <a:t>Fonte: Counterpoint Research</a:t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825" y="1303275"/>
            <a:ext cx="7687475" cy="32881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2079300" y="4749850"/>
            <a:ext cx="458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Watch OS: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único 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player com </a:t>
            </a: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mais de 10%</a:t>
            </a:r>
            <a:r>
              <a:rPr lang="pt-BR" sz="1000">
                <a:latin typeface="Montserrat"/>
                <a:ea typeface="Montserrat"/>
                <a:cs typeface="Montserrat"/>
                <a:sym typeface="Montserrat"/>
              </a:rPr>
              <a:t> dos shipments do Q1 2021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7382200" y="4749850"/>
            <a:ext cx="1154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>
                <a:latin typeface="Montserrat"/>
                <a:ea typeface="Montserrat"/>
                <a:cs typeface="Montserrat"/>
                <a:sym typeface="Montserrat"/>
              </a:rPr>
              <a:t>Fonte: Counterpoint Research</a:t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