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636" r:id="rId5"/>
    <p:sldId id="16270" r:id="rId6"/>
    <p:sldId id="16268" r:id="rId7"/>
    <p:sldId id="16271" r:id="rId8"/>
    <p:sldId id="16272" r:id="rId9"/>
    <p:sldId id="16267" r:id="rId10"/>
    <p:sldId id="16262" r:id="rId11"/>
    <p:sldId id="16266" r:id="rId12"/>
    <p:sldId id="2680" r:id="rId13"/>
    <p:sldId id="2686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Hack" initials="FH [2]" lastIdx="30" clrIdx="0">
    <p:extLst>
      <p:ext uri="{19B8F6BF-5375-455C-9EA6-DF929625EA0E}">
        <p15:presenceInfo xmlns:p15="http://schemas.microsoft.com/office/powerpoint/2012/main" userId="S::fernanda_hack@sicredi.com.br::c3cabc53-bb40-4103-a856-859d59fe5666" providerId="AD"/>
      </p:ext>
    </p:extLst>
  </p:cmAuthor>
  <p:cmAuthor id="2" name="Mariléa Chicatte da Conceição" initials="MCdC" lastIdx="1" clrIdx="1">
    <p:extLst>
      <p:ext uri="{19B8F6BF-5375-455C-9EA6-DF929625EA0E}">
        <p15:presenceInfo xmlns:p15="http://schemas.microsoft.com/office/powerpoint/2012/main" userId="S::marilea_conceicao@sicredi.com.br::ec858672-841d-4c7a-a94c-9179f8f931a3" providerId="AD"/>
      </p:ext>
    </p:extLst>
  </p:cmAuthor>
  <p:cmAuthor id="3" name="Matheus Pinto Nascimento" initials="MPN" lastIdx="5" clrIdx="2">
    <p:extLst>
      <p:ext uri="{19B8F6BF-5375-455C-9EA6-DF929625EA0E}">
        <p15:presenceInfo xmlns:p15="http://schemas.microsoft.com/office/powerpoint/2012/main" userId="S::matheus_nascimento@sicredi.com.br::8c2c7f12-24b4-43e6-a97e-b3530f638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A1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10-06T16:19:09.685" idx="4">
    <p:pos x="10" y="10"/>
    <p:text>Mari, Matheus</p:text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799CA-5F3C-4545-AD4C-1BBD512EC357}" type="datetimeFigureOut">
              <a:rPr lang="pt-BR" smtClean="0"/>
              <a:t>04/11/2023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A0FCE-81E8-4228-8BA2-0946A723E4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249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7EE98B-9D6E-440B-BDDF-DECD28F02E5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9733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7EE98B-9D6E-440B-BDDF-DECD28F02E5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5855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7EE98B-9D6E-440B-BDDF-DECD28F02E5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70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7EE98B-9D6E-440B-BDDF-DECD28F02E5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268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7EE98B-9D6E-440B-BDDF-DECD28F02E5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9598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7EE98B-9D6E-440B-BDDF-DECD28F02E5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384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7EE98B-9D6E-440B-BDDF-DECD28F02E5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2989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7EE98B-9D6E-440B-BDDF-DECD28F02E5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3627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F362E4-5E08-4DC7-AA6D-E8B59BD4EE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7963D5-6A43-4621-A21A-C49691C32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BBCEA9-E431-443B-B25B-0304E5296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B382-D790-4892-9946-EDF1C2A52B39}" type="datetimeFigureOut">
              <a:rPr lang="pt-BR" smtClean="0"/>
              <a:t>04/11/2023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20B102-2F41-4001-9687-913B1700A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E1E3CD-96DA-43EF-8C79-E8494DAB6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562BA-C7BD-4904-B589-5474FBBBAC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22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018F8B-AA16-4A83-A917-81E6046F8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47E89F4-216A-40E5-95A2-ED0103548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4BDF61-06F9-4CE1-A19F-5CB7FABA9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B382-D790-4892-9946-EDF1C2A52B39}" type="datetimeFigureOut">
              <a:rPr lang="pt-BR" smtClean="0"/>
              <a:t>04/11/2023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983FF3-8AAF-437D-91C6-B4DB0F293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4964A6-5E3D-4C23-9DA0-26AF98A08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562BA-C7BD-4904-B589-5474FBBBAC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153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9F15B4F-39C9-45F7-A3DC-BAA2A60481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8CAD095-FCF7-4D51-AB31-4FAD3C55B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26BAD-BCF5-447B-8EF2-4E4801D9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B382-D790-4892-9946-EDF1C2A52B39}" type="datetimeFigureOut">
              <a:rPr lang="pt-BR" smtClean="0"/>
              <a:t>04/11/2023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950BF5-7F03-445A-9AD4-0C5BD371A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4DD668-EF49-4D66-AF56-2A2CC51A0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562BA-C7BD-4904-B589-5474FBBBAC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133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234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1D829A-B41A-43F3-8530-20DD266D0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9C1C4-4F74-46EC-916C-0D538179D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C21E77-FC40-452A-A9A5-D6343E1CA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B382-D790-4892-9946-EDF1C2A52B39}" type="datetimeFigureOut">
              <a:rPr lang="pt-BR" smtClean="0"/>
              <a:t>04/11/2023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F32C35-A4CE-4C60-8E8D-85B042C65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64A50E-71B4-407F-B522-5532158FA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562BA-C7BD-4904-B589-5474FBBBAC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7491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59AB4-E701-431F-A747-A6A1464AB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7618AF-4D5C-4D91-B57D-59526CCE3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2B4CC0-C56A-48C8-8B11-BEE4C8B31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B382-D790-4892-9946-EDF1C2A52B39}" type="datetimeFigureOut">
              <a:rPr lang="pt-BR" smtClean="0"/>
              <a:t>04/11/2023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780FBF-6A9F-4DC0-BA08-E593FA92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CC03DC-C943-49BD-9B64-4C513BA75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562BA-C7BD-4904-B589-5474FBBBAC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246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6A6B4-7F70-4D26-8F48-7CC2DDCAE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A6A658-E300-4D0C-ACAF-6C5BF8D6DC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D4EEFD-9C47-4094-BE2A-55F0EFB2D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42493E-946E-443C-A2CC-328E53B90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B382-D790-4892-9946-EDF1C2A52B39}" type="datetimeFigureOut">
              <a:rPr lang="pt-BR" smtClean="0"/>
              <a:t>04/11/2023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24738A-9157-448D-AC35-2AE7293B8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412862-E177-4CB6-AEE0-55A792102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562BA-C7BD-4904-B589-5474FBBBAC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1872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C63EEC-0D8E-460E-98BD-C7ABC4F54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7B1B3F-B66B-4CED-8F62-5D19D6C94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5A93E30-21F0-4EF5-B43B-4B517A117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176B3D6-73D4-46CA-9723-3AAA9CAE26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5E46268-FA70-4798-BAC5-AFFAF11B4E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70E36B7-EEAF-4770-8B2B-1FE9EEE31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B382-D790-4892-9946-EDF1C2A52B39}" type="datetimeFigureOut">
              <a:rPr lang="pt-BR" smtClean="0"/>
              <a:t>04/11/2023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B943138-8577-4E17-9760-A28DE60DE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DBCA5F2-5274-4EA2-82C1-F1165359E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562BA-C7BD-4904-B589-5474FBBBAC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617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DEBB08-BBCD-4C39-A70C-EECBCEDA6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02DBF0C-C6BD-4249-838A-1BEA7D99A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B382-D790-4892-9946-EDF1C2A52B39}" type="datetimeFigureOut">
              <a:rPr lang="pt-BR" smtClean="0"/>
              <a:t>04/11/2023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FE1DA11-B22D-4875-8B5B-93690BD71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AA2EA15-2D9D-4F86-91E3-CE30210C4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562BA-C7BD-4904-B589-5474FBBBAC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738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CEA12AD-3AD5-4E6A-97C6-0A164B937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B382-D790-4892-9946-EDF1C2A52B39}" type="datetimeFigureOut">
              <a:rPr lang="pt-BR" smtClean="0"/>
              <a:t>04/11/2023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14BFC80-4FC6-4899-B1D1-A469212BE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4BA896-EC8E-4EB6-BF9A-D55D1D30F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562BA-C7BD-4904-B589-5474FBBBAC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97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32CB84-97B2-4F19-9FA4-DEEFE450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174ADB-E91D-47E8-BF55-2DA502800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515D207-773B-4FCE-84FA-A12897083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E4E0D0-B31D-4EB3-A77F-8A6157E09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B382-D790-4892-9946-EDF1C2A52B39}" type="datetimeFigureOut">
              <a:rPr lang="pt-BR" smtClean="0"/>
              <a:t>04/11/2023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D6F55E-9B71-4C99-89A1-3F40E30C9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B96DE1-DDB9-47D6-90CF-AE61704F2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562BA-C7BD-4904-B589-5474FBBBAC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8447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A26298-51C6-458C-BFA4-1B29E86DF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60B4D29-6734-4078-8067-CE368EDF30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1C3C37-0018-452B-9177-600247623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D7ECD51-3972-4FE8-BE4F-F5354F7F9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B382-D790-4892-9946-EDF1C2A52B39}" type="datetimeFigureOut">
              <a:rPr lang="pt-BR" smtClean="0"/>
              <a:t>04/11/2023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C4B857-5A8A-4982-8D04-3DC06AB55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4D6326-6CCA-4B36-8312-F96EBE3B9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562BA-C7BD-4904-B589-5474FBBBAC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437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738DC2F-1B7F-4264-A77D-962269C34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7A39D4-AB66-4D37-A876-A2F9FA567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8BB1E9-DB1D-4581-9C3F-3922C0EB41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FB382-D790-4892-9946-EDF1C2A52B39}" type="datetimeFigureOut">
              <a:rPr lang="pt-BR" smtClean="0"/>
              <a:t>04/11/2023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AD0BCC-1CA7-483A-8FEC-614941E74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D9F9E4-B039-4A3D-A965-ED21660E23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562BA-C7BD-4904-B589-5474FBBBAC66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MSIPCMContentMarking" descr="{&quot;HashCode&quot;:1358424980,&quot;Placement&quot;:&quot;Footer&quot;,&quot;Top&quot;:519.343,&quot;Left&quot;:384.723541,&quot;SlideWidth&quot;:960,&quot;SlideHeight&quot;:540}">
            <a:extLst>
              <a:ext uri="{FF2B5EF4-FFF2-40B4-BE49-F238E27FC236}">
                <a16:creationId xmlns:a16="http://schemas.microsoft.com/office/drawing/2014/main" id="{CAB7925C-4D6C-41BE-BE1E-6980E661B9CF}"/>
              </a:ext>
            </a:extLst>
          </p:cNvPr>
          <p:cNvSpPr txBox="1"/>
          <p:nvPr userDrawn="1"/>
        </p:nvSpPr>
        <p:spPr>
          <a:xfrm>
            <a:off x="4885989" y="6595656"/>
            <a:ext cx="2420021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Classificação da informação: Uso Interno</a:t>
            </a:r>
          </a:p>
        </p:txBody>
      </p:sp>
    </p:spTree>
    <p:extLst>
      <p:ext uri="{BB962C8B-B14F-4D97-AF65-F5344CB8AC3E}">
        <p14:creationId xmlns:p14="http://schemas.microsoft.com/office/powerpoint/2010/main" val="427845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in/matheus-barquette-5045b117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>
            <a:extLst>
              <a:ext uri="{FF2B5EF4-FFF2-40B4-BE49-F238E27FC236}">
                <a16:creationId xmlns:a16="http://schemas.microsoft.com/office/drawing/2014/main" id="{F98CE30F-0FA3-4D2B-90C6-47D6A64A51E9}"/>
              </a:ext>
            </a:extLst>
          </p:cNvPr>
          <p:cNvSpPr txBox="1"/>
          <p:nvPr/>
        </p:nvSpPr>
        <p:spPr>
          <a:xfrm>
            <a:off x="4780842" y="6418555"/>
            <a:ext cx="30062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0AAAC6E-E228-4AB8-861A-9C1195141F6D}"/>
              </a:ext>
            </a:extLst>
          </p:cNvPr>
          <p:cNvSpPr txBox="1"/>
          <p:nvPr/>
        </p:nvSpPr>
        <p:spPr>
          <a:xfrm>
            <a:off x="4628444" y="6488668"/>
            <a:ext cx="30062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inal de Subtração 7">
            <a:extLst>
              <a:ext uri="{FF2B5EF4-FFF2-40B4-BE49-F238E27FC236}">
                <a16:creationId xmlns:a16="http://schemas.microsoft.com/office/drawing/2014/main" id="{1D5EB446-574A-4642-9736-D437EF53BE7E}"/>
              </a:ext>
            </a:extLst>
          </p:cNvPr>
          <p:cNvSpPr/>
          <p:nvPr/>
        </p:nvSpPr>
        <p:spPr>
          <a:xfrm>
            <a:off x="318369" y="2071911"/>
            <a:ext cx="634143" cy="399892"/>
          </a:xfrm>
          <a:prstGeom prst="mathMinus">
            <a:avLst/>
          </a:prstGeom>
          <a:solidFill>
            <a:srgbClr val="3FA110"/>
          </a:solidFill>
          <a:ln>
            <a:solidFill>
              <a:srgbClr val="3FA1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E3F0478-29AE-44D8-BC72-1B5B67EF2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" y="4389043"/>
            <a:ext cx="12186113" cy="2468957"/>
          </a:xfrm>
          <a:prstGeom prst="rect">
            <a:avLst/>
          </a:prstGeom>
        </p:spPr>
      </p:pic>
      <p:pic>
        <p:nvPicPr>
          <p:cNvPr id="16" name="Imagem 15" descr="Uma imagem contendo gráficos vetoriais&#10;&#10;Descrição gerada com alta confiança">
            <a:extLst>
              <a:ext uri="{FF2B5EF4-FFF2-40B4-BE49-F238E27FC236}">
                <a16:creationId xmlns:a16="http://schemas.microsoft.com/office/drawing/2014/main" id="{D7FB7060-CAB7-48D3-B8AA-DF0A1EE024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744" y="5827363"/>
            <a:ext cx="2586992" cy="765166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3C901B5C-3CD5-4392-B509-A52AB3269F68}"/>
              </a:ext>
            </a:extLst>
          </p:cNvPr>
          <p:cNvSpPr txBox="1"/>
          <p:nvPr/>
        </p:nvSpPr>
        <p:spPr>
          <a:xfrm>
            <a:off x="7732514" y="1236683"/>
            <a:ext cx="23669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</a:rPr>
              <a:t>Processos e Operações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B20EA3D-0E6D-417B-910E-556CFADB86D7}"/>
              </a:ext>
            </a:extLst>
          </p:cNvPr>
          <p:cNvSpPr txBox="1"/>
          <p:nvPr/>
        </p:nvSpPr>
        <p:spPr>
          <a:xfrm>
            <a:off x="7866474" y="3391235"/>
            <a:ext cx="2366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</a:rPr>
              <a:t>Abril de 2023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FD5E2F4F-BCEF-4313-8108-F08DFBF4A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369" y="1300417"/>
            <a:ext cx="5777631" cy="755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9pPr>
          </a:lstStyle>
          <a:p>
            <a:pPr marL="0" marR="0" lvl="0" indent="0" algn="l" defTabSz="455613" rtl="0" eaLnBrk="1" fontAlgn="base" latinLnBrk="0" hangingPunct="1">
              <a:lnSpc>
                <a:spcPts val="5000"/>
              </a:lnSpc>
              <a:spcBef>
                <a:spcPct val="0"/>
              </a:spcBef>
              <a:spcAft>
                <a:spcPts val="1800"/>
              </a:spcAft>
              <a:buClr>
                <a:srgbClr val="5AB52D"/>
              </a:buClr>
              <a:buSzTx/>
              <a:buFontTx/>
              <a:buNone/>
              <a:tabLst/>
              <a:defRPr/>
            </a:pPr>
            <a:r>
              <a:rPr lang="pt-BR" sz="6600" b="1" i="1" spc="-300" dirty="0">
                <a:solidFill>
                  <a:srgbClr val="0A4B1E"/>
                </a:solidFill>
                <a:latin typeface="Century Gothic" panose="020B0502020202020204" pitchFamily="34" charset="0"/>
              </a:rPr>
              <a:t>RPA Python</a:t>
            </a:r>
            <a:endParaRPr kumimoji="0" lang="pt-BR" sz="3600" b="1" i="1" u="none" strike="noStrike" kern="1200" cap="none" spc="-300" normalizeH="0" baseline="0" noProof="0" dirty="0">
              <a:ln>
                <a:noFill/>
              </a:ln>
              <a:solidFill>
                <a:srgbClr val="0A4B1E"/>
              </a:solidFill>
              <a:effectLst/>
              <a:uLnTx/>
              <a:uFillTx/>
              <a:latin typeface="Century Gothic" panose="020B0502020202020204" pitchFamily="34" charset="0"/>
              <a:sym typeface="Helvetica Light"/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9947314B-D48D-4F09-A8E1-6C92CAF3C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369" y="2468957"/>
            <a:ext cx="6689324" cy="417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9pPr>
          </a:lstStyle>
          <a:p>
            <a:pPr lvl="0" defTabSz="455613" eaLnBrk="1" fontAlgn="base" hangingPunct="1">
              <a:lnSpc>
                <a:spcPts val="2400"/>
              </a:lnSpc>
              <a:spcBef>
                <a:spcPct val="0"/>
              </a:spcBef>
              <a:spcAft>
                <a:spcPts val="1800"/>
              </a:spcAft>
              <a:buClr>
                <a:srgbClr val="5AB52D"/>
              </a:buClr>
              <a:defRPr/>
            </a:pPr>
            <a:r>
              <a:rPr lang="pt-BR" b="1" i="1" spc="-100" dirty="0">
                <a:solidFill>
                  <a:srgbClr val="0A4B1E"/>
                </a:solidFill>
                <a:latin typeface="Calibri" panose="020F0502020204030204" pitchFamily="34" charset="0"/>
              </a:rPr>
              <a:t>Sicredi integração de estados RS/SC/MG</a:t>
            </a:r>
          </a:p>
        </p:txBody>
      </p:sp>
    </p:spTree>
    <p:extLst>
      <p:ext uri="{BB962C8B-B14F-4D97-AF65-F5344CB8AC3E}">
        <p14:creationId xmlns:p14="http://schemas.microsoft.com/office/powerpoint/2010/main" val="376671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>
            <a:extLst>
              <a:ext uri="{FF2B5EF4-FFF2-40B4-BE49-F238E27FC236}">
                <a16:creationId xmlns:a16="http://schemas.microsoft.com/office/drawing/2014/main" id="{F98CE30F-0FA3-4D2B-90C6-47D6A64A51E9}"/>
              </a:ext>
            </a:extLst>
          </p:cNvPr>
          <p:cNvSpPr txBox="1"/>
          <p:nvPr/>
        </p:nvSpPr>
        <p:spPr>
          <a:xfrm>
            <a:off x="4780842" y="6418555"/>
            <a:ext cx="30062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0AAAC6E-E228-4AB8-861A-9C1195141F6D}"/>
              </a:ext>
            </a:extLst>
          </p:cNvPr>
          <p:cNvSpPr txBox="1"/>
          <p:nvPr/>
        </p:nvSpPr>
        <p:spPr>
          <a:xfrm>
            <a:off x="4628444" y="6488668"/>
            <a:ext cx="30062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E3F0478-29AE-44D8-BC72-1B5B67EF2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" y="4389043"/>
            <a:ext cx="12186113" cy="2468957"/>
          </a:xfrm>
          <a:prstGeom prst="rect">
            <a:avLst/>
          </a:prstGeom>
        </p:spPr>
      </p:pic>
      <p:pic>
        <p:nvPicPr>
          <p:cNvPr id="16" name="Imagem 15" descr="Uma imagem contendo gráficos vetoriais&#10;&#10;Descrição gerada com alta confiança">
            <a:extLst>
              <a:ext uri="{FF2B5EF4-FFF2-40B4-BE49-F238E27FC236}">
                <a16:creationId xmlns:a16="http://schemas.microsoft.com/office/drawing/2014/main" id="{D7FB7060-CAB7-48D3-B8AA-DF0A1EE024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744" y="5827363"/>
            <a:ext cx="2586992" cy="765166"/>
          </a:xfrm>
          <a:prstGeom prst="rect">
            <a:avLst/>
          </a:prstGeom>
        </p:spPr>
      </p:pic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B2AB8D4-7244-4DBF-A828-73416A738C03}"/>
              </a:ext>
            </a:extLst>
          </p:cNvPr>
          <p:cNvSpPr txBox="1">
            <a:spLocks/>
          </p:cNvSpPr>
          <p:nvPr/>
        </p:nvSpPr>
        <p:spPr>
          <a:xfrm>
            <a:off x="509425" y="1217845"/>
            <a:ext cx="3487222" cy="579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4800" b="1" i="1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</a:rPr>
              <a:t>Obrigado!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EACC8F0-F08A-6344-E89D-2CA84DAB6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982" y="2259989"/>
            <a:ext cx="9100934" cy="415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9pPr>
          </a:lstStyle>
          <a:p>
            <a:pPr lvl="0" defTabSz="455613" eaLnBrk="1" fontAlgn="base" hangingPunct="1">
              <a:lnSpc>
                <a:spcPts val="2400"/>
              </a:lnSpc>
              <a:spcBef>
                <a:spcPct val="0"/>
              </a:spcBef>
              <a:spcAft>
                <a:spcPts val="1800"/>
              </a:spcAft>
              <a:buClr>
                <a:srgbClr val="5AB52D"/>
              </a:buClr>
              <a:defRPr/>
            </a:pPr>
            <a:r>
              <a:rPr lang="pt-BR" dirty="0">
                <a:hlinkClick r:id="rId4"/>
              </a:rPr>
              <a:t>linkedin.com/in/matheus-barquette-5045b1170</a:t>
            </a:r>
            <a:endParaRPr lang="pt-BR" b="1" i="1" spc="-100" dirty="0">
              <a:solidFill>
                <a:srgbClr val="0A4B1E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676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40DBFCCD-B665-4E4C-B593-DE0441622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8" y="534103"/>
            <a:ext cx="6953275" cy="1580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9pPr>
          </a:lstStyle>
          <a:p>
            <a:pPr marL="0" marR="0" lvl="0" indent="0" algn="l" defTabSz="455613" rtl="0" eaLnBrk="1" fontAlgn="base" latinLnBrk="0" hangingPunct="1">
              <a:lnSpc>
                <a:spcPts val="5000"/>
              </a:lnSpc>
              <a:spcBef>
                <a:spcPct val="0"/>
              </a:spcBef>
              <a:spcAft>
                <a:spcPts val="1800"/>
              </a:spcAft>
              <a:buClr>
                <a:srgbClr val="5AB52D"/>
              </a:buClr>
              <a:buSzTx/>
              <a:buFontTx/>
              <a:buNone/>
              <a:tabLst/>
              <a:defRPr/>
            </a:pPr>
            <a:endParaRPr kumimoji="0" lang="pt-BR" sz="4000" b="1" i="1" u="none" strike="noStrike" kern="1200" cap="none" spc="-300" normalizeH="0" baseline="0" noProof="0" dirty="0">
              <a:ln>
                <a:noFill/>
              </a:ln>
              <a:solidFill>
                <a:srgbClr val="0A4B1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  <a:sym typeface="Helvetica Light"/>
            </a:endParaRPr>
          </a:p>
          <a:p>
            <a:pPr marL="0" marR="0" lvl="0" indent="0" algn="l" defTabSz="455613" rtl="0" eaLnBrk="1" fontAlgn="base" latinLnBrk="0" hangingPunct="1">
              <a:lnSpc>
                <a:spcPts val="5000"/>
              </a:lnSpc>
              <a:spcBef>
                <a:spcPct val="0"/>
              </a:spcBef>
              <a:spcAft>
                <a:spcPts val="1800"/>
              </a:spcAft>
              <a:buClr>
                <a:srgbClr val="5AB52D"/>
              </a:buClr>
              <a:buSzTx/>
              <a:buFontTx/>
              <a:buNone/>
              <a:tabLst/>
              <a:defRPr/>
            </a:pPr>
            <a:r>
              <a:rPr kumimoji="0" lang="pt-BR" sz="4000" b="1" i="1" u="none" strike="noStrike" kern="1200" cap="none" spc="-300" normalizeH="0" baseline="0" noProof="0" dirty="0">
                <a:ln>
                  <a:noFill/>
                </a:ln>
                <a:solidFill>
                  <a:srgbClr val="0A4B1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Helvetica Light"/>
              </a:rPr>
              <a:t> </a:t>
            </a:r>
            <a:endParaRPr kumimoji="0" lang="pt-BR" sz="4000" b="1" i="1" u="none" strike="noStrike" kern="1200" cap="none" spc="-300" normalizeH="0" baseline="0" noProof="0" dirty="0">
              <a:ln>
                <a:noFill/>
              </a:ln>
              <a:solidFill>
                <a:srgbClr val="0A4B1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C5A76CF-EF62-8F21-B7FB-A3BC408E451F}"/>
              </a:ext>
            </a:extLst>
          </p:cNvPr>
          <p:cNvSpPr/>
          <p:nvPr/>
        </p:nvSpPr>
        <p:spPr>
          <a:xfrm>
            <a:off x="861035" y="2434885"/>
            <a:ext cx="82228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000000"/>
              </a:solidFill>
              <a:latin typeface="Calibri" panose="020F0502020204030204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m 3" descr="Tela de computador com texto preto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F56E9A31-95CD-5073-5481-ED0FF24E59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401" y="808620"/>
            <a:ext cx="3930190" cy="1046349"/>
          </a:xfrm>
          <a:prstGeom prst="rect">
            <a:avLst/>
          </a:prstGeom>
        </p:spPr>
      </p:pic>
      <p:pic>
        <p:nvPicPr>
          <p:cNvPr id="10" name="Imagem 9" descr="Placa branca com texto preto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CB91A23F-2FEE-9C90-9C1D-00888A1301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718" y="1275053"/>
            <a:ext cx="3495675" cy="5162550"/>
          </a:xfrm>
          <a:prstGeom prst="rect">
            <a:avLst/>
          </a:prstGeom>
        </p:spPr>
      </p:pic>
      <p:pic>
        <p:nvPicPr>
          <p:cNvPr id="12" name="Imagem 11" descr="Motor de avião&#10;&#10;Descrição gerada automaticamente com confiança baixa">
            <a:extLst>
              <a:ext uri="{FF2B5EF4-FFF2-40B4-BE49-F238E27FC236}">
                <a16:creationId xmlns:a16="http://schemas.microsoft.com/office/drawing/2014/main" id="{2C45F449-E94D-DBB9-AD04-62437BB3EA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00" y="4822882"/>
            <a:ext cx="2469160" cy="1950637"/>
          </a:xfrm>
          <a:prstGeom prst="rect">
            <a:avLst/>
          </a:prstGeom>
        </p:spPr>
      </p:pic>
      <p:pic>
        <p:nvPicPr>
          <p:cNvPr id="14" name="Imagem 13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C7CECC54-1C87-37A1-C14F-25D6948719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87" y="544805"/>
            <a:ext cx="3166386" cy="3957984"/>
          </a:xfrm>
          <a:prstGeom prst="rect">
            <a:avLst/>
          </a:prstGeom>
        </p:spPr>
      </p:pic>
      <p:pic>
        <p:nvPicPr>
          <p:cNvPr id="16" name="Imagem 15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5C5CB70C-25E7-A74B-FDF2-497D51958D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324" y="2434885"/>
            <a:ext cx="3495675" cy="344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035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40DBFCCD-B665-4E4C-B593-DE0441622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8" y="534103"/>
            <a:ext cx="6953275" cy="1580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9pPr>
          </a:lstStyle>
          <a:p>
            <a:pPr marL="0" marR="0" lvl="0" indent="0" algn="l" defTabSz="455613" rtl="0" eaLnBrk="1" fontAlgn="base" latinLnBrk="0" hangingPunct="1">
              <a:lnSpc>
                <a:spcPts val="5000"/>
              </a:lnSpc>
              <a:spcBef>
                <a:spcPct val="0"/>
              </a:spcBef>
              <a:spcAft>
                <a:spcPts val="1800"/>
              </a:spcAft>
              <a:buClr>
                <a:srgbClr val="5AB52D"/>
              </a:buClr>
              <a:buSzTx/>
              <a:buFontTx/>
              <a:buNone/>
              <a:tabLst/>
              <a:defRPr/>
            </a:pPr>
            <a:r>
              <a:rPr lang="pt-BR" sz="6000" b="1" i="1" spc="-300" dirty="0">
                <a:solidFill>
                  <a:srgbClr val="0A4B1E"/>
                </a:solidFill>
                <a:latin typeface="Calibri" panose="020F0502020204030204" pitchFamily="34" charset="0"/>
              </a:rPr>
              <a:t>RPA</a:t>
            </a:r>
            <a:endParaRPr kumimoji="0" lang="pt-BR" sz="4000" b="1" i="1" u="none" strike="noStrike" kern="1200" cap="none" spc="-300" normalizeH="0" baseline="0" noProof="0" dirty="0">
              <a:ln>
                <a:noFill/>
              </a:ln>
              <a:solidFill>
                <a:srgbClr val="0A4B1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  <a:sym typeface="Helvetica Light"/>
            </a:endParaRPr>
          </a:p>
          <a:p>
            <a:pPr marL="0" marR="0" lvl="0" indent="0" algn="l" defTabSz="455613" rtl="0" eaLnBrk="1" fontAlgn="base" latinLnBrk="0" hangingPunct="1">
              <a:lnSpc>
                <a:spcPts val="5000"/>
              </a:lnSpc>
              <a:spcBef>
                <a:spcPct val="0"/>
              </a:spcBef>
              <a:spcAft>
                <a:spcPts val="1800"/>
              </a:spcAft>
              <a:buClr>
                <a:srgbClr val="5AB52D"/>
              </a:buClr>
              <a:buSzTx/>
              <a:buFontTx/>
              <a:buNone/>
              <a:tabLst/>
              <a:defRPr/>
            </a:pPr>
            <a:r>
              <a:rPr kumimoji="0" lang="pt-BR" sz="4000" b="1" i="1" u="none" strike="noStrike" kern="1200" cap="none" spc="-300" normalizeH="0" baseline="0" noProof="0" dirty="0">
                <a:ln>
                  <a:noFill/>
                </a:ln>
                <a:solidFill>
                  <a:srgbClr val="0A4B1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Helvetica Light"/>
              </a:rPr>
              <a:t> </a:t>
            </a:r>
            <a:endParaRPr kumimoji="0" lang="pt-BR" sz="4000" b="1" i="1" u="none" strike="noStrike" kern="1200" cap="none" spc="-300" normalizeH="0" baseline="0" noProof="0" dirty="0">
              <a:ln>
                <a:noFill/>
              </a:ln>
              <a:solidFill>
                <a:srgbClr val="0A4B1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1" name="Sinal de Subtração 20">
            <a:extLst>
              <a:ext uri="{FF2B5EF4-FFF2-40B4-BE49-F238E27FC236}">
                <a16:creationId xmlns:a16="http://schemas.microsoft.com/office/drawing/2014/main" id="{A937DA30-1E55-4B75-AA91-D13030788DA9}"/>
              </a:ext>
            </a:extLst>
          </p:cNvPr>
          <p:cNvSpPr/>
          <p:nvPr/>
        </p:nvSpPr>
        <p:spPr>
          <a:xfrm>
            <a:off x="407988" y="1324447"/>
            <a:ext cx="634143" cy="399892"/>
          </a:xfrm>
          <a:prstGeom prst="mathMinus">
            <a:avLst/>
          </a:prstGeom>
          <a:solidFill>
            <a:srgbClr val="3FA110"/>
          </a:solidFill>
          <a:ln>
            <a:solidFill>
              <a:srgbClr val="3FA1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C5A76CF-EF62-8F21-B7FB-A3BC408E451F}"/>
              </a:ext>
            </a:extLst>
          </p:cNvPr>
          <p:cNvSpPr/>
          <p:nvPr/>
        </p:nvSpPr>
        <p:spPr>
          <a:xfrm>
            <a:off x="861035" y="2434885"/>
            <a:ext cx="822280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RPA (</a:t>
            </a:r>
            <a:r>
              <a:rPr lang="pt-BR" sz="2400" dirty="0" err="1"/>
              <a:t>Robotic</a:t>
            </a:r>
            <a:r>
              <a:rPr lang="pt-BR" sz="2400" dirty="0"/>
              <a:t> </a:t>
            </a:r>
            <a:r>
              <a:rPr lang="pt-BR" sz="2400" dirty="0" err="1"/>
              <a:t>Process</a:t>
            </a:r>
            <a:r>
              <a:rPr lang="pt-BR" sz="2400" dirty="0"/>
              <a:t> Automation) é uma tecnologia que automatiza tarefas repetitivas e baseadas em regras por meio de robôs de software.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 Esses robôs imitam as ações humanas em sistemas de software, realizando tarefas como inserir dados, preencher formulários e processar transações. A RPA aumenta a eficiência, reduz erros e libera os funcionários para atividades estratégicas.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000000"/>
              </a:solidFill>
              <a:latin typeface="Calibri" panose="020F0502020204030204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971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40DBFCCD-B665-4E4C-B593-DE0441622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8" y="534103"/>
            <a:ext cx="6953275" cy="1580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9pPr>
          </a:lstStyle>
          <a:p>
            <a:pPr marL="0" marR="0" lvl="0" indent="0" algn="l" defTabSz="455613" rtl="0" eaLnBrk="1" fontAlgn="base" latinLnBrk="0" hangingPunct="1">
              <a:lnSpc>
                <a:spcPts val="5000"/>
              </a:lnSpc>
              <a:spcBef>
                <a:spcPct val="0"/>
              </a:spcBef>
              <a:spcAft>
                <a:spcPts val="1800"/>
              </a:spcAft>
              <a:buClr>
                <a:srgbClr val="5AB52D"/>
              </a:buClr>
              <a:buSzTx/>
              <a:buFontTx/>
              <a:buNone/>
              <a:tabLst/>
              <a:defRPr/>
            </a:pPr>
            <a:r>
              <a:rPr lang="pt-BR" sz="6000" b="1" i="1" spc="-300" dirty="0">
                <a:solidFill>
                  <a:srgbClr val="0A4B1E"/>
                </a:solidFill>
                <a:latin typeface="Calibri" panose="020F0502020204030204" pitchFamily="34" charset="0"/>
              </a:rPr>
              <a:t>RPA Assistido</a:t>
            </a:r>
            <a:endParaRPr kumimoji="0" lang="pt-BR" sz="4000" b="1" i="1" u="none" strike="noStrike" kern="1200" cap="none" spc="-300" normalizeH="0" baseline="0" noProof="0" dirty="0">
              <a:ln>
                <a:noFill/>
              </a:ln>
              <a:solidFill>
                <a:srgbClr val="0A4B1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  <a:sym typeface="Helvetica Light"/>
            </a:endParaRPr>
          </a:p>
          <a:p>
            <a:pPr marL="0" marR="0" lvl="0" indent="0" algn="l" defTabSz="455613" rtl="0" eaLnBrk="1" fontAlgn="base" latinLnBrk="0" hangingPunct="1">
              <a:lnSpc>
                <a:spcPts val="5000"/>
              </a:lnSpc>
              <a:spcBef>
                <a:spcPct val="0"/>
              </a:spcBef>
              <a:spcAft>
                <a:spcPts val="1800"/>
              </a:spcAft>
              <a:buClr>
                <a:srgbClr val="5AB52D"/>
              </a:buClr>
              <a:buSzTx/>
              <a:buFontTx/>
              <a:buNone/>
              <a:tabLst/>
              <a:defRPr/>
            </a:pPr>
            <a:r>
              <a:rPr kumimoji="0" lang="pt-BR" sz="4000" b="1" i="1" u="none" strike="noStrike" kern="1200" cap="none" spc="-300" normalizeH="0" baseline="0" noProof="0" dirty="0">
                <a:ln>
                  <a:noFill/>
                </a:ln>
                <a:solidFill>
                  <a:srgbClr val="0A4B1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Helvetica Light"/>
              </a:rPr>
              <a:t> </a:t>
            </a:r>
            <a:endParaRPr kumimoji="0" lang="pt-BR" sz="4000" b="1" i="1" u="none" strike="noStrike" kern="1200" cap="none" spc="-300" normalizeH="0" baseline="0" noProof="0" dirty="0">
              <a:ln>
                <a:noFill/>
              </a:ln>
              <a:solidFill>
                <a:srgbClr val="0A4B1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1" name="Sinal de Subtração 20">
            <a:extLst>
              <a:ext uri="{FF2B5EF4-FFF2-40B4-BE49-F238E27FC236}">
                <a16:creationId xmlns:a16="http://schemas.microsoft.com/office/drawing/2014/main" id="{A937DA30-1E55-4B75-AA91-D13030788DA9}"/>
              </a:ext>
            </a:extLst>
          </p:cNvPr>
          <p:cNvSpPr/>
          <p:nvPr/>
        </p:nvSpPr>
        <p:spPr>
          <a:xfrm>
            <a:off x="407988" y="1324447"/>
            <a:ext cx="634143" cy="399892"/>
          </a:xfrm>
          <a:prstGeom prst="mathMinus">
            <a:avLst/>
          </a:prstGeom>
          <a:solidFill>
            <a:srgbClr val="3FA110"/>
          </a:solidFill>
          <a:ln>
            <a:solidFill>
              <a:srgbClr val="3FA1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C5A76CF-EF62-8F21-B7FB-A3BC408E451F}"/>
              </a:ext>
            </a:extLst>
          </p:cNvPr>
          <p:cNvSpPr/>
          <p:nvPr/>
        </p:nvSpPr>
        <p:spPr>
          <a:xfrm>
            <a:off x="407988" y="1933440"/>
            <a:ext cx="822280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Conhecido como RPA com intervenção humana, envolve a interação entre um robô de software e um usuário humano.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 Nesse caso, o robô executa uma parte do processo automatizado, enquanto o usuário fornece entrada ou toma decisões em etapas específicas.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O RPA assistido é útil para processos complexos ou variáveis que exigem a intervenção humana em determinados momentos.</a:t>
            </a:r>
            <a:endParaRPr lang="pt-BR" sz="2400" dirty="0">
              <a:solidFill>
                <a:srgbClr val="000000"/>
              </a:solidFill>
              <a:latin typeface="Calibri" panose="020F0502020204030204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010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40DBFCCD-B665-4E4C-B593-DE0441622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8" y="534103"/>
            <a:ext cx="6953275" cy="1580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9pPr>
          </a:lstStyle>
          <a:p>
            <a:pPr marL="0" marR="0" lvl="0" indent="0" algn="l" defTabSz="455613" rtl="0" eaLnBrk="1" fontAlgn="base" latinLnBrk="0" hangingPunct="1">
              <a:lnSpc>
                <a:spcPts val="5000"/>
              </a:lnSpc>
              <a:spcBef>
                <a:spcPct val="0"/>
              </a:spcBef>
              <a:spcAft>
                <a:spcPts val="1800"/>
              </a:spcAft>
              <a:buClr>
                <a:srgbClr val="5AB52D"/>
              </a:buClr>
              <a:buSzTx/>
              <a:buFontTx/>
              <a:buNone/>
              <a:tabLst/>
              <a:defRPr/>
            </a:pPr>
            <a:r>
              <a:rPr lang="pt-BR" sz="6000" b="1" i="1" spc="-300" dirty="0">
                <a:solidFill>
                  <a:srgbClr val="0A4B1E"/>
                </a:solidFill>
                <a:latin typeface="Calibri" panose="020F0502020204030204" pitchFamily="34" charset="0"/>
              </a:rPr>
              <a:t>RPA  Não Assistido</a:t>
            </a:r>
            <a:endParaRPr kumimoji="0" lang="pt-BR" sz="4000" b="1" i="1" u="none" strike="noStrike" kern="1200" cap="none" spc="-300" normalizeH="0" baseline="0" noProof="0" dirty="0">
              <a:ln>
                <a:noFill/>
              </a:ln>
              <a:solidFill>
                <a:srgbClr val="0A4B1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  <a:sym typeface="Helvetica Light"/>
            </a:endParaRPr>
          </a:p>
          <a:p>
            <a:pPr marL="0" marR="0" lvl="0" indent="0" algn="l" defTabSz="455613" rtl="0" eaLnBrk="1" fontAlgn="base" latinLnBrk="0" hangingPunct="1">
              <a:lnSpc>
                <a:spcPts val="5000"/>
              </a:lnSpc>
              <a:spcBef>
                <a:spcPct val="0"/>
              </a:spcBef>
              <a:spcAft>
                <a:spcPts val="1800"/>
              </a:spcAft>
              <a:buClr>
                <a:srgbClr val="5AB52D"/>
              </a:buClr>
              <a:buSzTx/>
              <a:buFontTx/>
              <a:buNone/>
              <a:tabLst/>
              <a:defRPr/>
            </a:pPr>
            <a:r>
              <a:rPr kumimoji="0" lang="pt-BR" sz="4000" b="1" i="1" u="none" strike="noStrike" kern="1200" cap="none" spc="-300" normalizeH="0" baseline="0" noProof="0" dirty="0">
                <a:ln>
                  <a:noFill/>
                </a:ln>
                <a:solidFill>
                  <a:srgbClr val="0A4B1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Helvetica Light"/>
              </a:rPr>
              <a:t> </a:t>
            </a:r>
            <a:endParaRPr kumimoji="0" lang="pt-BR" sz="4000" b="1" i="1" u="none" strike="noStrike" kern="1200" cap="none" spc="-300" normalizeH="0" baseline="0" noProof="0" dirty="0">
              <a:ln>
                <a:noFill/>
              </a:ln>
              <a:solidFill>
                <a:srgbClr val="0A4B1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1" name="Sinal de Subtração 20">
            <a:extLst>
              <a:ext uri="{FF2B5EF4-FFF2-40B4-BE49-F238E27FC236}">
                <a16:creationId xmlns:a16="http://schemas.microsoft.com/office/drawing/2014/main" id="{A937DA30-1E55-4B75-AA91-D13030788DA9}"/>
              </a:ext>
            </a:extLst>
          </p:cNvPr>
          <p:cNvSpPr/>
          <p:nvPr/>
        </p:nvSpPr>
        <p:spPr>
          <a:xfrm>
            <a:off x="407988" y="1324447"/>
            <a:ext cx="634143" cy="399892"/>
          </a:xfrm>
          <a:prstGeom prst="mathMinus">
            <a:avLst/>
          </a:prstGeom>
          <a:solidFill>
            <a:srgbClr val="3FA110"/>
          </a:solidFill>
          <a:ln>
            <a:solidFill>
              <a:srgbClr val="3FA1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C5A76CF-EF62-8F21-B7FB-A3BC408E451F}"/>
              </a:ext>
            </a:extLst>
          </p:cNvPr>
          <p:cNvSpPr/>
          <p:nvPr/>
        </p:nvSpPr>
        <p:spPr>
          <a:xfrm>
            <a:off x="407988" y="1982601"/>
            <a:ext cx="822280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Conhecido como RPA sem intervenção humana, refere-se a um robô de software que executa tarefas de forma autônoma, sem a necessidade de interação humana.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Nesse caso, o robô segue um conjunto de regras e fluxos de trabalho predefinidos para executar as tarefas automaticamente.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 O RPA não assistido é adequado para processos repetitivos e padronizados, em que a intervenção humana não é necessária.</a:t>
            </a:r>
            <a:endParaRPr lang="pt-BR" sz="2400" dirty="0">
              <a:solidFill>
                <a:srgbClr val="000000"/>
              </a:solidFill>
              <a:latin typeface="Calibri" panose="020F0502020204030204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483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1598AFBB-005A-41AB-88CF-BDEDAA0B7362}"/>
              </a:ext>
            </a:extLst>
          </p:cNvPr>
          <p:cNvCxnSpPr>
            <a:cxnSpLocks/>
          </p:cNvCxnSpPr>
          <p:nvPr/>
        </p:nvCxnSpPr>
        <p:spPr>
          <a:xfrm>
            <a:off x="5706911" y="1780740"/>
            <a:ext cx="0" cy="2251617"/>
          </a:xfrm>
          <a:prstGeom prst="line">
            <a:avLst/>
          </a:prstGeom>
          <a:ln>
            <a:solidFill>
              <a:srgbClr val="3FA1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40DBFCCD-B665-4E4C-B593-DE0441622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8" y="534103"/>
            <a:ext cx="6953275" cy="1580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9pPr>
          </a:lstStyle>
          <a:p>
            <a:pPr marL="0" marR="0" lvl="0" indent="0" algn="l" defTabSz="455613" rtl="0" eaLnBrk="1" fontAlgn="base" latinLnBrk="0" hangingPunct="1">
              <a:lnSpc>
                <a:spcPts val="5000"/>
              </a:lnSpc>
              <a:spcBef>
                <a:spcPct val="0"/>
              </a:spcBef>
              <a:spcAft>
                <a:spcPts val="1800"/>
              </a:spcAft>
              <a:buClr>
                <a:srgbClr val="5AB52D"/>
              </a:buClr>
              <a:buSzTx/>
              <a:buFontTx/>
              <a:buNone/>
              <a:tabLst/>
              <a:defRPr/>
            </a:pPr>
            <a:r>
              <a:rPr lang="pt-BR" sz="6000" b="1" i="1" spc="-300" dirty="0">
                <a:solidFill>
                  <a:srgbClr val="0A4B1E"/>
                </a:solidFill>
                <a:latin typeface="Calibri" panose="020F0502020204030204" pitchFamily="34" charset="0"/>
              </a:rPr>
              <a:t>Ferramentas</a:t>
            </a:r>
            <a:endParaRPr kumimoji="0" lang="pt-BR" sz="4000" b="1" i="1" u="none" strike="noStrike" kern="1200" cap="none" spc="-300" normalizeH="0" baseline="0" noProof="0" dirty="0">
              <a:ln>
                <a:noFill/>
              </a:ln>
              <a:solidFill>
                <a:srgbClr val="0A4B1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  <a:sym typeface="Helvetica Light"/>
            </a:endParaRPr>
          </a:p>
          <a:p>
            <a:pPr marL="0" marR="0" lvl="0" indent="0" algn="l" defTabSz="455613" rtl="0" eaLnBrk="1" fontAlgn="base" latinLnBrk="0" hangingPunct="1">
              <a:lnSpc>
                <a:spcPts val="5000"/>
              </a:lnSpc>
              <a:spcBef>
                <a:spcPct val="0"/>
              </a:spcBef>
              <a:spcAft>
                <a:spcPts val="1800"/>
              </a:spcAft>
              <a:buClr>
                <a:srgbClr val="5AB52D"/>
              </a:buClr>
              <a:buSzTx/>
              <a:buFontTx/>
              <a:buNone/>
              <a:tabLst/>
              <a:defRPr/>
            </a:pPr>
            <a:r>
              <a:rPr kumimoji="0" lang="pt-BR" sz="4000" b="1" i="1" u="none" strike="noStrike" kern="1200" cap="none" spc="-300" normalizeH="0" baseline="0" noProof="0" dirty="0">
                <a:ln>
                  <a:noFill/>
                </a:ln>
                <a:solidFill>
                  <a:srgbClr val="0A4B1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Helvetica Light"/>
              </a:rPr>
              <a:t> </a:t>
            </a:r>
            <a:endParaRPr kumimoji="0" lang="pt-BR" sz="4000" b="1" i="1" u="none" strike="noStrike" kern="1200" cap="none" spc="-300" normalizeH="0" baseline="0" noProof="0" dirty="0">
              <a:ln>
                <a:noFill/>
              </a:ln>
              <a:solidFill>
                <a:srgbClr val="0A4B1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1" name="Sinal de Subtração 20">
            <a:extLst>
              <a:ext uri="{FF2B5EF4-FFF2-40B4-BE49-F238E27FC236}">
                <a16:creationId xmlns:a16="http://schemas.microsoft.com/office/drawing/2014/main" id="{A937DA30-1E55-4B75-AA91-D13030788DA9}"/>
              </a:ext>
            </a:extLst>
          </p:cNvPr>
          <p:cNvSpPr/>
          <p:nvPr/>
        </p:nvSpPr>
        <p:spPr>
          <a:xfrm>
            <a:off x="407988" y="1324447"/>
            <a:ext cx="634143" cy="399892"/>
          </a:xfrm>
          <a:prstGeom prst="mathMinus">
            <a:avLst/>
          </a:prstGeom>
          <a:solidFill>
            <a:srgbClr val="3FA110"/>
          </a:solidFill>
          <a:ln>
            <a:solidFill>
              <a:srgbClr val="3FA1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UiPath Vector Logo">
            <a:extLst>
              <a:ext uri="{FF2B5EF4-FFF2-40B4-BE49-F238E27FC236}">
                <a16:creationId xmlns:a16="http://schemas.microsoft.com/office/drawing/2014/main" id="{41B0D365-E74F-92F7-6346-43812DE9D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8" y="1660780"/>
            <a:ext cx="1917624" cy="191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EA5F05F9-4458-EE48-73F4-692D0624F4C5}"/>
              </a:ext>
            </a:extLst>
          </p:cNvPr>
          <p:cNvSpPr/>
          <p:nvPr/>
        </p:nvSpPr>
        <p:spPr>
          <a:xfrm>
            <a:off x="1849108" y="5323623"/>
            <a:ext cx="4875193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 err="1">
                <a:solidFill>
                  <a:srgbClr val="000000"/>
                </a:solidFill>
                <a:latin typeface="Calibri" panose="020F0502020204030204"/>
                <a:ea typeface="Verdana" panose="020B0604030504040204" pitchFamily="34" charset="0"/>
                <a:cs typeface="Calibri" panose="020F0502020204030204" pitchFamily="34" charset="0"/>
              </a:rPr>
              <a:t>Low</a:t>
            </a:r>
            <a:r>
              <a:rPr lang="pt-BR" sz="3200" b="1" dirty="0">
                <a:solidFill>
                  <a:srgbClr val="000000"/>
                </a:solidFill>
                <a:latin typeface="Calibri" panose="020F0502020204030204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pt-BR" sz="3200" b="1" dirty="0" err="1">
                <a:solidFill>
                  <a:srgbClr val="000000"/>
                </a:solidFill>
                <a:latin typeface="Calibri" panose="020F0502020204030204"/>
                <a:ea typeface="Verdana" panose="020B0604030504040204" pitchFamily="34" charset="0"/>
                <a:cs typeface="Calibri" panose="020F0502020204030204" pitchFamily="34" charset="0"/>
              </a:rPr>
              <a:t>code</a:t>
            </a:r>
            <a:endParaRPr lang="pt-BR" sz="3200" b="1" dirty="0">
              <a:solidFill>
                <a:srgbClr val="000000"/>
              </a:solidFill>
              <a:latin typeface="Calibri" panose="020F0502020204030204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endParaRPr lang="pt-BR" b="1" dirty="0">
              <a:solidFill>
                <a:srgbClr val="000000"/>
              </a:solidFill>
              <a:latin typeface="Calibri" panose="020F0502020204030204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rgbClr val="000000"/>
              </a:solidFill>
              <a:latin typeface="Calibri" panose="020F0502020204030204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A887348-3E7F-F608-F61F-EB42A8E52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4524" y="2114792"/>
            <a:ext cx="1153398" cy="124007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5619113-6ADC-25AB-876E-826FC65F04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4910" y="2220477"/>
            <a:ext cx="3009900" cy="1028700"/>
          </a:xfrm>
          <a:prstGeom prst="rect">
            <a:avLst/>
          </a:prstGeom>
        </p:spPr>
      </p:pic>
      <p:pic>
        <p:nvPicPr>
          <p:cNvPr id="1030" name="Picture 6" descr="Java Logo">
            <a:extLst>
              <a:ext uri="{FF2B5EF4-FFF2-40B4-BE49-F238E27FC236}">
                <a16:creationId xmlns:a16="http://schemas.microsoft.com/office/drawing/2014/main" id="{B2149EEE-F4E0-1433-8F6E-DBCD97E2B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524" y="3578111"/>
            <a:ext cx="1836145" cy="1147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tângulo 26">
            <a:extLst>
              <a:ext uri="{FF2B5EF4-FFF2-40B4-BE49-F238E27FC236}">
                <a16:creationId xmlns:a16="http://schemas.microsoft.com/office/drawing/2014/main" id="{8977B381-DEE1-96B4-68EB-B3FBF60CA838}"/>
              </a:ext>
            </a:extLst>
          </p:cNvPr>
          <p:cNvSpPr/>
          <p:nvPr/>
        </p:nvSpPr>
        <p:spPr>
          <a:xfrm>
            <a:off x="6515807" y="5328190"/>
            <a:ext cx="577215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rgbClr val="000000"/>
                </a:solidFill>
                <a:latin typeface="Calibri" panose="020F0502020204030204"/>
                <a:ea typeface="Verdana" panose="020B0604030504040204" pitchFamily="34" charset="0"/>
                <a:cs typeface="Calibri" panose="020F0502020204030204" pitchFamily="34" charset="0"/>
              </a:rPr>
              <a:t>Linguagens de programação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rgbClr val="000000"/>
              </a:solidFill>
              <a:latin typeface="Calibri" panose="020F0502020204030204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Imagem 9" descr="Logotipo&#10;&#10;Descrição gerada automaticamente">
            <a:extLst>
              <a:ext uri="{FF2B5EF4-FFF2-40B4-BE49-F238E27FC236}">
                <a16:creationId xmlns:a16="http://schemas.microsoft.com/office/drawing/2014/main" id="{2F5DE4CD-6256-2D3E-6E71-302FDD98BC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063" y="2175130"/>
            <a:ext cx="2603285" cy="1012388"/>
          </a:xfrm>
          <a:prstGeom prst="rect">
            <a:avLst/>
          </a:prstGeom>
        </p:spPr>
      </p:pic>
      <p:pic>
        <p:nvPicPr>
          <p:cNvPr id="13" name="Imagem 12" descr="Logotipo, nome da empresa&#10;&#10;Descrição gerada automaticamente">
            <a:extLst>
              <a:ext uri="{FF2B5EF4-FFF2-40B4-BE49-F238E27FC236}">
                <a16:creationId xmlns:a16="http://schemas.microsoft.com/office/drawing/2014/main" id="{94D63765-B272-5F2A-CA80-9D89592D69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057" y="3549769"/>
            <a:ext cx="1327355" cy="1327355"/>
          </a:xfrm>
          <a:prstGeom prst="rect">
            <a:avLst/>
          </a:prstGeom>
        </p:spPr>
      </p:pic>
      <p:pic>
        <p:nvPicPr>
          <p:cNvPr id="15" name="Imagem 14" descr="Uma imagem contendo nome da empresa&#10;&#10;Descrição gerada automaticamente">
            <a:extLst>
              <a:ext uri="{FF2B5EF4-FFF2-40B4-BE49-F238E27FC236}">
                <a16:creationId xmlns:a16="http://schemas.microsoft.com/office/drawing/2014/main" id="{6E6EA240-F21C-1DF2-211C-1CF22C9C4C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8" y="3443024"/>
            <a:ext cx="2762250" cy="1657350"/>
          </a:xfrm>
          <a:prstGeom prst="rect">
            <a:avLst/>
          </a:prstGeom>
        </p:spPr>
      </p:pic>
      <p:pic>
        <p:nvPicPr>
          <p:cNvPr id="17" name="Imagem 16" descr="Logotipo&#10;&#10;Descrição gerada automaticamente">
            <a:extLst>
              <a:ext uri="{FF2B5EF4-FFF2-40B4-BE49-F238E27FC236}">
                <a16:creationId xmlns:a16="http://schemas.microsoft.com/office/drawing/2014/main" id="{F374B1BD-6A58-11A6-67BC-FF853C5ECA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091" y="3668033"/>
            <a:ext cx="1057538" cy="105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303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1598AFBB-005A-41AB-88CF-BDEDAA0B7362}"/>
              </a:ext>
            </a:extLst>
          </p:cNvPr>
          <p:cNvCxnSpPr>
            <a:cxnSpLocks/>
          </p:cNvCxnSpPr>
          <p:nvPr/>
        </p:nvCxnSpPr>
        <p:spPr>
          <a:xfrm>
            <a:off x="5706911" y="1780740"/>
            <a:ext cx="0" cy="2251617"/>
          </a:xfrm>
          <a:prstGeom prst="line">
            <a:avLst/>
          </a:prstGeom>
          <a:ln>
            <a:solidFill>
              <a:srgbClr val="3FA1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40DBFCCD-B665-4E4C-B593-DE0441622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8" y="534103"/>
            <a:ext cx="6953275" cy="1580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9pPr>
          </a:lstStyle>
          <a:p>
            <a:pPr marL="0" marR="0" lvl="0" indent="0" algn="l" defTabSz="455613" rtl="0" eaLnBrk="1" fontAlgn="base" latinLnBrk="0" hangingPunct="1">
              <a:lnSpc>
                <a:spcPts val="5000"/>
              </a:lnSpc>
              <a:spcBef>
                <a:spcPct val="0"/>
              </a:spcBef>
              <a:spcAft>
                <a:spcPts val="1800"/>
              </a:spcAft>
              <a:buClr>
                <a:srgbClr val="5AB52D"/>
              </a:buClr>
              <a:buSzTx/>
              <a:buFontTx/>
              <a:buNone/>
              <a:tabLst/>
              <a:defRPr/>
            </a:pPr>
            <a:r>
              <a:rPr kumimoji="0" lang="pt-BR" sz="6000" b="1" i="1" u="none" strike="noStrike" kern="1200" cap="none" spc="-300" normalizeH="0" baseline="0" noProof="0" dirty="0">
                <a:ln>
                  <a:noFill/>
                </a:ln>
                <a:solidFill>
                  <a:srgbClr val="0A4B1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Helvetica Light"/>
              </a:rPr>
              <a:t>Modelos Atuais</a:t>
            </a:r>
            <a:endParaRPr kumimoji="0" lang="pt-BR" sz="4000" b="1" i="1" u="none" strike="noStrike" kern="1200" cap="none" spc="-300" normalizeH="0" baseline="0" noProof="0" dirty="0">
              <a:ln>
                <a:noFill/>
              </a:ln>
              <a:solidFill>
                <a:srgbClr val="0A4B1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  <a:sym typeface="Helvetica Light"/>
            </a:endParaRPr>
          </a:p>
          <a:p>
            <a:pPr marL="0" marR="0" lvl="0" indent="0" algn="l" defTabSz="455613" rtl="0" eaLnBrk="1" fontAlgn="base" latinLnBrk="0" hangingPunct="1">
              <a:lnSpc>
                <a:spcPts val="5000"/>
              </a:lnSpc>
              <a:spcBef>
                <a:spcPct val="0"/>
              </a:spcBef>
              <a:spcAft>
                <a:spcPts val="1800"/>
              </a:spcAft>
              <a:buClr>
                <a:srgbClr val="5AB52D"/>
              </a:buClr>
              <a:buSzTx/>
              <a:buFontTx/>
              <a:buNone/>
              <a:tabLst/>
              <a:defRPr/>
            </a:pPr>
            <a:r>
              <a:rPr kumimoji="0" lang="pt-BR" sz="4000" b="1" i="1" u="none" strike="noStrike" kern="1200" cap="none" spc="-300" normalizeH="0" baseline="0" noProof="0" dirty="0">
                <a:ln>
                  <a:noFill/>
                </a:ln>
                <a:solidFill>
                  <a:srgbClr val="0A4B1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Helvetica Light"/>
              </a:rPr>
              <a:t> </a:t>
            </a:r>
            <a:endParaRPr kumimoji="0" lang="pt-BR" sz="4000" b="1" i="1" u="none" strike="noStrike" kern="1200" cap="none" spc="-300" normalizeH="0" baseline="0" noProof="0" dirty="0">
              <a:ln>
                <a:noFill/>
              </a:ln>
              <a:solidFill>
                <a:srgbClr val="0A4B1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1" name="Sinal de Subtração 20">
            <a:extLst>
              <a:ext uri="{FF2B5EF4-FFF2-40B4-BE49-F238E27FC236}">
                <a16:creationId xmlns:a16="http://schemas.microsoft.com/office/drawing/2014/main" id="{A937DA30-1E55-4B75-AA91-D13030788DA9}"/>
              </a:ext>
            </a:extLst>
          </p:cNvPr>
          <p:cNvSpPr/>
          <p:nvPr/>
        </p:nvSpPr>
        <p:spPr>
          <a:xfrm>
            <a:off x="407988" y="1324447"/>
            <a:ext cx="634143" cy="399892"/>
          </a:xfrm>
          <a:prstGeom prst="mathMinus">
            <a:avLst/>
          </a:prstGeom>
          <a:solidFill>
            <a:srgbClr val="3FA110"/>
          </a:solidFill>
          <a:ln>
            <a:solidFill>
              <a:srgbClr val="3FA1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UiPath Vector Logo">
            <a:extLst>
              <a:ext uri="{FF2B5EF4-FFF2-40B4-BE49-F238E27FC236}">
                <a16:creationId xmlns:a16="http://schemas.microsoft.com/office/drawing/2014/main" id="{41B0D365-E74F-92F7-6346-43812DE9D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934" y="1146430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EA5F05F9-4458-EE48-73F4-692D0624F4C5}"/>
              </a:ext>
            </a:extLst>
          </p:cNvPr>
          <p:cNvSpPr/>
          <p:nvPr/>
        </p:nvSpPr>
        <p:spPr>
          <a:xfrm>
            <a:off x="725059" y="4032357"/>
            <a:ext cx="487519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00000"/>
                </a:solidFill>
                <a:latin typeface="Calibri" panose="020F0502020204030204"/>
                <a:ea typeface="Verdana" panose="020B0604030504040204" pitchFamily="34" charset="0"/>
                <a:cs typeface="Calibri" panose="020F0502020204030204" pitchFamily="34" charset="0"/>
              </a:rPr>
              <a:t>Maior Plataforma de Automação mundial;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00000"/>
                </a:solidFill>
                <a:latin typeface="Calibri" panose="020F0502020204030204"/>
                <a:ea typeface="Verdana" panose="020B0604030504040204" pitchFamily="34" charset="0"/>
                <a:cs typeface="Calibri" panose="020F0502020204030204" pitchFamily="34" charset="0"/>
              </a:rPr>
              <a:t>Velocidade de Desenvolvimento (</a:t>
            </a:r>
            <a:r>
              <a:rPr lang="pt-BR" b="1" dirty="0" err="1">
                <a:solidFill>
                  <a:srgbClr val="000000"/>
                </a:solidFill>
                <a:latin typeface="Calibri" panose="020F0502020204030204"/>
                <a:ea typeface="Verdana" panose="020B0604030504040204" pitchFamily="34" charset="0"/>
                <a:cs typeface="Calibri" panose="020F0502020204030204" pitchFamily="34" charset="0"/>
              </a:rPr>
              <a:t>low-code</a:t>
            </a:r>
            <a:r>
              <a:rPr lang="pt-BR" b="1" dirty="0">
                <a:solidFill>
                  <a:srgbClr val="000000"/>
                </a:solidFill>
                <a:latin typeface="Calibri" panose="020F0502020204030204"/>
                <a:ea typeface="Verdana" panose="020B0604030504040204" pitchFamily="34" charset="0"/>
                <a:cs typeface="Calibri" panose="020F0502020204030204" pitchFamily="34" charset="0"/>
              </a:rPr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00000"/>
                </a:solidFill>
                <a:latin typeface="Calibri" panose="020F0502020204030204"/>
                <a:ea typeface="Verdana" panose="020B0604030504040204" pitchFamily="34" charset="0"/>
                <a:cs typeface="Calibri" panose="020F0502020204030204" pitchFamily="34" charset="0"/>
              </a:rPr>
              <a:t>Gestão de Automações;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00000"/>
                </a:solidFill>
                <a:latin typeface="Calibri" panose="020F0502020204030204"/>
                <a:ea typeface="Verdana" panose="020B0604030504040204" pitchFamily="34" charset="0"/>
                <a:cs typeface="Calibri" panose="020F0502020204030204" pitchFamily="34" charset="0"/>
              </a:rPr>
              <a:t>Alto Custo;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00000"/>
                </a:solidFill>
                <a:latin typeface="Calibri" panose="020F0502020204030204"/>
                <a:ea typeface="Verdana" panose="020B0604030504040204" pitchFamily="34" charset="0"/>
                <a:cs typeface="Calibri" panose="020F0502020204030204" pitchFamily="34" charset="0"/>
              </a:rPr>
              <a:t>Problemas de escalabilidade;</a:t>
            </a:r>
          </a:p>
          <a:p>
            <a:endParaRPr lang="pt-BR" b="1" dirty="0">
              <a:solidFill>
                <a:srgbClr val="000000"/>
              </a:solidFill>
              <a:latin typeface="Calibri" panose="020F0502020204030204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rgbClr val="000000"/>
              </a:solidFill>
              <a:latin typeface="Calibri" panose="020F0502020204030204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A887348-3E7F-F608-F61F-EB42A8E52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334" y="838514"/>
            <a:ext cx="1647825" cy="177165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5619113-6ADC-25AB-876E-826FC65F04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0337" y="1146430"/>
            <a:ext cx="3009900" cy="1028700"/>
          </a:xfrm>
          <a:prstGeom prst="rect">
            <a:avLst/>
          </a:prstGeom>
        </p:spPr>
      </p:pic>
      <p:pic>
        <p:nvPicPr>
          <p:cNvPr id="1030" name="Picture 6" descr="Java Logo">
            <a:extLst>
              <a:ext uri="{FF2B5EF4-FFF2-40B4-BE49-F238E27FC236}">
                <a16:creationId xmlns:a16="http://schemas.microsoft.com/office/drawing/2014/main" id="{B2149EEE-F4E0-1433-8F6E-DBCD97E2B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135" y="2354836"/>
            <a:ext cx="1836145" cy="1147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tângulo 26">
            <a:extLst>
              <a:ext uri="{FF2B5EF4-FFF2-40B4-BE49-F238E27FC236}">
                <a16:creationId xmlns:a16="http://schemas.microsoft.com/office/drawing/2014/main" id="{8977B381-DEE1-96B4-68EB-B3FBF60CA838}"/>
              </a:ext>
            </a:extLst>
          </p:cNvPr>
          <p:cNvSpPr/>
          <p:nvPr/>
        </p:nvSpPr>
        <p:spPr>
          <a:xfrm>
            <a:off x="6082740" y="4032357"/>
            <a:ext cx="48751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00000"/>
                </a:solidFill>
                <a:latin typeface="Calibri" panose="020F0502020204030204"/>
                <a:ea typeface="Verdana" panose="020B0604030504040204" pitchFamily="34" charset="0"/>
                <a:cs typeface="Calibri" panose="020F0502020204030204" pitchFamily="34" charset="0"/>
              </a:rPr>
              <a:t>Open </a:t>
            </a:r>
            <a:r>
              <a:rPr lang="pt-BR" b="1" dirty="0" err="1">
                <a:solidFill>
                  <a:srgbClr val="000000"/>
                </a:solidFill>
                <a:latin typeface="Calibri" panose="020F0502020204030204"/>
                <a:ea typeface="Verdana" panose="020B0604030504040204" pitchFamily="34" charset="0"/>
                <a:cs typeface="Calibri" panose="020F0502020204030204" pitchFamily="34" charset="0"/>
              </a:rPr>
              <a:t>Source</a:t>
            </a:r>
            <a:r>
              <a:rPr lang="pt-BR" b="1" dirty="0">
                <a:solidFill>
                  <a:srgbClr val="000000"/>
                </a:solidFill>
                <a:latin typeface="Calibri" panose="020F0502020204030204"/>
                <a:ea typeface="Verdana" panose="020B0604030504040204" pitchFamily="34" charset="0"/>
                <a:cs typeface="Calibri" panose="020F050202020403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00000"/>
                </a:solidFill>
                <a:latin typeface="Calibri" panose="020F0502020204030204"/>
                <a:ea typeface="Verdana" panose="020B0604030504040204" pitchFamily="34" charset="0"/>
                <a:cs typeface="Calibri" panose="020F0502020204030204" pitchFamily="34" charset="0"/>
              </a:rPr>
              <a:t>Maior Tempo de desenvolvimento;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00000"/>
                </a:solidFill>
                <a:latin typeface="Calibri" panose="020F0502020204030204"/>
                <a:ea typeface="Verdana" panose="020B0604030504040204" pitchFamily="34" charset="0"/>
                <a:cs typeface="Calibri" panose="020F0502020204030204" pitchFamily="34" charset="0"/>
              </a:rPr>
              <a:t>Sem Custo;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00000"/>
                </a:solidFill>
                <a:latin typeface="Calibri" panose="020F0502020204030204"/>
                <a:ea typeface="Verdana" panose="020B0604030504040204" pitchFamily="34" charset="0"/>
                <a:cs typeface="Calibri" panose="020F0502020204030204" pitchFamily="34" charset="0"/>
              </a:rPr>
              <a:t>Alta Escalabilidade;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00000"/>
                </a:solidFill>
                <a:latin typeface="Calibri" panose="020F0502020204030204"/>
                <a:ea typeface="Verdana" panose="020B0604030504040204" pitchFamily="34" charset="0"/>
                <a:cs typeface="Calibri" panose="020F0502020204030204" pitchFamily="34" charset="0"/>
              </a:rPr>
              <a:t>Paralelismo;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rgbClr val="000000"/>
              </a:solidFill>
              <a:latin typeface="Calibri" panose="020F0502020204030204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18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40DBFCCD-B665-4E4C-B593-DE0441622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8" y="534103"/>
            <a:ext cx="6953275" cy="1580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9pPr>
          </a:lstStyle>
          <a:p>
            <a:pPr marL="0" marR="0" lvl="0" indent="0" algn="l" defTabSz="455613" rtl="0" eaLnBrk="1" fontAlgn="base" latinLnBrk="0" hangingPunct="1">
              <a:lnSpc>
                <a:spcPts val="5000"/>
              </a:lnSpc>
              <a:spcBef>
                <a:spcPct val="0"/>
              </a:spcBef>
              <a:spcAft>
                <a:spcPts val="1800"/>
              </a:spcAft>
              <a:buClr>
                <a:srgbClr val="5AB52D"/>
              </a:buClr>
              <a:buSzTx/>
              <a:buFontTx/>
              <a:buNone/>
              <a:tabLst/>
              <a:defRPr/>
            </a:pPr>
            <a:r>
              <a:rPr lang="pt-BR" sz="6000" b="1" i="1" spc="-300" dirty="0">
                <a:solidFill>
                  <a:srgbClr val="0A4B1E"/>
                </a:solidFill>
                <a:latin typeface="Calibri" panose="020F0502020204030204" pitchFamily="34" charset="0"/>
              </a:rPr>
              <a:t>Vagas:</a:t>
            </a:r>
            <a:endParaRPr kumimoji="0" lang="pt-BR" sz="4000" b="1" i="1" u="none" strike="noStrike" kern="1200" cap="none" spc="-300" normalizeH="0" baseline="0" noProof="0" dirty="0">
              <a:ln>
                <a:noFill/>
              </a:ln>
              <a:solidFill>
                <a:srgbClr val="0A4B1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  <a:sym typeface="Helvetica Light"/>
            </a:endParaRPr>
          </a:p>
          <a:p>
            <a:pPr marL="0" marR="0" lvl="0" indent="0" algn="l" defTabSz="455613" rtl="0" eaLnBrk="1" fontAlgn="base" latinLnBrk="0" hangingPunct="1">
              <a:lnSpc>
                <a:spcPts val="5000"/>
              </a:lnSpc>
              <a:spcBef>
                <a:spcPct val="0"/>
              </a:spcBef>
              <a:spcAft>
                <a:spcPts val="1800"/>
              </a:spcAft>
              <a:buClr>
                <a:srgbClr val="5AB52D"/>
              </a:buClr>
              <a:buSzTx/>
              <a:buFontTx/>
              <a:buNone/>
              <a:tabLst/>
              <a:defRPr/>
            </a:pPr>
            <a:r>
              <a:rPr kumimoji="0" lang="pt-BR" sz="4000" b="1" i="1" u="none" strike="noStrike" kern="1200" cap="none" spc="-300" normalizeH="0" baseline="0" noProof="0" dirty="0">
                <a:ln>
                  <a:noFill/>
                </a:ln>
                <a:solidFill>
                  <a:srgbClr val="0A4B1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Helvetica Light"/>
              </a:rPr>
              <a:t> </a:t>
            </a:r>
            <a:endParaRPr kumimoji="0" lang="pt-BR" sz="4000" b="1" i="1" u="none" strike="noStrike" kern="1200" cap="none" spc="-300" normalizeH="0" baseline="0" noProof="0" dirty="0">
              <a:ln>
                <a:noFill/>
              </a:ln>
              <a:solidFill>
                <a:srgbClr val="0A4B1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1" name="Sinal de Subtração 20">
            <a:extLst>
              <a:ext uri="{FF2B5EF4-FFF2-40B4-BE49-F238E27FC236}">
                <a16:creationId xmlns:a16="http://schemas.microsoft.com/office/drawing/2014/main" id="{A937DA30-1E55-4B75-AA91-D13030788DA9}"/>
              </a:ext>
            </a:extLst>
          </p:cNvPr>
          <p:cNvSpPr/>
          <p:nvPr/>
        </p:nvSpPr>
        <p:spPr>
          <a:xfrm>
            <a:off x="407988" y="1324447"/>
            <a:ext cx="634143" cy="399892"/>
          </a:xfrm>
          <a:prstGeom prst="mathMinus">
            <a:avLst/>
          </a:prstGeom>
          <a:solidFill>
            <a:srgbClr val="3FA110"/>
          </a:solidFill>
          <a:ln>
            <a:solidFill>
              <a:srgbClr val="3FA1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C5A76CF-EF62-8F21-B7FB-A3BC408E451F}"/>
              </a:ext>
            </a:extLst>
          </p:cNvPr>
          <p:cNvSpPr/>
          <p:nvPr/>
        </p:nvSpPr>
        <p:spPr>
          <a:xfrm>
            <a:off x="861035" y="2434885"/>
            <a:ext cx="523496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000000"/>
                </a:solidFill>
                <a:latin typeface="Calibri" panose="020F0502020204030204"/>
                <a:ea typeface="Verdana" panose="020B0604030504040204" pitchFamily="34" charset="0"/>
                <a:cs typeface="Calibri" panose="020F0502020204030204" pitchFamily="34" charset="0"/>
              </a:rPr>
              <a:t>Vagas especificas para desenvolvedor RPA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>
              <a:solidFill>
                <a:srgbClr val="000000"/>
              </a:solidFill>
              <a:latin typeface="Calibri" panose="020F0502020204030204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000000"/>
                </a:solidFill>
                <a:latin typeface="Calibri" panose="020F0502020204030204"/>
                <a:ea typeface="Verdana" panose="020B0604030504040204" pitchFamily="34" charset="0"/>
                <a:cs typeface="Calibri" panose="020F0502020204030204" pitchFamily="34" charset="0"/>
              </a:rPr>
              <a:t>1996 vagas abertas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EC3D76-3EF2-5172-9F8E-82BF84463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479" y="534103"/>
            <a:ext cx="4770533" cy="59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223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A1C5BE5A-F279-4691-A438-A399D1BF90C6}"/>
              </a:ext>
            </a:extLst>
          </p:cNvPr>
          <p:cNvSpPr/>
          <p:nvPr/>
        </p:nvSpPr>
        <p:spPr>
          <a:xfrm>
            <a:off x="-25918" y="-77118"/>
            <a:ext cx="12217917" cy="33491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i="1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9F35EF7-67A2-4607-BDCE-0E62F781EB3B}"/>
              </a:ext>
            </a:extLst>
          </p:cNvPr>
          <p:cNvSpPr/>
          <p:nvPr/>
        </p:nvSpPr>
        <p:spPr>
          <a:xfrm>
            <a:off x="6692613" y="1789473"/>
            <a:ext cx="5138217" cy="137473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i="1" dirty="0">
                <a:solidFill>
                  <a:prstClr val="black"/>
                </a:solidFill>
                <a:latin typeface="Calibri" panose="020F0502020204030204"/>
              </a:rPr>
              <a:t>“...</a:t>
            </a:r>
            <a:r>
              <a:rPr lang="pt-BR" i="1" dirty="0" err="1">
                <a:solidFill>
                  <a:prstClr val="black"/>
                </a:solidFill>
                <a:latin typeface="Calibri" panose="020F0502020204030204"/>
              </a:rPr>
              <a:t>Gartner</a:t>
            </a:r>
            <a:r>
              <a:rPr lang="pt-BR" i="1" dirty="0">
                <a:solidFill>
                  <a:prstClr val="black"/>
                </a:solidFill>
                <a:latin typeface="Calibri" panose="020F0502020204030204"/>
              </a:rPr>
              <a:t> incluiu a </a:t>
            </a:r>
            <a:r>
              <a:rPr kumimoji="0" lang="pt-BR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A4B1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hiperautomação</a:t>
            </a:r>
            <a:r>
              <a:rPr lang="pt-BR" b="1" i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pt-BR" i="1" dirty="0">
                <a:solidFill>
                  <a:prstClr val="black"/>
                </a:solidFill>
                <a:latin typeface="Calibri" panose="020F0502020204030204"/>
              </a:rPr>
              <a:t>como</a:t>
            </a:r>
            <a:r>
              <a:rPr lang="pt-BR" b="1" i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pt-BR" i="1" dirty="0">
                <a:solidFill>
                  <a:prstClr val="black"/>
                </a:solidFill>
                <a:latin typeface="Calibri" panose="020F0502020204030204"/>
              </a:rPr>
              <a:t>uma das principais tendências tecnológicas do ano...”</a:t>
            </a:r>
          </a:p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900" b="1" i="1" dirty="0">
                <a:solidFill>
                  <a:prstClr val="black"/>
                </a:solidFill>
                <a:latin typeface="Calibri" panose="020F0502020204030204"/>
              </a:rPr>
              <a:t>https://tiinside.com.br/10/02/2022/a-jornada-da-hiperautomacao/</a:t>
            </a:r>
          </a:p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F609499-1A4D-4D46-B6F8-71F5BF7F2BD0}"/>
              </a:ext>
            </a:extLst>
          </p:cNvPr>
          <p:cNvSpPr/>
          <p:nvPr/>
        </p:nvSpPr>
        <p:spPr>
          <a:xfrm>
            <a:off x="1424373" y="1826480"/>
            <a:ext cx="4920504" cy="148053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ts val="1800"/>
              </a:lnSpc>
              <a:defRPr/>
            </a:pPr>
            <a:r>
              <a:rPr lang="pt-BR" i="1" dirty="0">
                <a:solidFill>
                  <a:srgbClr val="000000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“..o mercado mundial de software de RPA deve continuar apresentando um crescimento de dois dígitos em 2023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A4B1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crescendo 17% ao ano</a:t>
            </a:r>
            <a:r>
              <a:rPr lang="pt-BR" i="1" dirty="0">
                <a:solidFill>
                  <a:srgbClr val="000000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.” </a:t>
            </a:r>
            <a:r>
              <a:rPr lang="pt-BR" sz="900" dirty="0"/>
              <a:t>https://inforchannel.com.br/2022/08/02/mercado-global-de-rpa-deve-faturar-quase-us-3-bi-avalia-o-gartner/</a:t>
            </a:r>
          </a:p>
          <a:p>
            <a:pPr lvl="0">
              <a:lnSpc>
                <a:spcPts val="1800"/>
              </a:lnSpc>
              <a:defRPr/>
            </a:pPr>
            <a:endParaRPr kumimoji="0" lang="pt-BR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0DBFCCD-B665-4E4C-B593-DE0441622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8" y="534103"/>
            <a:ext cx="6953275" cy="1580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9pPr>
          </a:lstStyle>
          <a:p>
            <a:pPr marL="0" marR="0" lvl="0" indent="0" algn="l" defTabSz="455613" rtl="0" eaLnBrk="1" fontAlgn="base" latinLnBrk="0" hangingPunct="1">
              <a:lnSpc>
                <a:spcPts val="5000"/>
              </a:lnSpc>
              <a:spcBef>
                <a:spcPct val="0"/>
              </a:spcBef>
              <a:spcAft>
                <a:spcPts val="1800"/>
              </a:spcAft>
              <a:buClr>
                <a:srgbClr val="5AB52D"/>
              </a:buClr>
              <a:buSzTx/>
              <a:buFontTx/>
              <a:buNone/>
              <a:tabLst/>
              <a:defRPr/>
            </a:pPr>
            <a:r>
              <a:rPr lang="pt-BR" sz="6000" b="1" i="1" spc="-300" dirty="0">
                <a:solidFill>
                  <a:srgbClr val="0A4B1E"/>
                </a:solidFill>
                <a:latin typeface="Calibri" panose="020F0502020204030204" pitchFamily="34" charset="0"/>
              </a:rPr>
              <a:t>E o Mercado?</a:t>
            </a:r>
            <a:endParaRPr kumimoji="0" lang="pt-BR" sz="4000" b="1" i="1" u="none" strike="noStrike" kern="1200" cap="none" spc="-300" normalizeH="0" baseline="0" noProof="0" dirty="0">
              <a:ln>
                <a:noFill/>
              </a:ln>
              <a:solidFill>
                <a:srgbClr val="0A4B1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  <a:sym typeface="Helvetica Light"/>
            </a:endParaRPr>
          </a:p>
          <a:p>
            <a:pPr marL="0" marR="0" lvl="0" indent="0" algn="l" defTabSz="455613" rtl="0" eaLnBrk="1" fontAlgn="base" latinLnBrk="0" hangingPunct="1">
              <a:lnSpc>
                <a:spcPts val="5000"/>
              </a:lnSpc>
              <a:spcBef>
                <a:spcPct val="0"/>
              </a:spcBef>
              <a:spcAft>
                <a:spcPts val="1800"/>
              </a:spcAft>
              <a:buClr>
                <a:srgbClr val="5AB52D"/>
              </a:buClr>
              <a:buSzTx/>
              <a:buFontTx/>
              <a:buNone/>
              <a:tabLst/>
              <a:defRPr/>
            </a:pPr>
            <a:r>
              <a:rPr kumimoji="0" lang="pt-BR" sz="4000" b="1" i="1" u="none" strike="noStrike" kern="1200" cap="none" spc="-300" normalizeH="0" baseline="0" noProof="0" dirty="0">
                <a:ln>
                  <a:noFill/>
                </a:ln>
                <a:solidFill>
                  <a:srgbClr val="0A4B1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Helvetica Light"/>
              </a:rPr>
              <a:t> </a:t>
            </a:r>
            <a:endParaRPr kumimoji="0" lang="pt-BR" sz="4000" b="1" i="1" u="none" strike="noStrike" kern="1200" cap="none" spc="-300" normalizeH="0" baseline="0" noProof="0" dirty="0">
              <a:ln>
                <a:noFill/>
              </a:ln>
              <a:solidFill>
                <a:srgbClr val="0A4B1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1" name="Sinal de Subtração 20">
            <a:extLst>
              <a:ext uri="{FF2B5EF4-FFF2-40B4-BE49-F238E27FC236}">
                <a16:creationId xmlns:a16="http://schemas.microsoft.com/office/drawing/2014/main" id="{A937DA30-1E55-4B75-AA91-D13030788DA9}"/>
              </a:ext>
            </a:extLst>
          </p:cNvPr>
          <p:cNvSpPr/>
          <p:nvPr/>
        </p:nvSpPr>
        <p:spPr>
          <a:xfrm>
            <a:off x="407988" y="1324447"/>
            <a:ext cx="634143" cy="399892"/>
          </a:xfrm>
          <a:prstGeom prst="mathMinus">
            <a:avLst/>
          </a:prstGeom>
          <a:solidFill>
            <a:srgbClr val="3FA110"/>
          </a:solidFill>
          <a:ln>
            <a:solidFill>
              <a:srgbClr val="3FA1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36AE60C-AB84-3A49-6E9A-65CF8F2E9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54" y="3441241"/>
            <a:ext cx="5493195" cy="308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683F598-FDEA-914B-CCDF-993506C2E4C5}"/>
              </a:ext>
            </a:extLst>
          </p:cNvPr>
          <p:cNvSpPr txBox="1"/>
          <p:nvPr/>
        </p:nvSpPr>
        <p:spPr>
          <a:xfrm>
            <a:off x="422854" y="6444541"/>
            <a:ext cx="61088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900" i="1" dirty="0"/>
              <a:t>https://www.globaldata.com/media/thematic-research/global-rpa-software-services-market-will-worth-20-billion-2030-says-globaldata/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E277D71D-D8BF-C594-0376-CBB2C84BC0C3}"/>
              </a:ext>
            </a:extLst>
          </p:cNvPr>
          <p:cNvSpPr/>
          <p:nvPr/>
        </p:nvSpPr>
        <p:spPr>
          <a:xfrm>
            <a:off x="6082740" y="4032357"/>
            <a:ext cx="487519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00000"/>
                </a:solidFill>
                <a:latin typeface="Calibri" panose="020F0502020204030204"/>
                <a:ea typeface="Verdana" panose="020B0604030504040204" pitchFamily="34" charset="0"/>
                <a:cs typeface="Calibri" panose="020F0502020204030204" pitchFamily="34" charset="0"/>
              </a:rPr>
              <a:t>Primeiro momento: Automação de tarefas repetitivas;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00000"/>
                </a:solidFill>
                <a:latin typeface="Calibri" panose="020F0502020204030204"/>
                <a:ea typeface="Verdana" panose="020B0604030504040204" pitchFamily="34" charset="0"/>
                <a:cs typeface="Calibri" panose="020F0502020204030204" pitchFamily="34" charset="0"/>
              </a:rPr>
              <a:t>Segundo momento: Escala e eficiência;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00000"/>
                </a:solidFill>
                <a:latin typeface="Calibri" panose="020F0502020204030204"/>
                <a:ea typeface="Verdana" panose="020B0604030504040204" pitchFamily="34" charset="0"/>
                <a:cs typeface="Calibri" panose="020F0502020204030204" pitchFamily="34" charset="0"/>
              </a:rPr>
              <a:t>Terceiro momento: Automação como meio de oportunidade de novos negócios;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00000"/>
                </a:solidFill>
                <a:latin typeface="Calibri" panose="020F0502020204030204"/>
                <a:ea typeface="Verdana" panose="020B0604030504040204" pitchFamily="34" charset="0"/>
                <a:cs typeface="Calibri" panose="020F0502020204030204" pitchFamily="34" charset="0"/>
              </a:rPr>
              <a:t>Quarto Momento: Jornada de </a:t>
            </a:r>
            <a:r>
              <a:rPr lang="pt-BR" b="1" dirty="0" err="1">
                <a:solidFill>
                  <a:srgbClr val="000000"/>
                </a:solidFill>
                <a:latin typeface="Calibri" panose="020F0502020204030204"/>
                <a:ea typeface="Verdana" panose="020B0604030504040204" pitchFamily="34" charset="0"/>
                <a:cs typeface="Calibri" panose="020F0502020204030204" pitchFamily="34" charset="0"/>
              </a:rPr>
              <a:t>Hiperautomação</a:t>
            </a:r>
            <a:r>
              <a:rPr lang="pt-BR" b="1" dirty="0">
                <a:solidFill>
                  <a:srgbClr val="000000"/>
                </a:solidFill>
                <a:latin typeface="Calibri" panose="020F0502020204030204"/>
                <a:ea typeface="Verdana" panose="020B0604030504040204" pitchFamily="34" charset="0"/>
                <a:cs typeface="Calibri" panose="020F0502020204030204" pitchFamily="34" charset="0"/>
              </a:rPr>
              <a:t> utilizando dados, integrações e IA;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rgbClr val="000000"/>
              </a:solidFill>
              <a:latin typeface="Calibri" panose="020F0502020204030204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784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8" grpId="0"/>
      <p:bldP spid="24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C5F10653984A49BC880BC064D573EE" ma:contentTypeVersion="18" ma:contentTypeDescription="Create a new document." ma:contentTypeScope="" ma:versionID="ec239d874547e25e7c88199edaeb1dc0">
  <xsd:schema xmlns:xsd="http://www.w3.org/2001/XMLSchema" xmlns:xs="http://www.w3.org/2001/XMLSchema" xmlns:p="http://schemas.microsoft.com/office/2006/metadata/properties" xmlns:ns1="http://schemas.microsoft.com/sharepoint/v3" xmlns:ns2="26f8ee5b-47a3-48ec-b3ab-fa111f5c813a" xmlns:ns3="8ffb61cc-b4e5-4bda-95ca-8c7f158af9d9" targetNamespace="http://schemas.microsoft.com/office/2006/metadata/properties" ma:root="true" ma:fieldsID="7f08b0ee90a0ec932dfcc04abaaf32f1" ns1:_="" ns2:_="" ns3:_="">
    <xsd:import namespace="http://schemas.microsoft.com/sharepoint/v3"/>
    <xsd:import namespace="26f8ee5b-47a3-48ec-b3ab-fa111f5c813a"/>
    <xsd:import namespace="8ffb61cc-b4e5-4bda-95ca-8c7f158af9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f8ee5b-47a3-48ec-b3ab-fa111f5c81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8aaafb2d-38a4-4338-837a-a1537244f37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b61cc-b4e5-4bda-95ca-8c7f158af9d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7fd058ac-7c58-4ab1-8508-110c3cea5d1e}" ma:internalName="TaxCatchAll" ma:showField="CatchAllData" ma:web="8ffb61cc-b4e5-4bda-95ca-8c7f158af9d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lcf76f155ced4ddcb4097134ff3c332f xmlns="26f8ee5b-47a3-48ec-b3ab-fa111f5c813a">
      <Terms xmlns="http://schemas.microsoft.com/office/infopath/2007/PartnerControls"/>
    </lcf76f155ced4ddcb4097134ff3c332f>
    <_ip_UnifiedCompliancePolicyProperties xmlns="http://schemas.microsoft.com/sharepoint/v3" xsi:nil="true"/>
    <TaxCatchAll xmlns="8ffb61cc-b4e5-4bda-95ca-8c7f158af9d9" xsi:nil="true"/>
  </documentManagement>
</p:properties>
</file>

<file path=customXml/itemProps1.xml><?xml version="1.0" encoding="utf-8"?>
<ds:datastoreItem xmlns:ds="http://schemas.openxmlformats.org/officeDocument/2006/customXml" ds:itemID="{4A91D5EF-910F-4268-BC1F-BF195EC178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6f8ee5b-47a3-48ec-b3ab-fa111f5c813a"/>
    <ds:schemaRef ds:uri="8ffb61cc-b4e5-4bda-95ca-8c7f158af9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370E9D3-7E89-4C2D-B92C-7DE1E65A0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32CCF8-C6AE-4860-9E1C-625819718C27}">
  <ds:schemaRefs>
    <ds:schemaRef ds:uri="26f8ee5b-47a3-48ec-b3ab-fa111f5c813a"/>
    <ds:schemaRef ds:uri="8ffb61cc-b4e5-4bda-95ca-8c7f158af9d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1944</TotalTime>
  <Words>423</Words>
  <Application>Microsoft Office PowerPoint</Application>
  <PresentationFormat>Widescreen</PresentationFormat>
  <Paragraphs>66</Paragraphs>
  <Slides>10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Fernanda Hack</dc:creator>
  <cp:lastModifiedBy>Matheus Barquette</cp:lastModifiedBy>
  <cp:revision>9</cp:revision>
  <dcterms:created xsi:type="dcterms:W3CDTF">2021-04-30T14:39:52Z</dcterms:created>
  <dcterms:modified xsi:type="dcterms:W3CDTF">2023-11-04T22:57:57Z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0x01010033C5F10653984A49BC880BC064D573EE</vt:lpwstr>
  </property>
  <property fmtid="{D5CDD505-2E9C-101B-9397-08002B2CF9AE}" pid="3" name="MSIP_Label_99deea41-824f-4c3c-afd5-7afdfc16eee8_Enabled">
    <vt:lpwstr>true</vt:lpwstr>
  </property>
  <property fmtid="{D5CDD505-2E9C-101B-9397-08002B2CF9AE}" pid="4" name="MSIP_Label_99deea41-824f-4c3c-afd5-7afdfc16eee8_SetDate">
    <vt:lpwstr>2023-04-10T12:13:03Z</vt:lpwstr>
  </property>
  <property fmtid="{D5CDD505-2E9C-101B-9397-08002B2CF9AE}" pid="5" name="MSIP_Label_99deea41-824f-4c3c-afd5-7afdfc16eee8_Method">
    <vt:lpwstr>Standard</vt:lpwstr>
  </property>
  <property fmtid="{D5CDD505-2E9C-101B-9397-08002B2CF9AE}" pid="6" name="MSIP_Label_99deea41-824f-4c3c-afd5-7afdfc16eee8_Name">
    <vt:lpwstr>99deea41-824f-4c3c-afd5-7afdfc16eee8</vt:lpwstr>
  </property>
  <property fmtid="{D5CDD505-2E9C-101B-9397-08002B2CF9AE}" pid="7" name="MSIP_Label_99deea41-824f-4c3c-afd5-7afdfc16eee8_SiteId">
    <vt:lpwstr>3223964c-6e1f-48ba-b705-423351281a8c</vt:lpwstr>
  </property>
  <property fmtid="{D5CDD505-2E9C-101B-9397-08002B2CF9AE}" pid="8" name="MSIP_Label_99deea41-824f-4c3c-afd5-7afdfc16eee8_ActionId">
    <vt:lpwstr>7f7a3aa8-ca4d-4b23-b23b-564684fde600</vt:lpwstr>
  </property>
  <property fmtid="{D5CDD505-2E9C-101B-9397-08002B2CF9AE}" pid="9" name="MSIP_Label_99deea41-824f-4c3c-afd5-7afdfc16eee8_ContentBits">
    <vt:lpwstr>2</vt:lpwstr>
  </property>
  <property fmtid="{D5CDD505-2E9C-101B-9397-08002B2CF9AE}" pid="10" name="MediaServiceImageTags">
    <vt:lpwstr/>
  </property>
</Properties>
</file>