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36" r:id="rId5"/>
    <p:sldId id="16270" r:id="rId6"/>
    <p:sldId id="16268" r:id="rId7"/>
    <p:sldId id="16271" r:id="rId8"/>
    <p:sldId id="16272" r:id="rId9"/>
    <p:sldId id="16269" r:id="rId10"/>
    <p:sldId id="16267" r:id="rId11"/>
    <p:sldId id="16262" r:id="rId12"/>
    <p:sldId id="16266" r:id="rId13"/>
    <p:sldId id="2680" r:id="rId14"/>
    <p:sldId id="268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Hack" initials="FH [2]" lastIdx="30" clrIdx="0">
    <p:extLst>
      <p:ext uri="{19B8F6BF-5375-455C-9EA6-DF929625EA0E}">
        <p15:presenceInfo xmlns:p15="http://schemas.microsoft.com/office/powerpoint/2012/main" userId="S::fernanda_hack@sicredi.com.br::c3cabc53-bb40-4103-a856-859d59fe5666" providerId="AD"/>
      </p:ext>
    </p:extLst>
  </p:cmAuthor>
  <p:cmAuthor id="2" name="Mariléa Chicatte da Conceição" initials="MCdC" lastIdx="1" clrIdx="1">
    <p:extLst>
      <p:ext uri="{19B8F6BF-5375-455C-9EA6-DF929625EA0E}">
        <p15:presenceInfo xmlns:p15="http://schemas.microsoft.com/office/powerpoint/2012/main" userId="S::marilea_conceicao@sicredi.com.br::ec858672-841d-4c7a-a94c-9179f8f931a3" providerId="AD"/>
      </p:ext>
    </p:extLst>
  </p:cmAuthor>
  <p:cmAuthor id="3" name="Matheus Pinto Nascimento" initials="MPN" lastIdx="5" clrIdx="2">
    <p:extLst>
      <p:ext uri="{19B8F6BF-5375-455C-9EA6-DF929625EA0E}">
        <p15:presenceInfo xmlns:p15="http://schemas.microsoft.com/office/powerpoint/2012/main" userId="S::matheus_nascimento@sicredi.com.br::8c2c7f12-24b4-43e6-a97e-b3530f638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0-06T16:19:09.685" idx="4">
    <p:pos x="10" y="10"/>
    <p:text>Mari, Matheus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799CA-5F3C-4545-AD4C-1BBD512EC357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A0FCE-81E8-4228-8BA2-0946A723E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6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0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8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8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E98B-9D6E-440B-BDDF-DECD28F02E5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62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362E4-5E08-4DC7-AA6D-E8B59BD4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963D5-6A43-4621-A21A-C49691C32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BCEA9-E431-443B-B25B-0304E529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0B102-2F41-4001-9687-913B1700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1E3CD-96DA-43EF-8C79-E8494D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18F8B-AA16-4A83-A917-81E6046F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7E89F4-216A-40E5-95A2-ED010354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BDF61-06F9-4CE1-A19F-5CB7FAB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83FF3-8AAF-437D-91C6-B4DB0F2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964A6-5E3D-4C23-9DA0-26AF98A0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F15B4F-39C9-45F7-A3DC-BAA2A6048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AD095-FCF7-4D51-AB31-4FAD3C55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26BAD-BCF5-447B-8EF2-4E4801D9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50BF5-7F03-445A-9AD4-0C5BD37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DD668-EF49-4D66-AF56-2A2CC51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3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3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D829A-B41A-43F3-8530-20DD266D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C1C4-4F74-46EC-916C-0D538179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21E77-FC40-452A-A9A5-D6343E1C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32C35-A4CE-4C60-8E8D-85B042C6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4A50E-71B4-407F-B522-5532158F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9AB4-E701-431F-A747-A6A1464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618AF-4D5C-4D91-B57D-59526CCE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B4CC0-C56A-48C8-8B11-BEE4C8B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80FBF-6A9F-4DC0-BA08-E593FA9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CC03DC-C943-49BD-9B64-4C513BA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A6B4-7F70-4D26-8F48-7CC2DDC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6A658-E300-4D0C-ACAF-6C5BF8D6D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4EEFD-9C47-4094-BE2A-55F0EFB2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2493E-946E-443C-A2CC-328E53B9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24738A-9157-448D-AC35-2AE7293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12862-E177-4CB6-AEE0-55A7921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63EEC-0D8E-460E-98BD-C7ABC4F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7B1B3F-B66B-4CED-8F62-5D19D6C9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A93E30-21F0-4EF5-B43B-4B517A11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6B3D6-73D4-46CA-9723-3AAA9CAE2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E46268-FA70-4798-BAC5-AFFAF11B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0E36B7-EEAF-4770-8B2B-1FE9EEE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943138-8577-4E17-9760-A28DE60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BCA5F2-5274-4EA2-82C1-F116535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BB08-BBCD-4C39-A70C-EECBCED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2DBF0C-C6BD-4249-838A-1BEA7D99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E1DA11-B22D-4875-8B5B-93690BD7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A2EA15-2D9D-4F86-91E3-CE30210C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EA12AD-3AD5-4E6A-97C6-0A164B93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4BFC80-4FC6-4899-B1D1-A469212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A896-EC8E-4EB6-BF9A-D55D1D3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2CB84-97B2-4F19-9FA4-DEEFE45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74ADB-E91D-47E8-BF55-2DA50280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5D207-773B-4FCE-84FA-A1289708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E4E0D0-B31D-4EB3-A77F-8A6157E0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6F55E-9B71-4C99-89A1-3F40E30C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96DE1-DDB9-47D6-90CF-AE61704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4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26298-51C6-458C-BFA4-1B29E86D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0B4D29-6734-4078-8067-CE368EDF3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C3C37-0018-452B-9177-60024762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7ECD51-3972-4FE8-BE4F-F5354F7F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4B857-5A8A-4982-8D04-3DC06AB5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D6326-6CCA-4B36-8312-F96EBE3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7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38DC2F-1B7F-4264-A77D-962269C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A39D4-AB66-4D37-A876-A2F9FA56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BB1E9-DB1D-4581-9C3F-3922C0EB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B382-D790-4892-9946-EDF1C2A52B39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D0BCC-1CA7-483A-8FEC-614941E74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9F9E4-B039-4A3D-A965-ED21660E2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62BA-C7BD-4904-B589-5474FBBBAC6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58424980,&quot;Placement&quot;:&quot;Footer&quot;,&quot;Top&quot;:519.343,&quot;Left&quot;:384.723541,&quot;SlideWidth&quot;:960,&quot;SlideHeight&quot;:540}">
            <a:extLst>
              <a:ext uri="{FF2B5EF4-FFF2-40B4-BE49-F238E27FC236}">
                <a16:creationId xmlns:a16="http://schemas.microsoft.com/office/drawing/2014/main" id="{CAB7925C-4D6C-41BE-BE1E-6980E661B9CF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427845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codificar_/" TargetMode="External"/><Relationship Id="rId4" Type="http://schemas.openxmlformats.org/officeDocument/2006/relationships/hyperlink" Target="https://www.linkedin.com/in/matheus-barquette-5045b11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CE30F-0FA3-4D2B-90C6-47D6A64A51E9}"/>
              </a:ext>
            </a:extLst>
          </p:cNvPr>
          <p:cNvSpPr txBox="1"/>
          <p:nvPr/>
        </p:nvSpPr>
        <p:spPr>
          <a:xfrm>
            <a:off x="4780842" y="6418555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AAC6E-E228-4AB8-861A-9C1195141F6D}"/>
              </a:ext>
            </a:extLst>
          </p:cNvPr>
          <p:cNvSpPr txBox="1"/>
          <p:nvPr/>
        </p:nvSpPr>
        <p:spPr>
          <a:xfrm>
            <a:off x="4628444" y="6488668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inal de Subtração 7">
            <a:extLst>
              <a:ext uri="{FF2B5EF4-FFF2-40B4-BE49-F238E27FC236}">
                <a16:creationId xmlns:a16="http://schemas.microsoft.com/office/drawing/2014/main" id="{1D5EB446-574A-4642-9736-D437EF53BE7E}"/>
              </a:ext>
            </a:extLst>
          </p:cNvPr>
          <p:cNvSpPr/>
          <p:nvPr/>
        </p:nvSpPr>
        <p:spPr>
          <a:xfrm>
            <a:off x="318369" y="2071911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3F0478-29AE-44D8-BC72-1B5B67EF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" y="4389043"/>
            <a:ext cx="12186113" cy="2468957"/>
          </a:xfrm>
          <a:prstGeom prst="rect">
            <a:avLst/>
          </a:prstGeom>
        </p:spPr>
      </p:pic>
      <p:pic>
        <p:nvPicPr>
          <p:cNvPr id="16" name="Imagem 15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D7FB7060-CAB7-48D3-B8AA-DF0A1EE0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44" y="5827363"/>
            <a:ext cx="2586992" cy="76516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901B5C-3CD5-4392-B509-A52AB3269F68}"/>
              </a:ext>
            </a:extLst>
          </p:cNvPr>
          <p:cNvSpPr txBox="1"/>
          <p:nvPr/>
        </p:nvSpPr>
        <p:spPr>
          <a:xfrm>
            <a:off x="7732514" y="1236683"/>
            <a:ext cx="236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Processos e Operações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B20EA3D-0E6D-417B-910E-556CFADB86D7}"/>
              </a:ext>
            </a:extLst>
          </p:cNvPr>
          <p:cNvSpPr txBox="1"/>
          <p:nvPr/>
        </p:nvSpPr>
        <p:spPr>
          <a:xfrm>
            <a:off x="7866474" y="3391235"/>
            <a:ext cx="236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Abril de 2023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D5E2F4F-BCEF-4313-8108-F08DFBF4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69" y="1300417"/>
            <a:ext cx="5777631" cy="7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600" b="1" i="1" spc="-300" dirty="0">
                <a:solidFill>
                  <a:srgbClr val="0A4B1E"/>
                </a:solidFill>
                <a:latin typeface="Century Gothic" panose="020B0502020202020204" pitchFamily="34" charset="0"/>
              </a:rPr>
              <a:t>RPA Python</a:t>
            </a:r>
            <a:endParaRPr kumimoji="0" lang="pt-BR" sz="36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entury Gothic" panose="020B0502020202020204" pitchFamily="34" charset="0"/>
              <a:sym typeface="Helvetica Light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947314B-D48D-4F09-A8E1-6C92CAF3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69" y="2468957"/>
            <a:ext cx="6689324" cy="4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lvl="0" defTabSz="455613" eaLnBrk="1" fontAlgn="base" hangingPunct="1">
              <a:lnSpc>
                <a:spcPts val="24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defRPr/>
            </a:pPr>
            <a:r>
              <a:rPr lang="pt-BR" b="1" i="1" spc="-100" dirty="0">
                <a:solidFill>
                  <a:srgbClr val="0A4B1E"/>
                </a:solidFill>
                <a:latin typeface="Calibri" panose="020F0502020204030204" pitchFamily="34" charset="0"/>
              </a:rPr>
              <a:t>Sicredi integração de estados RS/SC/MG</a:t>
            </a:r>
          </a:p>
        </p:txBody>
      </p:sp>
    </p:spTree>
    <p:extLst>
      <p:ext uri="{BB962C8B-B14F-4D97-AF65-F5344CB8AC3E}">
        <p14:creationId xmlns:p14="http://schemas.microsoft.com/office/powerpoint/2010/main" val="3766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1C5BE5A-F279-4691-A438-A399D1BF90C6}"/>
              </a:ext>
            </a:extLst>
          </p:cNvPr>
          <p:cNvSpPr/>
          <p:nvPr/>
        </p:nvSpPr>
        <p:spPr>
          <a:xfrm>
            <a:off x="-25918" y="-77118"/>
            <a:ext cx="12217917" cy="33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F35EF7-67A2-4607-BDCE-0E62F781EB3B}"/>
              </a:ext>
            </a:extLst>
          </p:cNvPr>
          <p:cNvSpPr/>
          <p:nvPr/>
        </p:nvSpPr>
        <p:spPr>
          <a:xfrm>
            <a:off x="6692613" y="1789473"/>
            <a:ext cx="5138217" cy="13747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“...</a:t>
            </a:r>
            <a:r>
              <a:rPr lang="pt-BR" i="1" dirty="0" err="1">
                <a:solidFill>
                  <a:prstClr val="black"/>
                </a:solidFill>
                <a:latin typeface="Calibri" panose="020F0502020204030204"/>
              </a:rPr>
              <a:t>Gartner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 incluiu a </a:t>
            </a:r>
            <a:r>
              <a:rPr kumimoji="0" lang="pt-B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hiperautomação</a:t>
            </a:r>
            <a:r>
              <a:rPr lang="pt-BR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como</a:t>
            </a:r>
            <a:r>
              <a:rPr lang="pt-BR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i="1" dirty="0">
                <a:solidFill>
                  <a:prstClr val="black"/>
                </a:solidFill>
                <a:latin typeface="Calibri" panose="020F0502020204030204"/>
              </a:rPr>
              <a:t>uma das principais tendências tecnológicas do ano...”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i="1" dirty="0">
                <a:solidFill>
                  <a:prstClr val="black"/>
                </a:solidFill>
                <a:latin typeface="Calibri" panose="020F0502020204030204"/>
              </a:rPr>
              <a:t>https://tiinside.com.br/10/02/2022/a-jornada-da-hiperautomacao/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609499-1A4D-4D46-B6F8-71F5BF7F2BD0}"/>
              </a:ext>
            </a:extLst>
          </p:cNvPr>
          <p:cNvSpPr/>
          <p:nvPr/>
        </p:nvSpPr>
        <p:spPr>
          <a:xfrm>
            <a:off x="1424373" y="1826480"/>
            <a:ext cx="4920504" cy="14805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pt-BR" i="1" dirty="0">
                <a:solidFill>
                  <a:srgbClr val="00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“..o mercado mundial de software de RPA deve continuar apresentando um crescimento de dois dígitos em 2023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crescendo 17% ao ano</a:t>
            </a:r>
            <a:r>
              <a:rPr lang="pt-BR" i="1" dirty="0">
                <a:solidFill>
                  <a:srgbClr val="00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.” </a:t>
            </a:r>
            <a:r>
              <a:rPr lang="pt-BR" sz="900" dirty="0"/>
              <a:t>https://inforchannel.com.br/2022/08/02/mercado-global-de-rpa-deve-faturar-quase-us-3-bi-avalia-o-gartner/</a:t>
            </a:r>
          </a:p>
          <a:p>
            <a:pPr lvl="0">
              <a:lnSpc>
                <a:spcPts val="1800"/>
              </a:lnSpc>
              <a:defRPr/>
            </a:pPr>
            <a:endParaRPr kumimoji="0" lang="pt-B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E o Mercado?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AE60C-AB84-3A49-6E9A-65CF8F2E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4" y="3441241"/>
            <a:ext cx="5493195" cy="308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F598-FDEA-914B-CCDF-993506C2E4C5}"/>
              </a:ext>
            </a:extLst>
          </p:cNvPr>
          <p:cNvSpPr txBox="1"/>
          <p:nvPr/>
        </p:nvSpPr>
        <p:spPr>
          <a:xfrm>
            <a:off x="422854" y="6444541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1" dirty="0"/>
              <a:t>https://www.globaldata.com/media/thematic-research/global-rpa-software-services-market-will-worth-20-billion-2030-says-globaldata/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77D71D-D8BF-C594-0376-CBB2C84BC0C3}"/>
              </a:ext>
            </a:extLst>
          </p:cNvPr>
          <p:cNvSpPr/>
          <p:nvPr/>
        </p:nvSpPr>
        <p:spPr>
          <a:xfrm>
            <a:off x="6082740" y="4032357"/>
            <a:ext cx="48751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Primeiro momento: Automação de tarefas repetitivas;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Segundo momento: Escala e eficiência;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Terceiro momento: Automação como meio de oportunidade de novos negócios;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Quarto Momento: Jornada de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Hiperautomação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 utilizando dados, integrações e 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CE30F-0FA3-4D2B-90C6-47D6A64A51E9}"/>
              </a:ext>
            </a:extLst>
          </p:cNvPr>
          <p:cNvSpPr txBox="1"/>
          <p:nvPr/>
        </p:nvSpPr>
        <p:spPr>
          <a:xfrm>
            <a:off x="4780842" y="6418555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AAC6E-E228-4AB8-861A-9C1195141F6D}"/>
              </a:ext>
            </a:extLst>
          </p:cNvPr>
          <p:cNvSpPr txBox="1"/>
          <p:nvPr/>
        </p:nvSpPr>
        <p:spPr>
          <a:xfrm>
            <a:off x="4628444" y="6488668"/>
            <a:ext cx="3006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3F0478-29AE-44D8-BC72-1B5B67EF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" y="4389043"/>
            <a:ext cx="12186113" cy="2468957"/>
          </a:xfrm>
          <a:prstGeom prst="rect">
            <a:avLst/>
          </a:prstGeom>
        </p:spPr>
      </p:pic>
      <p:pic>
        <p:nvPicPr>
          <p:cNvPr id="16" name="Imagem 15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D7FB7060-CAB7-48D3-B8AA-DF0A1EE0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44" y="5827363"/>
            <a:ext cx="2586992" cy="765166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2AB8D4-7244-4DBF-A828-73416A738C03}"/>
              </a:ext>
            </a:extLst>
          </p:cNvPr>
          <p:cNvSpPr txBox="1">
            <a:spLocks/>
          </p:cNvSpPr>
          <p:nvPr/>
        </p:nvSpPr>
        <p:spPr>
          <a:xfrm>
            <a:off x="509425" y="1217845"/>
            <a:ext cx="3487222" cy="579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800" b="1" i="1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EACC8F0-F08A-6344-E89D-2CA84DAB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82" y="2259989"/>
            <a:ext cx="9100934" cy="41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lvl="0" defTabSz="455613" eaLnBrk="1" fontAlgn="base" hangingPunct="1">
              <a:lnSpc>
                <a:spcPts val="24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defRPr/>
            </a:pPr>
            <a:r>
              <a:rPr lang="pt-BR" dirty="0">
                <a:hlinkClick r:id="rId4"/>
              </a:rPr>
              <a:t>linkedin.com/in/matheus-barquette-5045b1170</a:t>
            </a:r>
            <a:endParaRPr lang="pt-BR" b="1" i="1" spc="-100" dirty="0">
              <a:solidFill>
                <a:srgbClr val="0A4B1E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F121FB-60E6-D435-65F4-270D3A76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82" y="2909338"/>
            <a:ext cx="9100934" cy="41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lvl="0" defTabSz="455613" eaLnBrk="1" fontAlgn="base" hangingPunct="1">
              <a:lnSpc>
                <a:spcPts val="24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defRPr/>
            </a:pPr>
            <a:r>
              <a:rPr lang="pt-BR" b="1" i="1" spc="-100" dirty="0">
                <a:solidFill>
                  <a:srgbClr val="0A4B1E"/>
                </a:solidFill>
                <a:latin typeface="Calibri" panose="020F0502020204030204" pitchFamily="34" charset="0"/>
                <a:hlinkClick r:id="rId5"/>
              </a:rPr>
              <a:t>@codificar_</a:t>
            </a:r>
            <a:endParaRPr lang="pt-BR" b="1" i="1" spc="-100" dirty="0">
              <a:solidFill>
                <a:srgbClr val="0A4B1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7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8222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56E9A31-95CD-5073-5481-ED0FF24E5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01" y="808620"/>
            <a:ext cx="3930190" cy="1046349"/>
          </a:xfrm>
          <a:prstGeom prst="rect">
            <a:avLst/>
          </a:prstGeom>
        </p:spPr>
      </p:pic>
      <p:pic>
        <p:nvPicPr>
          <p:cNvPr id="10" name="Imagem 9" descr="Plac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B91A23F-2FEE-9C90-9C1D-00888A13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18" y="1275053"/>
            <a:ext cx="3495675" cy="5162550"/>
          </a:xfrm>
          <a:prstGeom prst="rect">
            <a:avLst/>
          </a:prstGeom>
        </p:spPr>
      </p:pic>
      <p:pic>
        <p:nvPicPr>
          <p:cNvPr id="12" name="Imagem 11" descr="Motor de avião&#10;&#10;Descrição gerada automaticamente com confiança baixa">
            <a:extLst>
              <a:ext uri="{FF2B5EF4-FFF2-40B4-BE49-F238E27FC236}">
                <a16:creationId xmlns:a16="http://schemas.microsoft.com/office/drawing/2014/main" id="{2C45F449-E94D-DBB9-AD04-62437BB3E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0" y="4822882"/>
            <a:ext cx="2469160" cy="1950637"/>
          </a:xfrm>
          <a:prstGeom prst="rect">
            <a:avLst/>
          </a:prstGeom>
        </p:spPr>
      </p:pic>
      <p:pic>
        <p:nvPicPr>
          <p:cNvPr id="14" name="Imagem 13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7CECC54-1C87-37A1-C14F-25D694871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7" y="544805"/>
            <a:ext cx="3166386" cy="3957984"/>
          </a:xfrm>
          <a:prstGeom prst="rect">
            <a:avLst/>
          </a:prstGeom>
        </p:spPr>
      </p:pic>
      <p:pic>
        <p:nvPicPr>
          <p:cNvPr id="16" name="Imagem 1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C5CB70C-25E7-A74B-FDF2-497D51958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4" y="2434885"/>
            <a:ext cx="3495675" cy="34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82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RPA (</a:t>
            </a:r>
            <a:r>
              <a:rPr lang="pt-BR" sz="2400" dirty="0" err="1"/>
              <a:t>Robotic</a:t>
            </a:r>
            <a:r>
              <a:rPr lang="pt-BR" sz="2400" dirty="0"/>
              <a:t> </a:t>
            </a:r>
            <a:r>
              <a:rPr lang="pt-BR" sz="2400" dirty="0" err="1"/>
              <a:t>Process</a:t>
            </a:r>
            <a:r>
              <a:rPr lang="pt-BR" sz="2400" dirty="0"/>
              <a:t> Automation) é uma tecnologia que automatiza tarefas repetitivas e baseadas em regras por meio de robôs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Esses robôs imitam as ações humanas em sistemas de software, realizando tarefas como inserir dados, preencher formulários e processar transações. A RPA aumenta a eficiência, reduz erros e libera os funcionários para atividades estratégicas.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7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 Assistido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407988" y="1933440"/>
            <a:ext cx="82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Conhecido como RPA com intervenção humana, envolve a interação entre um robô de software e um usuário humano.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Nesse caso, o robô executa uma parte do processo automatizado, enquanto o usuário fornece entrada ou toma decisões em etapas específicas.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RPA assistido é útil para processos complexos ou variáveis que exigem a intervenção humana em determinados momentos.</a:t>
            </a: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1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RPA  Não Assistido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407988" y="1982601"/>
            <a:ext cx="8222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Conhecido como RPA sem intervenção humana, refere-se a um robô de software que executa tarefas de forma autônoma, sem a necessidade de interação humana.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Nesse caso, o robô segue um conjunto de regras e fluxos de trabalho predefinidos para executar as tarefas automaticamente.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 O RPA não assistido é adequado para processos repetitivos e padronizados, em que a intervenção humana não é necessária.</a:t>
            </a: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8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Cases RPA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8222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0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98AFBB-005A-41AB-88CF-BDEDAA0B7362}"/>
              </a:ext>
            </a:extLst>
          </p:cNvPr>
          <p:cNvCxnSpPr>
            <a:cxnSpLocks/>
          </p:cNvCxnSpPr>
          <p:nvPr/>
        </p:nvCxnSpPr>
        <p:spPr>
          <a:xfrm>
            <a:off x="5706911" y="1780740"/>
            <a:ext cx="0" cy="2251617"/>
          </a:xfrm>
          <a:prstGeom prst="line">
            <a:avLst/>
          </a:prstGeom>
          <a:ln>
            <a:solidFill>
              <a:srgbClr val="3FA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Ferramentas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iPath Vector Logo">
            <a:extLst>
              <a:ext uri="{FF2B5EF4-FFF2-40B4-BE49-F238E27FC236}">
                <a16:creationId xmlns:a16="http://schemas.microsoft.com/office/drawing/2014/main" id="{41B0D365-E74F-92F7-6346-43812DE9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60780"/>
            <a:ext cx="1917624" cy="19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5F05F9-4458-EE48-73F4-692D0624F4C5}"/>
              </a:ext>
            </a:extLst>
          </p:cNvPr>
          <p:cNvSpPr/>
          <p:nvPr/>
        </p:nvSpPr>
        <p:spPr>
          <a:xfrm>
            <a:off x="1849108" y="5323623"/>
            <a:ext cx="48751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Low</a:t>
            </a:r>
            <a:r>
              <a:rPr lang="pt-BR" sz="32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3200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code</a:t>
            </a:r>
            <a:endParaRPr lang="pt-BR" sz="3200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887348-3E7F-F608-F61F-EB42A8E5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24" y="2114792"/>
            <a:ext cx="1153398" cy="12400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619113-6ADC-25AB-876E-826FC65F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910" y="2220477"/>
            <a:ext cx="3009900" cy="1028700"/>
          </a:xfrm>
          <a:prstGeom prst="rect">
            <a:avLst/>
          </a:prstGeom>
        </p:spPr>
      </p:pic>
      <p:pic>
        <p:nvPicPr>
          <p:cNvPr id="1030" name="Picture 6" descr="Java Logo">
            <a:extLst>
              <a:ext uri="{FF2B5EF4-FFF2-40B4-BE49-F238E27FC236}">
                <a16:creationId xmlns:a16="http://schemas.microsoft.com/office/drawing/2014/main" id="{B2149EEE-F4E0-1433-8F6E-DBCD97E2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24" y="3578111"/>
            <a:ext cx="1836145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977B381-DEE1-96B4-68EB-B3FBF60CA838}"/>
              </a:ext>
            </a:extLst>
          </p:cNvPr>
          <p:cNvSpPr/>
          <p:nvPr/>
        </p:nvSpPr>
        <p:spPr>
          <a:xfrm>
            <a:off x="6515807" y="5328190"/>
            <a:ext cx="57721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Linguagens de programação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2F5DE4CD-6256-2D3E-6E71-302FDD98B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063" y="2175130"/>
            <a:ext cx="2603285" cy="1012388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94D63765-B272-5F2A-CA80-9D89592D6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57" y="3549769"/>
            <a:ext cx="1327355" cy="1327355"/>
          </a:xfrm>
          <a:prstGeom prst="rect">
            <a:avLst/>
          </a:prstGeom>
        </p:spPr>
      </p:pic>
      <p:pic>
        <p:nvPicPr>
          <p:cNvPr id="15" name="Imagem 14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6E6EA240-F21C-1DF2-211C-1CF22C9C4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" y="3443024"/>
            <a:ext cx="2762250" cy="1657350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F374B1BD-6A58-11A6-67BC-FF853C5ECA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091" y="3668033"/>
            <a:ext cx="1057538" cy="10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598AFBB-005A-41AB-88CF-BDEDAA0B7362}"/>
              </a:ext>
            </a:extLst>
          </p:cNvPr>
          <p:cNvCxnSpPr>
            <a:cxnSpLocks/>
          </p:cNvCxnSpPr>
          <p:nvPr/>
        </p:nvCxnSpPr>
        <p:spPr>
          <a:xfrm>
            <a:off x="5706911" y="1780740"/>
            <a:ext cx="0" cy="2251617"/>
          </a:xfrm>
          <a:prstGeom prst="line">
            <a:avLst/>
          </a:prstGeom>
          <a:ln>
            <a:solidFill>
              <a:srgbClr val="3FA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6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Modelos Atuais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iPath Vector Logo">
            <a:extLst>
              <a:ext uri="{FF2B5EF4-FFF2-40B4-BE49-F238E27FC236}">
                <a16:creationId xmlns:a16="http://schemas.microsoft.com/office/drawing/2014/main" id="{41B0D365-E74F-92F7-6346-43812DE9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34" y="114643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A5F05F9-4458-EE48-73F4-692D0624F4C5}"/>
              </a:ext>
            </a:extLst>
          </p:cNvPr>
          <p:cNvSpPr/>
          <p:nvPr/>
        </p:nvSpPr>
        <p:spPr>
          <a:xfrm>
            <a:off x="725059" y="4032357"/>
            <a:ext cx="48751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Maior Plataforma de Automação mundial;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Velocidade de Desenvolvimento (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low-code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Gestão de Automações;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Alto Custo;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Problemas de escalabilidade;</a:t>
            </a:r>
          </a:p>
          <a:p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887348-3E7F-F608-F61F-EB42A8E52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34" y="838514"/>
            <a:ext cx="1647825" cy="177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619113-6ADC-25AB-876E-826FC65F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37" y="1146430"/>
            <a:ext cx="3009900" cy="1028700"/>
          </a:xfrm>
          <a:prstGeom prst="rect">
            <a:avLst/>
          </a:prstGeom>
        </p:spPr>
      </p:pic>
      <p:pic>
        <p:nvPicPr>
          <p:cNvPr id="1030" name="Picture 6" descr="Java Logo">
            <a:extLst>
              <a:ext uri="{FF2B5EF4-FFF2-40B4-BE49-F238E27FC236}">
                <a16:creationId xmlns:a16="http://schemas.microsoft.com/office/drawing/2014/main" id="{B2149EEE-F4E0-1433-8F6E-DBCD97E2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35" y="2354836"/>
            <a:ext cx="1836145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977B381-DEE1-96B4-68EB-B3FBF60CA838}"/>
              </a:ext>
            </a:extLst>
          </p:cNvPr>
          <p:cNvSpPr/>
          <p:nvPr/>
        </p:nvSpPr>
        <p:spPr>
          <a:xfrm>
            <a:off x="6082740" y="4032357"/>
            <a:ext cx="4875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Open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Source</a:t>
            </a: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Maior Tempo de desenvolvimento;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Sem Custo;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Alta Escalabilidade;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Paralelismo;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0DBFCCD-B665-4E4C-B593-DE044162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34103"/>
            <a:ext cx="6953275" cy="15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lang="pt-BR" sz="6000" b="1" i="1" spc="-300" dirty="0">
                <a:solidFill>
                  <a:srgbClr val="0A4B1E"/>
                </a:solidFill>
                <a:latin typeface="Calibri" panose="020F0502020204030204" pitchFamily="34" charset="0"/>
              </a:rPr>
              <a:t>Vagas: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55613" rtl="0" eaLnBrk="1" fontAlgn="base" latinLnBrk="0" hangingPunct="1">
              <a:lnSpc>
                <a:spcPts val="5000"/>
              </a:lnSpc>
              <a:spcBef>
                <a:spcPct val="0"/>
              </a:spcBef>
              <a:spcAft>
                <a:spcPts val="1800"/>
              </a:spcAft>
              <a:buClr>
                <a:srgbClr val="5AB52D"/>
              </a:buClr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-300" normalizeH="0" baseline="0" noProof="0" dirty="0">
                <a:ln>
                  <a:noFill/>
                </a:ln>
                <a:solidFill>
                  <a:srgbClr val="0A4B1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Helvetica Light"/>
              </a:rPr>
              <a:t> </a:t>
            </a:r>
            <a:endParaRPr kumimoji="0" lang="pt-BR" sz="4000" b="1" i="1" u="none" strike="noStrike" kern="1200" cap="none" spc="-300" normalizeH="0" baseline="0" noProof="0" dirty="0">
              <a:ln>
                <a:noFill/>
              </a:ln>
              <a:solidFill>
                <a:srgbClr val="0A4B1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A937DA30-1E55-4B75-AA91-D13030788DA9}"/>
              </a:ext>
            </a:extLst>
          </p:cNvPr>
          <p:cNvSpPr/>
          <p:nvPr/>
        </p:nvSpPr>
        <p:spPr>
          <a:xfrm>
            <a:off x="407988" y="1324447"/>
            <a:ext cx="634143" cy="399892"/>
          </a:xfrm>
          <a:prstGeom prst="mathMinus">
            <a:avLst/>
          </a:prstGeom>
          <a:solidFill>
            <a:srgbClr val="3FA110"/>
          </a:solidFill>
          <a:ln>
            <a:solidFill>
              <a:srgbClr val="3FA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5A76CF-EF62-8F21-B7FB-A3BC408E451F}"/>
              </a:ext>
            </a:extLst>
          </p:cNvPr>
          <p:cNvSpPr/>
          <p:nvPr/>
        </p:nvSpPr>
        <p:spPr>
          <a:xfrm>
            <a:off x="861035" y="2434885"/>
            <a:ext cx="52349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Vagas especificas para desenvolvedor RPA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000000"/>
              </a:solidFill>
              <a:latin typeface="Calibri" panose="020F0502020204030204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/>
                <a:ea typeface="Verdana" panose="020B0604030504040204" pitchFamily="34" charset="0"/>
                <a:cs typeface="Calibri" panose="020F0502020204030204" pitchFamily="34" charset="0"/>
              </a:rPr>
              <a:t>1996 vagas abertas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EC3D76-3EF2-5172-9F8E-82BF8446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79" y="534103"/>
            <a:ext cx="477053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5F10653984A49BC880BC064D573EE" ma:contentTypeVersion="18" ma:contentTypeDescription="Create a new document." ma:contentTypeScope="" ma:versionID="ec239d874547e25e7c88199edaeb1dc0">
  <xsd:schema xmlns:xsd="http://www.w3.org/2001/XMLSchema" xmlns:xs="http://www.w3.org/2001/XMLSchema" xmlns:p="http://schemas.microsoft.com/office/2006/metadata/properties" xmlns:ns1="http://schemas.microsoft.com/sharepoint/v3" xmlns:ns2="26f8ee5b-47a3-48ec-b3ab-fa111f5c813a" xmlns:ns3="8ffb61cc-b4e5-4bda-95ca-8c7f158af9d9" targetNamespace="http://schemas.microsoft.com/office/2006/metadata/properties" ma:root="true" ma:fieldsID="7f08b0ee90a0ec932dfcc04abaaf32f1" ns1:_="" ns2:_="" ns3:_="">
    <xsd:import namespace="http://schemas.microsoft.com/sharepoint/v3"/>
    <xsd:import namespace="26f8ee5b-47a3-48ec-b3ab-fa111f5c813a"/>
    <xsd:import namespace="8ffb61cc-b4e5-4bda-95ca-8c7f158af9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8ee5b-47a3-48ec-b3ab-fa111f5c8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aaafb2d-38a4-4338-837a-a1537244f3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b61cc-b4e5-4bda-95ca-8c7f158af9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fd058ac-7c58-4ab1-8508-110c3cea5d1e}" ma:internalName="TaxCatchAll" ma:showField="CatchAllData" ma:web="8ffb61cc-b4e5-4bda-95ca-8c7f158af9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26f8ee5b-47a3-48ec-b3ab-fa111f5c813a">
      <Terms xmlns="http://schemas.microsoft.com/office/infopath/2007/PartnerControls"/>
    </lcf76f155ced4ddcb4097134ff3c332f>
    <_ip_UnifiedCompliancePolicyProperties xmlns="http://schemas.microsoft.com/sharepoint/v3" xsi:nil="true"/>
    <TaxCatchAll xmlns="8ffb61cc-b4e5-4bda-95ca-8c7f158af9d9" xsi:nil="true"/>
  </documentManagement>
</p:properties>
</file>

<file path=customXml/itemProps1.xml><?xml version="1.0" encoding="utf-8"?>
<ds:datastoreItem xmlns:ds="http://schemas.openxmlformats.org/officeDocument/2006/customXml" ds:itemID="{4370E9D3-7E89-4C2D-B92C-7DE1E65A0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1D5EF-910F-4268-BC1F-BF195EC17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f8ee5b-47a3-48ec-b3ab-fa111f5c813a"/>
    <ds:schemaRef ds:uri="8ffb61cc-b4e5-4bda-95ca-8c7f158af9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32CCF8-C6AE-4860-9E1C-625819718C27}">
  <ds:schemaRefs>
    <ds:schemaRef ds:uri="26f8ee5b-47a3-48ec-b3ab-fa111f5c813a"/>
    <ds:schemaRef ds:uri="8ffb61cc-b4e5-4bda-95ca-8c7f158af9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431</Words>
  <Application>Microsoft Office PowerPoint</Application>
  <PresentationFormat>Widescreen</PresentationFormat>
  <Paragraphs>71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Hack</dc:creator>
  <cp:lastModifiedBy>Matheus Barquette</cp:lastModifiedBy>
  <cp:revision>8</cp:revision>
  <dcterms:created xsi:type="dcterms:W3CDTF">2021-04-30T14:39:52Z</dcterms:created>
  <dcterms:modified xsi:type="dcterms:W3CDTF">2023-05-21T13:39:28Z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0x01010033C5F10653984A49BC880BC064D573EE</vt:lpwstr>
  </property>
  <property fmtid="{D5CDD505-2E9C-101B-9397-08002B2CF9AE}" pid="3" name="MSIP_Label_99deea41-824f-4c3c-afd5-7afdfc16eee8_Enabled">
    <vt:lpwstr>true</vt:lpwstr>
  </property>
  <property fmtid="{D5CDD505-2E9C-101B-9397-08002B2CF9AE}" pid="4" name="MSIP_Label_99deea41-824f-4c3c-afd5-7afdfc16eee8_SetDate">
    <vt:lpwstr>2023-04-10T12:13:03Z</vt:lpwstr>
  </property>
  <property fmtid="{D5CDD505-2E9C-101B-9397-08002B2CF9AE}" pid="5" name="MSIP_Label_99deea41-824f-4c3c-afd5-7afdfc16eee8_Method">
    <vt:lpwstr>Standard</vt:lpwstr>
  </property>
  <property fmtid="{D5CDD505-2E9C-101B-9397-08002B2CF9AE}" pid="6" name="MSIP_Label_99deea41-824f-4c3c-afd5-7afdfc16eee8_Name">
    <vt:lpwstr>99deea41-824f-4c3c-afd5-7afdfc16eee8</vt:lpwstr>
  </property>
  <property fmtid="{D5CDD505-2E9C-101B-9397-08002B2CF9AE}" pid="7" name="MSIP_Label_99deea41-824f-4c3c-afd5-7afdfc16eee8_SiteId">
    <vt:lpwstr>3223964c-6e1f-48ba-b705-423351281a8c</vt:lpwstr>
  </property>
  <property fmtid="{D5CDD505-2E9C-101B-9397-08002B2CF9AE}" pid="8" name="MSIP_Label_99deea41-824f-4c3c-afd5-7afdfc16eee8_ActionId">
    <vt:lpwstr>7f7a3aa8-ca4d-4b23-b23b-564684fde600</vt:lpwstr>
  </property>
  <property fmtid="{D5CDD505-2E9C-101B-9397-08002B2CF9AE}" pid="9" name="MSIP_Label_99deea41-824f-4c3c-afd5-7afdfc16eee8_ContentBits">
    <vt:lpwstr>2</vt:lpwstr>
  </property>
  <property fmtid="{D5CDD505-2E9C-101B-9397-08002B2CF9AE}" pid="10" name="MediaServiceImageTags">
    <vt:lpwstr/>
  </property>
</Properties>
</file>