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Istok Web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Montserrat Black"/>
      <p:bold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stokWeb-regular.fntdata"/><Relationship Id="rId22" Type="http://schemas.openxmlformats.org/officeDocument/2006/relationships/font" Target="fonts/IstokWeb-italic.fntdata"/><Relationship Id="rId21" Type="http://schemas.openxmlformats.org/officeDocument/2006/relationships/font" Target="fonts/IstokWeb-bold.fntdata"/><Relationship Id="rId24" Type="http://schemas.openxmlformats.org/officeDocument/2006/relationships/font" Target="fonts/Roboto-regular.fntdata"/><Relationship Id="rId23" Type="http://schemas.openxmlformats.org/officeDocument/2006/relationships/font" Target="fonts/IstokWeb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Black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Black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9045a79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f9045a79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9045a7d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f9045a7d8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9045a7d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f9045a7d8b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9045a7c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f9045a7c8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9045a799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9045a799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9045a799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7" name="Google Shape;117;gf9045a7993_0_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9045a799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f9045a7993_0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045a799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f9045a7993_0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9045a799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f9045a7993_0_2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9045a7993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f9045a7993_0_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9045a799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f9045a7993_0_2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9045a799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f9045a7993_0_2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9045a7993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f9045a7993_0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_preto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/>
          <p:nvPr/>
        </p:nvSpPr>
        <p:spPr>
          <a:xfrm flipH="1" rot="10800000">
            <a:off x="-48150" y="-27575"/>
            <a:ext cx="1117200" cy="4902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5"/>
          <p:cNvSpPr/>
          <p:nvPr/>
        </p:nvSpPr>
        <p:spPr>
          <a:xfrm>
            <a:off x="-163750" y="-19275"/>
            <a:ext cx="4238100" cy="51723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76966" y="1798966"/>
            <a:ext cx="1259925" cy="12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_preto 1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>
          <a:xfrm>
            <a:off x="2764400" y="-19275"/>
            <a:ext cx="6379500" cy="517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6"/>
          <p:cNvSpPr/>
          <p:nvPr/>
        </p:nvSpPr>
        <p:spPr>
          <a:xfrm>
            <a:off x="-163750" y="-19275"/>
            <a:ext cx="4238100" cy="51723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6"/>
          <p:cNvSpPr txBox="1"/>
          <p:nvPr>
            <p:ph type="title"/>
          </p:nvPr>
        </p:nvSpPr>
        <p:spPr>
          <a:xfrm>
            <a:off x="4161025" y="1358125"/>
            <a:ext cx="43056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 Black"/>
              <a:buNone/>
              <a:defRPr sz="33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1" name="Google Shape;61;p16"/>
          <p:cNvCxnSpPr/>
          <p:nvPr/>
        </p:nvCxnSpPr>
        <p:spPr>
          <a:xfrm>
            <a:off x="4228450" y="2928125"/>
            <a:ext cx="4026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4247725" y="3245975"/>
            <a:ext cx="40263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63" name="Google Shape;6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76966" y="1798966"/>
            <a:ext cx="1259925" cy="12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/>
          <p:nvPr/>
        </p:nvSpPr>
        <p:spPr>
          <a:xfrm rot="5400000">
            <a:off x="7497575" y="278700"/>
            <a:ext cx="1945800" cy="1388400"/>
          </a:xfrm>
          <a:prstGeom prst="diagStripe">
            <a:avLst>
              <a:gd fmla="val 7029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7"/>
          <p:cNvCxnSpPr/>
          <p:nvPr/>
        </p:nvCxnSpPr>
        <p:spPr>
          <a:xfrm>
            <a:off x="8466550" y="-28900"/>
            <a:ext cx="799500" cy="106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7"/>
          <p:cNvSpPr/>
          <p:nvPr/>
        </p:nvSpPr>
        <p:spPr>
          <a:xfrm rot="-5400000">
            <a:off x="-491950" y="3842550"/>
            <a:ext cx="1945800" cy="1388400"/>
          </a:xfrm>
          <a:prstGeom prst="diagStripe">
            <a:avLst>
              <a:gd fmla="val 7029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7"/>
          <p:cNvCxnSpPr/>
          <p:nvPr/>
        </p:nvCxnSpPr>
        <p:spPr>
          <a:xfrm rot="10800000">
            <a:off x="-314625" y="4469350"/>
            <a:ext cx="799500" cy="106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4">
    <p:bg>
      <p:bgPr>
        <a:solidFill>
          <a:schemeClr val="accen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/>
        </p:nvSpPr>
        <p:spPr>
          <a:xfrm>
            <a:off x="0" y="2427275"/>
            <a:ext cx="9144000" cy="2715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8"/>
          <p:cNvPicPr preferRelativeResize="0"/>
          <p:nvPr/>
        </p:nvPicPr>
        <p:blipFill rotWithShape="1">
          <a:blip r:embed="rId2">
            <a:alphaModFix/>
          </a:blip>
          <a:srcRect b="308" l="0" r="0" t="308"/>
          <a:stretch/>
        </p:blipFill>
        <p:spPr>
          <a:xfrm>
            <a:off x="8187125" y="304800"/>
            <a:ext cx="671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88" y="444025"/>
            <a:ext cx="1346612" cy="5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/>
          <p:nvPr/>
        </p:nvSpPr>
        <p:spPr>
          <a:xfrm rot="-5400000">
            <a:off x="-367150" y="3341250"/>
            <a:ext cx="2103600" cy="1500900"/>
          </a:xfrm>
          <a:prstGeom prst="diagStripe">
            <a:avLst>
              <a:gd fmla="val 5572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14_1">
    <p:bg>
      <p:bgPr>
        <a:solidFill>
          <a:schemeClr val="accen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9"/>
          <p:cNvPicPr preferRelativeResize="0"/>
          <p:nvPr/>
        </p:nvPicPr>
        <p:blipFill rotWithShape="1">
          <a:blip r:embed="rId2">
            <a:alphaModFix/>
          </a:blip>
          <a:srcRect b="308" l="0" r="0" t="308"/>
          <a:stretch/>
        </p:blipFill>
        <p:spPr>
          <a:xfrm>
            <a:off x="8187125" y="304800"/>
            <a:ext cx="671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88" y="444025"/>
            <a:ext cx="1346612" cy="5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9"/>
          <p:cNvSpPr/>
          <p:nvPr/>
        </p:nvSpPr>
        <p:spPr>
          <a:xfrm rot="-5400000">
            <a:off x="-367150" y="3341250"/>
            <a:ext cx="2103600" cy="1500900"/>
          </a:xfrm>
          <a:prstGeom prst="diagStripe">
            <a:avLst>
              <a:gd fmla="val 5572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O AGENDA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Numbers and 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 flipH="1">
            <a:off x="-105075" y="4857750"/>
            <a:ext cx="9391500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 and four columns 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/>
          <p:nvPr>
            <p:ph type="title"/>
          </p:nvPr>
        </p:nvSpPr>
        <p:spPr>
          <a:xfrm>
            <a:off x="455964" y="585590"/>
            <a:ext cx="7886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9845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woTxTwoObj">
  <p:cSld name="TWO_OBJECTS_WITH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 1">
  <p:cSld name="CUSTOM_14_1_1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87125" y="304800"/>
            <a:ext cx="671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3325" y="4476410"/>
            <a:ext cx="671275" cy="38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3325" y="234213"/>
            <a:ext cx="671275" cy="664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01">
  <p:cSld name="BLANK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57775" y="4254125"/>
            <a:ext cx="1509124" cy="10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11100" y="-150000"/>
            <a:ext cx="1509124" cy="10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8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8"/>
          <p:cNvSpPr txBox="1"/>
          <p:nvPr>
            <p:ph type="title"/>
          </p:nvPr>
        </p:nvSpPr>
        <p:spPr>
          <a:xfrm>
            <a:off x="1351350" y="430325"/>
            <a:ext cx="67875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8"/>
          <p:cNvSpPr txBox="1"/>
          <p:nvPr>
            <p:ph idx="1" type="subTitle"/>
          </p:nvPr>
        </p:nvSpPr>
        <p:spPr>
          <a:xfrm>
            <a:off x="874875" y="1570925"/>
            <a:ext cx="70362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77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2777" y="176950"/>
            <a:ext cx="798445" cy="79844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9"/>
          <p:cNvSpPr txBox="1"/>
          <p:nvPr/>
        </p:nvSpPr>
        <p:spPr>
          <a:xfrm>
            <a:off x="1554750" y="4669968"/>
            <a:ext cx="6034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©dnc group. Todos os direitos reservados.</a:t>
            </a:r>
            <a:endParaRPr i="0" sz="1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9"/>
          <p:cNvSpPr txBox="1"/>
          <p:nvPr/>
        </p:nvSpPr>
        <p:spPr>
          <a:xfrm>
            <a:off x="3894150" y="768119"/>
            <a:ext cx="135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Istok Web"/>
                <a:ea typeface="Istok Web"/>
                <a:cs typeface="Istok Web"/>
                <a:sym typeface="Istok Web"/>
              </a:rPr>
              <a:t>apresenta</a:t>
            </a:r>
            <a:endParaRPr b="0" i="0" sz="2000" u="none" cap="none" strike="noStrike">
              <a:solidFill>
                <a:srgbClr val="000000"/>
              </a:solidFill>
              <a:latin typeface="Istok Web"/>
              <a:ea typeface="Istok Web"/>
              <a:cs typeface="Istok Web"/>
              <a:sym typeface="Istok Web"/>
            </a:endParaRPr>
          </a:p>
        </p:txBody>
      </p:sp>
      <p:pic>
        <p:nvPicPr>
          <p:cNvPr id="114" name="Google Shape;114;p29"/>
          <p:cNvPicPr preferRelativeResize="0"/>
          <p:nvPr/>
        </p:nvPicPr>
        <p:blipFill rotWithShape="1">
          <a:blip r:embed="rId5">
            <a:alphaModFix/>
          </a:blip>
          <a:srcRect b="21778" l="17768" r="16567" t="22749"/>
          <a:stretch/>
        </p:blipFill>
        <p:spPr>
          <a:xfrm>
            <a:off x="2170770" y="1623313"/>
            <a:ext cx="4802460" cy="228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 txBox="1"/>
          <p:nvPr>
            <p:ph idx="1" type="body"/>
          </p:nvPr>
        </p:nvSpPr>
        <p:spPr>
          <a:xfrm>
            <a:off x="928800" y="1503775"/>
            <a:ext cx="7286400" cy="28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Store: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O número da loja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Size: 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Tamanho da Loja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Type: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Tipo de Loja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Departamento: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Número departamento da Loja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Date: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especificando a semana (sexta-feira de cada semana) [</a:t>
            </a:r>
            <a:r>
              <a:rPr i="1" lang="en" sz="1500">
                <a:latin typeface="Montserrat"/>
                <a:ea typeface="Montserrat"/>
                <a:cs typeface="Montserrat"/>
                <a:sym typeface="Montserrat"/>
              </a:rPr>
              <a:t>Será utilizada somente para visualizações e não treinamento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Temperature: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Temperatura média na região (em ℉)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FuelPrice: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Custo do combustível na região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38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8"/>
          <p:cNvSpPr txBox="1"/>
          <p:nvPr>
            <p:ph type="ctrTitle"/>
          </p:nvPr>
        </p:nvSpPr>
        <p:spPr>
          <a:xfrm>
            <a:off x="1411650" y="389975"/>
            <a:ext cx="72864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Descrição dos Dados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86" name="Google Shape;186;p38"/>
          <p:cNvSpPr/>
          <p:nvPr/>
        </p:nvSpPr>
        <p:spPr>
          <a:xfrm>
            <a:off x="662670" y="628394"/>
            <a:ext cx="469213" cy="500545"/>
          </a:xfrm>
          <a:custGeom>
            <a:rect b="b" l="l" r="r" t="t"/>
            <a:pathLst>
              <a:path extrusionOk="0" h="11721" w="11816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/>
          <p:nvPr>
            <p:ph idx="1" type="body"/>
          </p:nvPr>
        </p:nvSpPr>
        <p:spPr>
          <a:xfrm>
            <a:off x="928800" y="1503775"/>
            <a:ext cx="7286400" cy="28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MarkDown1-5: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Dados de promoção aplicadas nas lojas. Disponíveis apenas após novembro de 2011 e não estão disponíveis para todas as lojas o tempo todo. Qualquer valor ausente é marcado com Nulo (Ou seja, sem promoção).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CPI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: índice de preços ao consumidor (Consumer Price Index)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Unployment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: Taxa de desemprego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IsHoliday: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se a semana é um feriado especial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9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9"/>
          <p:cNvSpPr txBox="1"/>
          <p:nvPr>
            <p:ph type="ctrTitle"/>
          </p:nvPr>
        </p:nvSpPr>
        <p:spPr>
          <a:xfrm>
            <a:off x="1411650" y="389975"/>
            <a:ext cx="72864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Descrição dos Dados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4" name="Google Shape;194;p39"/>
          <p:cNvSpPr/>
          <p:nvPr/>
        </p:nvSpPr>
        <p:spPr>
          <a:xfrm>
            <a:off x="662670" y="628394"/>
            <a:ext cx="469213" cy="500545"/>
          </a:xfrm>
          <a:custGeom>
            <a:rect b="b" l="l" r="r" t="t"/>
            <a:pathLst>
              <a:path extrusionOk="0" h="11721" w="11816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/>
          <p:nvPr/>
        </p:nvSpPr>
        <p:spPr>
          <a:xfrm>
            <a:off x="8220935" y="2408460"/>
            <a:ext cx="759900" cy="6201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40"/>
          <p:cNvSpPr/>
          <p:nvPr/>
        </p:nvSpPr>
        <p:spPr>
          <a:xfrm>
            <a:off x="7913963" y="2408955"/>
            <a:ext cx="656700" cy="619800"/>
          </a:xfrm>
          <a:prstGeom prst="rect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40"/>
          <p:cNvSpPr txBox="1"/>
          <p:nvPr/>
        </p:nvSpPr>
        <p:spPr>
          <a:xfrm>
            <a:off x="8384490" y="2603939"/>
            <a:ext cx="759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min</a:t>
            </a:r>
            <a:endParaRPr i="0" sz="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40"/>
          <p:cNvSpPr txBox="1"/>
          <p:nvPr/>
        </p:nvSpPr>
        <p:spPr>
          <a:xfrm>
            <a:off x="7872461" y="1609916"/>
            <a:ext cx="1086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Softcheck</a:t>
            </a:r>
            <a:endParaRPr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40"/>
          <p:cNvSpPr/>
          <p:nvPr/>
        </p:nvSpPr>
        <p:spPr>
          <a:xfrm>
            <a:off x="7352847" y="2409202"/>
            <a:ext cx="656700" cy="619800"/>
          </a:xfrm>
          <a:prstGeom prst="rect">
            <a:avLst/>
          </a:prstGeom>
          <a:solidFill>
            <a:srgbClr val="F1DE0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40"/>
          <p:cNvSpPr/>
          <p:nvPr/>
        </p:nvSpPr>
        <p:spPr>
          <a:xfrm>
            <a:off x="7670236" y="2408720"/>
            <a:ext cx="759900" cy="620100"/>
          </a:xfrm>
          <a:prstGeom prst="ellipse">
            <a:avLst/>
          </a:prstGeom>
          <a:solidFill>
            <a:srgbClr val="F1DE0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40"/>
          <p:cNvSpPr txBox="1"/>
          <p:nvPr/>
        </p:nvSpPr>
        <p:spPr>
          <a:xfrm>
            <a:off x="7765412" y="2604477"/>
            <a:ext cx="759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 min</a:t>
            </a:r>
            <a:endParaRPr i="0" sz="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" name="Google Shape;206;p40"/>
          <p:cNvCxnSpPr>
            <a:stCxn id="207" idx="2"/>
          </p:cNvCxnSpPr>
          <p:nvPr/>
        </p:nvCxnSpPr>
        <p:spPr>
          <a:xfrm>
            <a:off x="7051463" y="2004716"/>
            <a:ext cx="0" cy="489000"/>
          </a:xfrm>
          <a:prstGeom prst="straightConnector1">
            <a:avLst/>
          </a:prstGeom>
          <a:noFill/>
          <a:ln cap="flat" cmpd="sng" w="9525">
            <a:solidFill>
              <a:srgbClr val="F1DE0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8" name="Google Shape;208;p40"/>
          <p:cNvSpPr/>
          <p:nvPr/>
        </p:nvSpPr>
        <p:spPr>
          <a:xfrm>
            <a:off x="7015144" y="2408460"/>
            <a:ext cx="759900" cy="6201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40"/>
          <p:cNvSpPr/>
          <p:nvPr/>
        </p:nvSpPr>
        <p:spPr>
          <a:xfrm>
            <a:off x="6708172" y="2408955"/>
            <a:ext cx="656700" cy="619800"/>
          </a:xfrm>
          <a:prstGeom prst="rect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7106229" y="2603939"/>
            <a:ext cx="759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 min</a:t>
            </a:r>
            <a:endParaRPr i="0" sz="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6508463" y="1381316"/>
            <a:ext cx="1086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Treinar modelo Macro</a:t>
            </a:r>
            <a:endParaRPr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" name="Google Shape;211;p40"/>
          <p:cNvCxnSpPr>
            <a:endCxn id="212" idx="0"/>
          </p:cNvCxnSpPr>
          <p:nvPr/>
        </p:nvCxnSpPr>
        <p:spPr>
          <a:xfrm>
            <a:off x="7804184" y="2949883"/>
            <a:ext cx="0" cy="726600"/>
          </a:xfrm>
          <a:prstGeom prst="straightConnector1">
            <a:avLst/>
          </a:prstGeom>
          <a:noFill/>
          <a:ln cap="flat" cmpd="sng" w="9525">
            <a:solidFill>
              <a:srgbClr val="F1DE0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p40"/>
          <p:cNvSpPr txBox="1"/>
          <p:nvPr/>
        </p:nvSpPr>
        <p:spPr>
          <a:xfrm>
            <a:off x="7095884" y="3676483"/>
            <a:ext cx="1416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Análise dos Resultados</a:t>
            </a:r>
            <a:endParaRPr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40"/>
          <p:cNvSpPr/>
          <p:nvPr/>
        </p:nvSpPr>
        <p:spPr>
          <a:xfrm>
            <a:off x="6053011" y="2409202"/>
            <a:ext cx="656700" cy="619800"/>
          </a:xfrm>
          <a:prstGeom prst="rect">
            <a:avLst/>
          </a:prstGeom>
          <a:solidFill>
            <a:srgbClr val="F1DE0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40"/>
          <p:cNvSpPr/>
          <p:nvPr/>
        </p:nvSpPr>
        <p:spPr>
          <a:xfrm>
            <a:off x="6370400" y="2408720"/>
            <a:ext cx="759900" cy="620100"/>
          </a:xfrm>
          <a:prstGeom prst="ellipse">
            <a:avLst/>
          </a:prstGeom>
          <a:solidFill>
            <a:srgbClr val="F1DE0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40"/>
          <p:cNvSpPr txBox="1"/>
          <p:nvPr/>
        </p:nvSpPr>
        <p:spPr>
          <a:xfrm>
            <a:off x="6401427" y="2604477"/>
            <a:ext cx="759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endParaRPr i="0" sz="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40"/>
          <p:cNvSpPr/>
          <p:nvPr/>
        </p:nvSpPr>
        <p:spPr>
          <a:xfrm>
            <a:off x="489125" y="470538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0"/>
          <p:cNvSpPr txBox="1"/>
          <p:nvPr>
            <p:ph type="ctrTitle"/>
          </p:nvPr>
        </p:nvSpPr>
        <p:spPr>
          <a:xfrm>
            <a:off x="1411650" y="389975"/>
            <a:ext cx="45129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Timelog Sugerido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218" name="Google Shape;218;p40"/>
          <p:cNvGrpSpPr/>
          <p:nvPr/>
        </p:nvGrpSpPr>
        <p:grpSpPr>
          <a:xfrm>
            <a:off x="720536" y="632220"/>
            <a:ext cx="353479" cy="492929"/>
            <a:chOff x="-63987100" y="2646800"/>
            <a:chExt cx="227625" cy="317425"/>
          </a:xfrm>
        </p:grpSpPr>
        <p:sp>
          <p:nvSpPr>
            <p:cNvPr id="219" name="Google Shape;219;p40"/>
            <p:cNvSpPr/>
            <p:nvPr/>
          </p:nvSpPr>
          <p:spPr>
            <a:xfrm>
              <a:off x="-63987100" y="2646800"/>
              <a:ext cx="227625" cy="317425"/>
            </a:xfrm>
            <a:custGeom>
              <a:rect b="b" l="l" r="r" t="t"/>
              <a:pathLst>
                <a:path extrusionOk="0" h="12697" w="9105">
                  <a:moveTo>
                    <a:pt x="7467" y="851"/>
                  </a:moveTo>
                  <a:lnTo>
                    <a:pt x="7467" y="2426"/>
                  </a:lnTo>
                  <a:cubicBezTo>
                    <a:pt x="7152" y="2300"/>
                    <a:pt x="6711" y="2237"/>
                    <a:pt x="6238" y="2237"/>
                  </a:cubicBezTo>
                  <a:cubicBezTo>
                    <a:pt x="5198" y="2237"/>
                    <a:pt x="4411" y="2678"/>
                    <a:pt x="4379" y="2710"/>
                  </a:cubicBezTo>
                  <a:cubicBezTo>
                    <a:pt x="4379" y="2710"/>
                    <a:pt x="3718" y="3056"/>
                    <a:pt x="2930" y="3056"/>
                  </a:cubicBezTo>
                  <a:cubicBezTo>
                    <a:pt x="2426" y="3056"/>
                    <a:pt x="1953" y="2899"/>
                    <a:pt x="1701" y="2773"/>
                  </a:cubicBezTo>
                  <a:lnTo>
                    <a:pt x="1701" y="851"/>
                  </a:lnTo>
                  <a:close/>
                  <a:moveTo>
                    <a:pt x="6207" y="3088"/>
                  </a:moveTo>
                  <a:cubicBezTo>
                    <a:pt x="6711" y="3088"/>
                    <a:pt x="7183" y="3245"/>
                    <a:pt x="7404" y="3371"/>
                  </a:cubicBezTo>
                  <a:cubicBezTo>
                    <a:pt x="7309" y="4789"/>
                    <a:pt x="6049" y="5986"/>
                    <a:pt x="4537" y="5986"/>
                  </a:cubicBezTo>
                  <a:cubicBezTo>
                    <a:pt x="3151" y="5986"/>
                    <a:pt x="2016" y="5041"/>
                    <a:pt x="1701" y="3718"/>
                  </a:cubicBezTo>
                  <a:lnTo>
                    <a:pt x="1701" y="3718"/>
                  </a:lnTo>
                  <a:cubicBezTo>
                    <a:pt x="2016" y="3844"/>
                    <a:pt x="2426" y="3939"/>
                    <a:pt x="2899" y="3939"/>
                  </a:cubicBezTo>
                  <a:cubicBezTo>
                    <a:pt x="3907" y="3939"/>
                    <a:pt x="4694" y="3498"/>
                    <a:pt x="4726" y="3466"/>
                  </a:cubicBezTo>
                  <a:cubicBezTo>
                    <a:pt x="4726" y="3466"/>
                    <a:pt x="5419" y="3088"/>
                    <a:pt x="6207" y="3088"/>
                  </a:cubicBezTo>
                  <a:close/>
                  <a:moveTo>
                    <a:pt x="4537" y="10240"/>
                  </a:moveTo>
                  <a:cubicBezTo>
                    <a:pt x="5135" y="10240"/>
                    <a:pt x="5639" y="10933"/>
                    <a:pt x="5765" y="11878"/>
                  </a:cubicBezTo>
                  <a:lnTo>
                    <a:pt x="3308" y="11878"/>
                  </a:lnTo>
                  <a:cubicBezTo>
                    <a:pt x="3434" y="10933"/>
                    <a:pt x="3938" y="10240"/>
                    <a:pt x="4537" y="10240"/>
                  </a:cubicBezTo>
                  <a:close/>
                  <a:moveTo>
                    <a:pt x="4505" y="6774"/>
                  </a:moveTo>
                  <a:cubicBezTo>
                    <a:pt x="6144" y="6806"/>
                    <a:pt x="7467" y="8066"/>
                    <a:pt x="7467" y="9672"/>
                  </a:cubicBezTo>
                  <a:lnTo>
                    <a:pt x="7467" y="11878"/>
                  </a:lnTo>
                  <a:lnTo>
                    <a:pt x="6585" y="11878"/>
                  </a:lnTo>
                  <a:cubicBezTo>
                    <a:pt x="6553" y="11279"/>
                    <a:pt x="6364" y="10744"/>
                    <a:pt x="6049" y="10303"/>
                  </a:cubicBezTo>
                  <a:cubicBezTo>
                    <a:pt x="5639" y="9704"/>
                    <a:pt x="5104" y="9389"/>
                    <a:pt x="4537" y="9389"/>
                  </a:cubicBezTo>
                  <a:cubicBezTo>
                    <a:pt x="3938" y="9389"/>
                    <a:pt x="3434" y="9704"/>
                    <a:pt x="3056" y="10303"/>
                  </a:cubicBezTo>
                  <a:cubicBezTo>
                    <a:pt x="2772" y="10744"/>
                    <a:pt x="2583" y="11279"/>
                    <a:pt x="2489" y="11878"/>
                  </a:cubicBezTo>
                  <a:lnTo>
                    <a:pt x="1638" y="11878"/>
                  </a:lnTo>
                  <a:lnTo>
                    <a:pt x="1638" y="9672"/>
                  </a:lnTo>
                  <a:cubicBezTo>
                    <a:pt x="1638" y="8066"/>
                    <a:pt x="2930" y="6774"/>
                    <a:pt x="4505" y="6774"/>
                  </a:cubicBez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62"/>
                    <a:pt x="221" y="851"/>
                    <a:pt x="410" y="851"/>
                  </a:cubicBezTo>
                  <a:lnTo>
                    <a:pt x="851" y="851"/>
                  </a:lnTo>
                  <a:lnTo>
                    <a:pt x="851" y="3056"/>
                  </a:lnTo>
                  <a:cubicBezTo>
                    <a:pt x="851" y="4506"/>
                    <a:pt x="1670" y="5734"/>
                    <a:pt x="2867" y="6364"/>
                  </a:cubicBezTo>
                  <a:cubicBezTo>
                    <a:pt x="1670" y="6995"/>
                    <a:pt x="851" y="8223"/>
                    <a:pt x="851" y="9672"/>
                  </a:cubicBezTo>
                  <a:lnTo>
                    <a:pt x="851" y="11878"/>
                  </a:lnTo>
                  <a:lnTo>
                    <a:pt x="410" y="11878"/>
                  </a:lnTo>
                  <a:cubicBezTo>
                    <a:pt x="158" y="11878"/>
                    <a:pt x="0" y="12067"/>
                    <a:pt x="0" y="12287"/>
                  </a:cubicBezTo>
                  <a:cubicBezTo>
                    <a:pt x="0" y="12508"/>
                    <a:pt x="221" y="12697"/>
                    <a:pt x="410" y="12697"/>
                  </a:cubicBezTo>
                  <a:lnTo>
                    <a:pt x="8664" y="12697"/>
                  </a:lnTo>
                  <a:cubicBezTo>
                    <a:pt x="8916" y="12697"/>
                    <a:pt x="9105" y="12508"/>
                    <a:pt x="9105" y="12287"/>
                  </a:cubicBezTo>
                  <a:cubicBezTo>
                    <a:pt x="9105" y="12035"/>
                    <a:pt x="8916" y="11878"/>
                    <a:pt x="8664" y="11878"/>
                  </a:cubicBezTo>
                  <a:lnTo>
                    <a:pt x="8286" y="11878"/>
                  </a:lnTo>
                  <a:lnTo>
                    <a:pt x="8286" y="9672"/>
                  </a:lnTo>
                  <a:cubicBezTo>
                    <a:pt x="8286" y="8223"/>
                    <a:pt x="7467" y="6995"/>
                    <a:pt x="6270" y="6364"/>
                  </a:cubicBezTo>
                  <a:cubicBezTo>
                    <a:pt x="7467" y="5734"/>
                    <a:pt x="8286" y="4506"/>
                    <a:pt x="8286" y="3056"/>
                  </a:cubicBezTo>
                  <a:lnTo>
                    <a:pt x="8286" y="851"/>
                  </a:lnTo>
                  <a:lnTo>
                    <a:pt x="8664" y="851"/>
                  </a:lnTo>
                  <a:cubicBezTo>
                    <a:pt x="8916" y="851"/>
                    <a:pt x="9105" y="662"/>
                    <a:pt x="9105" y="410"/>
                  </a:cubicBezTo>
                  <a:cubicBezTo>
                    <a:pt x="9105" y="189"/>
                    <a:pt x="8916" y="0"/>
                    <a:pt x="86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0"/>
            <p:cNvSpPr/>
            <p:nvPr/>
          </p:nvSpPr>
          <p:spPr>
            <a:xfrm>
              <a:off x="-63883150" y="2826375"/>
              <a:ext cx="20500" cy="41775"/>
            </a:xfrm>
            <a:custGeom>
              <a:rect b="b" l="l" r="r" t="t"/>
              <a:pathLst>
                <a:path extrusionOk="0" h="1671" w="820">
                  <a:moveTo>
                    <a:pt x="379" y="1"/>
                  </a:moveTo>
                  <a:cubicBezTo>
                    <a:pt x="158" y="1"/>
                    <a:pt x="1" y="221"/>
                    <a:pt x="1" y="442"/>
                  </a:cubicBezTo>
                  <a:lnTo>
                    <a:pt x="1" y="1261"/>
                  </a:lnTo>
                  <a:cubicBezTo>
                    <a:pt x="1" y="1513"/>
                    <a:pt x="190" y="1670"/>
                    <a:pt x="379" y="1670"/>
                  </a:cubicBezTo>
                  <a:cubicBezTo>
                    <a:pt x="631" y="1670"/>
                    <a:pt x="820" y="1481"/>
                    <a:pt x="820" y="1261"/>
                  </a:cubicBezTo>
                  <a:lnTo>
                    <a:pt x="820" y="442"/>
                  </a:lnTo>
                  <a:cubicBezTo>
                    <a:pt x="820" y="221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1" name="Google Shape;221;p40"/>
          <p:cNvCxnSpPr>
            <a:stCxn id="222" idx="2"/>
          </p:cNvCxnSpPr>
          <p:nvPr/>
        </p:nvCxnSpPr>
        <p:spPr>
          <a:xfrm>
            <a:off x="5687477" y="1896116"/>
            <a:ext cx="0" cy="597600"/>
          </a:xfrm>
          <a:prstGeom prst="straightConnector1">
            <a:avLst/>
          </a:prstGeom>
          <a:noFill/>
          <a:ln cap="flat" cmpd="sng" w="9525">
            <a:solidFill>
              <a:srgbClr val="F1DE0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" name="Google Shape;223;p40"/>
          <p:cNvSpPr/>
          <p:nvPr/>
        </p:nvSpPr>
        <p:spPr>
          <a:xfrm>
            <a:off x="5651159" y="2408460"/>
            <a:ext cx="759900" cy="6201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40"/>
          <p:cNvSpPr/>
          <p:nvPr/>
        </p:nvSpPr>
        <p:spPr>
          <a:xfrm>
            <a:off x="5344187" y="2408955"/>
            <a:ext cx="656700" cy="619800"/>
          </a:xfrm>
          <a:prstGeom prst="rect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40"/>
          <p:cNvSpPr txBox="1"/>
          <p:nvPr/>
        </p:nvSpPr>
        <p:spPr>
          <a:xfrm>
            <a:off x="5742243" y="2603939"/>
            <a:ext cx="759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 min</a:t>
            </a:r>
            <a:endParaRPr i="0" sz="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40"/>
          <p:cNvSpPr txBox="1"/>
          <p:nvPr/>
        </p:nvSpPr>
        <p:spPr>
          <a:xfrm>
            <a:off x="4964353" y="2603981"/>
            <a:ext cx="759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30 </a:t>
            </a:r>
            <a:r>
              <a:rPr b="1" i="0" lang="e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min</a:t>
            </a:r>
            <a:endParaRPr i="0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40"/>
          <p:cNvSpPr txBox="1"/>
          <p:nvPr/>
        </p:nvSpPr>
        <p:spPr>
          <a:xfrm>
            <a:off x="5144477" y="1457516"/>
            <a:ext cx="1086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Definição do Modelo</a:t>
            </a:r>
            <a:endParaRPr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7" name="Google Shape;227;p40"/>
          <p:cNvCxnSpPr>
            <a:stCxn id="228" idx="2"/>
          </p:cNvCxnSpPr>
          <p:nvPr/>
        </p:nvCxnSpPr>
        <p:spPr>
          <a:xfrm>
            <a:off x="4523713" y="1874125"/>
            <a:ext cx="0" cy="615600"/>
          </a:xfrm>
          <a:prstGeom prst="straightConnector1">
            <a:avLst/>
          </a:prstGeom>
          <a:noFill/>
          <a:ln cap="flat" cmpd="sng" w="9525">
            <a:solidFill>
              <a:srgbClr val="F1DE0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9" name="Google Shape;229;p40"/>
          <p:cNvSpPr/>
          <p:nvPr/>
        </p:nvSpPr>
        <p:spPr>
          <a:xfrm>
            <a:off x="4698458" y="2404817"/>
            <a:ext cx="656700" cy="619800"/>
          </a:xfrm>
          <a:prstGeom prst="rect">
            <a:avLst/>
          </a:prstGeom>
          <a:solidFill>
            <a:srgbClr val="F1DE0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40"/>
          <p:cNvSpPr/>
          <p:nvPr/>
        </p:nvSpPr>
        <p:spPr>
          <a:xfrm>
            <a:off x="5015847" y="2404335"/>
            <a:ext cx="759900" cy="620100"/>
          </a:xfrm>
          <a:prstGeom prst="ellipse">
            <a:avLst/>
          </a:prstGeom>
          <a:solidFill>
            <a:srgbClr val="F1DE0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40"/>
          <p:cNvSpPr txBox="1"/>
          <p:nvPr/>
        </p:nvSpPr>
        <p:spPr>
          <a:xfrm>
            <a:off x="5086378" y="2598993"/>
            <a:ext cx="759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25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min</a:t>
            </a:r>
            <a:endParaRPr i="0" sz="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40"/>
          <p:cNvSpPr/>
          <p:nvPr/>
        </p:nvSpPr>
        <p:spPr>
          <a:xfrm>
            <a:off x="4366960" y="2404083"/>
            <a:ext cx="759900" cy="6201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40"/>
          <p:cNvSpPr/>
          <p:nvPr/>
        </p:nvSpPr>
        <p:spPr>
          <a:xfrm>
            <a:off x="4059998" y="2404570"/>
            <a:ext cx="656700" cy="619800"/>
          </a:xfrm>
          <a:prstGeom prst="rect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40"/>
          <p:cNvSpPr/>
          <p:nvPr/>
        </p:nvSpPr>
        <p:spPr>
          <a:xfrm>
            <a:off x="3343905" y="2403742"/>
            <a:ext cx="656700" cy="619800"/>
          </a:xfrm>
          <a:prstGeom prst="rect">
            <a:avLst/>
          </a:prstGeom>
          <a:solidFill>
            <a:srgbClr val="F1DE0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40"/>
          <p:cNvSpPr/>
          <p:nvPr/>
        </p:nvSpPr>
        <p:spPr>
          <a:xfrm>
            <a:off x="3661294" y="2403260"/>
            <a:ext cx="759900" cy="620100"/>
          </a:xfrm>
          <a:prstGeom prst="ellipse">
            <a:avLst/>
          </a:prstGeom>
          <a:solidFill>
            <a:srgbClr val="F1DE0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6" name="Google Shape;236;p40"/>
          <p:cNvCxnSpPr>
            <a:stCxn id="237" idx="2"/>
          </p:cNvCxnSpPr>
          <p:nvPr/>
        </p:nvCxnSpPr>
        <p:spPr>
          <a:xfrm>
            <a:off x="3007533" y="1896115"/>
            <a:ext cx="0" cy="612600"/>
          </a:xfrm>
          <a:prstGeom prst="straightConnector1">
            <a:avLst/>
          </a:prstGeom>
          <a:noFill/>
          <a:ln cap="flat" cmpd="sng" w="9525">
            <a:solidFill>
              <a:srgbClr val="F1DE0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8" name="Google Shape;238;p40"/>
          <p:cNvCxnSpPr/>
          <p:nvPr/>
        </p:nvCxnSpPr>
        <p:spPr>
          <a:xfrm>
            <a:off x="2628151" y="2988364"/>
            <a:ext cx="0" cy="409800"/>
          </a:xfrm>
          <a:prstGeom prst="straightConnector1">
            <a:avLst/>
          </a:prstGeom>
          <a:noFill/>
          <a:ln cap="flat" cmpd="sng" w="9525">
            <a:solidFill>
              <a:srgbClr val="F1DE0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9" name="Google Shape;239;p40"/>
          <p:cNvCxnSpPr>
            <a:stCxn id="240" idx="2"/>
          </p:cNvCxnSpPr>
          <p:nvPr/>
        </p:nvCxnSpPr>
        <p:spPr>
          <a:xfrm>
            <a:off x="1956630" y="1896116"/>
            <a:ext cx="0" cy="634200"/>
          </a:xfrm>
          <a:prstGeom prst="straightConnector1">
            <a:avLst/>
          </a:prstGeom>
          <a:noFill/>
          <a:ln cap="flat" cmpd="sng" w="9525">
            <a:solidFill>
              <a:srgbClr val="F1DE0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1" name="Google Shape;241;p40"/>
          <p:cNvSpPr/>
          <p:nvPr/>
        </p:nvSpPr>
        <p:spPr>
          <a:xfrm>
            <a:off x="2996529" y="2403297"/>
            <a:ext cx="759900" cy="6201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40"/>
          <p:cNvSpPr/>
          <p:nvPr/>
        </p:nvSpPr>
        <p:spPr>
          <a:xfrm>
            <a:off x="2466529" y="2403776"/>
            <a:ext cx="880200" cy="619800"/>
          </a:xfrm>
          <a:prstGeom prst="rect">
            <a:avLst/>
          </a:prstGeom>
          <a:solidFill>
            <a:srgbClr val="5B5B5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0"/>
          <p:cNvSpPr/>
          <p:nvPr/>
        </p:nvSpPr>
        <p:spPr>
          <a:xfrm>
            <a:off x="1558537" y="2408956"/>
            <a:ext cx="398100" cy="6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40"/>
          <p:cNvSpPr/>
          <p:nvPr/>
        </p:nvSpPr>
        <p:spPr>
          <a:xfrm>
            <a:off x="356750" y="2087300"/>
            <a:ext cx="1370100" cy="1251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40"/>
          <p:cNvSpPr/>
          <p:nvPr/>
        </p:nvSpPr>
        <p:spPr>
          <a:xfrm>
            <a:off x="454608" y="2176651"/>
            <a:ext cx="1174500" cy="1072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40"/>
          <p:cNvSpPr/>
          <p:nvPr/>
        </p:nvSpPr>
        <p:spPr>
          <a:xfrm>
            <a:off x="1994036" y="2404329"/>
            <a:ext cx="656700" cy="619800"/>
          </a:xfrm>
          <a:prstGeom prst="rect">
            <a:avLst/>
          </a:prstGeom>
          <a:solidFill>
            <a:srgbClr val="F1DE0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40"/>
          <p:cNvSpPr/>
          <p:nvPr/>
        </p:nvSpPr>
        <p:spPr>
          <a:xfrm>
            <a:off x="2311425" y="2403847"/>
            <a:ext cx="759900" cy="620100"/>
          </a:xfrm>
          <a:prstGeom prst="ellipse">
            <a:avLst/>
          </a:prstGeom>
          <a:solidFill>
            <a:srgbClr val="F1DE0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40"/>
          <p:cNvSpPr txBox="1"/>
          <p:nvPr/>
        </p:nvSpPr>
        <p:spPr>
          <a:xfrm>
            <a:off x="443678" y="2524165"/>
            <a:ext cx="1174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b="1" i="0" lang="en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i="0" sz="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40"/>
          <p:cNvSpPr txBox="1"/>
          <p:nvPr/>
        </p:nvSpPr>
        <p:spPr>
          <a:xfrm>
            <a:off x="3051540" y="2598999"/>
            <a:ext cx="759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25 min</a:t>
            </a:r>
            <a:endParaRPr i="0" sz="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40"/>
          <p:cNvSpPr txBox="1"/>
          <p:nvPr/>
        </p:nvSpPr>
        <p:spPr>
          <a:xfrm>
            <a:off x="2397125" y="2598985"/>
            <a:ext cx="759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25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min</a:t>
            </a:r>
            <a:endParaRPr i="0" sz="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40"/>
          <p:cNvSpPr txBox="1"/>
          <p:nvPr/>
        </p:nvSpPr>
        <p:spPr>
          <a:xfrm>
            <a:off x="1352280" y="1457516"/>
            <a:ext cx="1208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União de Tabelas</a:t>
            </a:r>
            <a:endParaRPr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40"/>
          <p:cNvSpPr txBox="1"/>
          <p:nvPr/>
        </p:nvSpPr>
        <p:spPr>
          <a:xfrm>
            <a:off x="2085135" y="3408764"/>
            <a:ext cx="1086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EDA</a:t>
            </a:r>
            <a:endParaRPr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40"/>
          <p:cNvSpPr txBox="1"/>
          <p:nvPr/>
        </p:nvSpPr>
        <p:spPr>
          <a:xfrm>
            <a:off x="2241033" y="1457515"/>
            <a:ext cx="1533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Tratamento de Dados</a:t>
            </a:r>
            <a:endParaRPr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40"/>
          <p:cNvSpPr txBox="1"/>
          <p:nvPr/>
        </p:nvSpPr>
        <p:spPr>
          <a:xfrm>
            <a:off x="3751528" y="2598999"/>
            <a:ext cx="759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15 min</a:t>
            </a:r>
            <a:endParaRPr i="0" sz="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40"/>
          <p:cNvSpPr txBox="1"/>
          <p:nvPr/>
        </p:nvSpPr>
        <p:spPr>
          <a:xfrm>
            <a:off x="4403679" y="2599315"/>
            <a:ext cx="759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 min</a:t>
            </a:r>
            <a:endParaRPr i="0" sz="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4" name="Google Shape;254;p40"/>
          <p:cNvCxnSpPr/>
          <p:nvPr/>
        </p:nvCxnSpPr>
        <p:spPr>
          <a:xfrm>
            <a:off x="3845875" y="2999136"/>
            <a:ext cx="0" cy="409800"/>
          </a:xfrm>
          <a:prstGeom prst="straightConnector1">
            <a:avLst/>
          </a:prstGeom>
          <a:noFill/>
          <a:ln cap="flat" cmpd="sng" w="9525">
            <a:solidFill>
              <a:srgbClr val="F1DE0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5" name="Google Shape;255;p40"/>
          <p:cNvSpPr txBox="1"/>
          <p:nvPr/>
        </p:nvSpPr>
        <p:spPr>
          <a:xfrm>
            <a:off x="3188876" y="3449650"/>
            <a:ext cx="1314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Análise Micro</a:t>
            </a:r>
            <a:endParaRPr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40"/>
          <p:cNvSpPr txBox="1"/>
          <p:nvPr/>
        </p:nvSpPr>
        <p:spPr>
          <a:xfrm>
            <a:off x="3980713" y="1435525"/>
            <a:ext cx="1086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Separação Micro</a:t>
            </a:r>
            <a:endParaRPr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40"/>
          <p:cNvCxnSpPr>
            <a:endCxn id="257" idx="0"/>
          </p:cNvCxnSpPr>
          <p:nvPr/>
        </p:nvCxnSpPr>
        <p:spPr>
          <a:xfrm>
            <a:off x="5113170" y="2988423"/>
            <a:ext cx="0" cy="650400"/>
          </a:xfrm>
          <a:prstGeom prst="straightConnector1">
            <a:avLst/>
          </a:prstGeom>
          <a:noFill/>
          <a:ln cap="flat" cmpd="sng" w="9525">
            <a:solidFill>
              <a:srgbClr val="F1DE0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7" name="Google Shape;257;p40"/>
          <p:cNvSpPr txBox="1"/>
          <p:nvPr/>
        </p:nvSpPr>
        <p:spPr>
          <a:xfrm>
            <a:off x="4404870" y="3638823"/>
            <a:ext cx="1416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Treinamento Padrão</a:t>
            </a:r>
            <a:endParaRPr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40"/>
          <p:cNvSpPr/>
          <p:nvPr/>
        </p:nvSpPr>
        <p:spPr>
          <a:xfrm>
            <a:off x="1627696" y="2402676"/>
            <a:ext cx="759900" cy="6201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40"/>
          <p:cNvSpPr txBox="1"/>
          <p:nvPr/>
        </p:nvSpPr>
        <p:spPr>
          <a:xfrm>
            <a:off x="1635269" y="2603945"/>
            <a:ext cx="759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15</a:t>
            </a: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min</a:t>
            </a:r>
            <a:endParaRPr i="0" sz="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0" name="Google Shape;260;p40"/>
          <p:cNvCxnSpPr/>
          <p:nvPr/>
        </p:nvCxnSpPr>
        <p:spPr>
          <a:xfrm>
            <a:off x="6440195" y="2949824"/>
            <a:ext cx="0" cy="409800"/>
          </a:xfrm>
          <a:prstGeom prst="straightConnector1">
            <a:avLst/>
          </a:prstGeom>
          <a:noFill/>
          <a:ln cap="flat" cmpd="sng" w="9525">
            <a:solidFill>
              <a:srgbClr val="F1DE0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1" name="Google Shape;261;p40"/>
          <p:cNvSpPr txBox="1"/>
          <p:nvPr/>
        </p:nvSpPr>
        <p:spPr>
          <a:xfrm>
            <a:off x="5557850" y="3460175"/>
            <a:ext cx="1899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Hyperparametrização</a:t>
            </a:r>
            <a:endParaRPr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2" name="Google Shape;262;p40"/>
          <p:cNvCxnSpPr/>
          <p:nvPr/>
        </p:nvCxnSpPr>
        <p:spPr>
          <a:xfrm>
            <a:off x="8430020" y="2011407"/>
            <a:ext cx="0" cy="409800"/>
          </a:xfrm>
          <a:prstGeom prst="straightConnector1">
            <a:avLst/>
          </a:prstGeom>
          <a:noFill/>
          <a:ln cap="flat" cmpd="sng" w="9525">
            <a:solidFill>
              <a:srgbClr val="F1DE07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1"/>
          <p:cNvSpPr txBox="1"/>
          <p:nvPr>
            <p:ph type="ctrTitle"/>
          </p:nvPr>
        </p:nvSpPr>
        <p:spPr>
          <a:xfrm>
            <a:off x="1411650" y="389975"/>
            <a:ext cx="72864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Entrega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69" name="Google Shape;269;p41"/>
          <p:cNvSpPr/>
          <p:nvPr/>
        </p:nvSpPr>
        <p:spPr>
          <a:xfrm>
            <a:off x="662670" y="628394"/>
            <a:ext cx="469213" cy="500545"/>
          </a:xfrm>
          <a:custGeom>
            <a:rect b="b" l="l" r="r" t="t"/>
            <a:pathLst>
              <a:path extrusionOk="0" h="11721" w="11816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928800" y="1503775"/>
            <a:ext cx="7286400" cy="28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Insira o </a:t>
            </a: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link do Portfólio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de um dos membros do grupo aqui abaixo: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/>
          <p:nvPr/>
        </p:nvSpPr>
        <p:spPr>
          <a:xfrm>
            <a:off x="1435100" y="1472250"/>
            <a:ext cx="7249800" cy="22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450" lIns="47450" spcFirstLastPara="1" rIns="47450" wrap="square" tIns="4745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</a:pPr>
            <a:r>
              <a:rPr b="1" lang="en" sz="5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PREVISÃO DE FATURAMENTO</a:t>
            </a:r>
            <a:endParaRPr b="1" i="0" sz="5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30"/>
          <p:cNvSpPr txBox="1"/>
          <p:nvPr>
            <p:ph idx="1" type="subTitle"/>
          </p:nvPr>
        </p:nvSpPr>
        <p:spPr>
          <a:xfrm>
            <a:off x="3497850" y="3776850"/>
            <a:ext cx="51870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" sz="18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[RELEMBRANDO O DESAFIO]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30"/>
          <p:cNvSpPr/>
          <p:nvPr/>
        </p:nvSpPr>
        <p:spPr>
          <a:xfrm>
            <a:off x="0" y="2427275"/>
            <a:ext cx="5187000" cy="2715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0"/>
          <p:cNvSpPr/>
          <p:nvPr/>
        </p:nvSpPr>
        <p:spPr>
          <a:xfrm rot="-5400000">
            <a:off x="-367150" y="3341250"/>
            <a:ext cx="2103600" cy="1500900"/>
          </a:xfrm>
          <a:prstGeom prst="diagStripe">
            <a:avLst>
              <a:gd fmla="val 5572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idx="1" type="body"/>
          </p:nvPr>
        </p:nvSpPr>
        <p:spPr>
          <a:xfrm>
            <a:off x="549950" y="1532350"/>
            <a:ext cx="8027100" cy="28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O Walmart Inc é uma empresa multinacional de varejo que opera uma rede de hipermercados, lojas de departamentos com descontos e supermercados, com sede nos Estados Unidos. Eles atuam em diversos setores como esporte, lazer, utensílios domésticos e outros, sendo uma das empresas varejistas com maior receita global.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31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1"/>
          <p:cNvSpPr txBox="1"/>
          <p:nvPr>
            <p:ph type="ctrTitle"/>
          </p:nvPr>
        </p:nvSpPr>
        <p:spPr>
          <a:xfrm>
            <a:off x="1411650" y="389975"/>
            <a:ext cx="72864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Previsão de Faturamento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0" name="Google Shape;130;p31"/>
          <p:cNvSpPr/>
          <p:nvPr/>
        </p:nvSpPr>
        <p:spPr>
          <a:xfrm>
            <a:off x="662670" y="628394"/>
            <a:ext cx="469213" cy="500545"/>
          </a:xfrm>
          <a:custGeom>
            <a:rect b="b" l="l" r="r" t="t"/>
            <a:pathLst>
              <a:path extrusionOk="0" h="11721" w="11816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/>
          <p:nvPr>
            <p:ph idx="1" type="body"/>
          </p:nvPr>
        </p:nvSpPr>
        <p:spPr>
          <a:xfrm>
            <a:off x="549950" y="1532350"/>
            <a:ext cx="8027100" cy="28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A Gerência da operação global do Walmart precisa estruturar o planejamento para os próximos anos. Para isso, precisa de uma 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estimativa, baseada em dados, de quanto aquele departamento irá lucrar ao longo do ano.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Vocês atuam como um time de Cientista de Dados da empresa e, portanto, ficaram com a tarefa de construir um modelo de ML que possa dar um ótimo estimador de venda do departamento.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32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2"/>
          <p:cNvSpPr txBox="1"/>
          <p:nvPr>
            <p:ph type="ctrTitle"/>
          </p:nvPr>
        </p:nvSpPr>
        <p:spPr>
          <a:xfrm>
            <a:off x="1411650" y="389975"/>
            <a:ext cx="72864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Previsão de Faturamento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8" name="Google Shape;138;p32"/>
          <p:cNvSpPr/>
          <p:nvPr/>
        </p:nvSpPr>
        <p:spPr>
          <a:xfrm>
            <a:off x="662670" y="628394"/>
            <a:ext cx="469213" cy="500545"/>
          </a:xfrm>
          <a:custGeom>
            <a:rect b="b" l="l" r="r" t="t"/>
            <a:pathLst>
              <a:path extrusionOk="0" h="11721" w="11816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>
            <p:ph idx="1" type="body"/>
          </p:nvPr>
        </p:nvSpPr>
        <p:spPr>
          <a:xfrm>
            <a:off x="549950" y="1532350"/>
            <a:ext cx="8027100" cy="28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São apresentados os dados de vendas semanais por departamento de 45 lojas do Walmart localizadas em diferentes regiões. Em adicional, também é fornecido variáveis como temperatura média da semana, preço do combustível, feriado, taxa de desemprego e outros valores.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Também é apresentado 5 variáveis chamadas Markdown, que representam dados anônimos relacionados a descontos promocionais que o Walmart está executando naquele período.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Vocês </a:t>
            </a: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deverão construir um modelo de Regressão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sem se basear na sazonalidade das vendas.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33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3"/>
          <p:cNvSpPr txBox="1"/>
          <p:nvPr>
            <p:ph type="ctrTitle"/>
          </p:nvPr>
        </p:nvSpPr>
        <p:spPr>
          <a:xfrm>
            <a:off x="1411650" y="389975"/>
            <a:ext cx="72864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Informações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6" name="Google Shape;146;p33"/>
          <p:cNvSpPr/>
          <p:nvPr/>
        </p:nvSpPr>
        <p:spPr>
          <a:xfrm>
            <a:off x="662670" y="628394"/>
            <a:ext cx="469213" cy="500545"/>
          </a:xfrm>
          <a:custGeom>
            <a:rect b="b" l="l" r="r" t="t"/>
            <a:pathLst>
              <a:path extrusionOk="0" h="11721" w="11816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 txBox="1"/>
          <p:nvPr>
            <p:ph idx="1" type="body"/>
          </p:nvPr>
        </p:nvSpPr>
        <p:spPr>
          <a:xfrm>
            <a:off x="865350" y="1548500"/>
            <a:ext cx="7413300" cy="28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Montserrat"/>
              <a:buAutoNum type="arabicPeriod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União das Tabelas: Junte as informações presentes nos Datasets de forma correta;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AutoNum type="arabicPeriod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EDA: Avalie os dados presentes no Dataset final;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AutoNum type="arabicPeriod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Tratamento dos Dados: Transforme as variáveis categóricas;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AutoNum type="arabicPeriod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Análise Micro: Treine modelos com uma quantidade reduzida de dados;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AutoNum type="arabicPeriod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Separação de Treino e Teste - Micro: Separe em Treino e Teste os dados presentes no novo Dataset;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34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4"/>
          <p:cNvSpPr txBox="1"/>
          <p:nvPr>
            <p:ph type="ctrTitle"/>
          </p:nvPr>
        </p:nvSpPr>
        <p:spPr>
          <a:xfrm>
            <a:off x="1411650" y="389975"/>
            <a:ext cx="72864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Milestones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4" name="Google Shape;154;p34"/>
          <p:cNvSpPr/>
          <p:nvPr/>
        </p:nvSpPr>
        <p:spPr>
          <a:xfrm>
            <a:off x="662670" y="628394"/>
            <a:ext cx="469213" cy="500545"/>
          </a:xfrm>
          <a:custGeom>
            <a:rect b="b" l="l" r="r" t="t"/>
            <a:pathLst>
              <a:path extrusionOk="0" h="11721" w="11816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5"/>
          <p:cNvSpPr txBox="1"/>
          <p:nvPr>
            <p:ph type="ctrTitle"/>
          </p:nvPr>
        </p:nvSpPr>
        <p:spPr>
          <a:xfrm>
            <a:off x="1411650" y="389975"/>
            <a:ext cx="72864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Milestones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1" name="Google Shape;161;p35"/>
          <p:cNvSpPr/>
          <p:nvPr/>
        </p:nvSpPr>
        <p:spPr>
          <a:xfrm>
            <a:off x="662670" y="628394"/>
            <a:ext cx="469213" cy="500545"/>
          </a:xfrm>
          <a:custGeom>
            <a:rect b="b" l="l" r="r" t="t"/>
            <a:pathLst>
              <a:path extrusionOk="0" h="11721" w="11816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5"/>
          <p:cNvSpPr txBox="1"/>
          <p:nvPr/>
        </p:nvSpPr>
        <p:spPr>
          <a:xfrm>
            <a:off x="974550" y="1684750"/>
            <a:ext cx="7194900" cy="3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AutoNum type="arabicPeriod" startAt="6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Treinamento Padrão de Modelos: Treine os modelos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AutoNum type="alphaLcPeriod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Linear Regression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AutoNum type="alphaLcPeriod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SGDRegressor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AutoNum type="alphaLcPeriod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GradientBoostingRegressor	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AutoNum type="alphaLcPeriod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ExtraTreesRegressor	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AutoNum type="alphaLcPeriod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RandomForestRegressor	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AutoNum type="alphaLcPeriod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HuberReg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AutoNum type="arabicPeriod" startAt="6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Definição do Modelo: Escolha o modelo que mais se adequa a massa de dados.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6"/>
          <p:cNvSpPr txBox="1"/>
          <p:nvPr>
            <p:ph type="ctrTitle"/>
          </p:nvPr>
        </p:nvSpPr>
        <p:spPr>
          <a:xfrm>
            <a:off x="1411650" y="389975"/>
            <a:ext cx="72864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Milestones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9" name="Google Shape;169;p36"/>
          <p:cNvSpPr/>
          <p:nvPr/>
        </p:nvSpPr>
        <p:spPr>
          <a:xfrm>
            <a:off x="662670" y="628394"/>
            <a:ext cx="469213" cy="500545"/>
          </a:xfrm>
          <a:custGeom>
            <a:rect b="b" l="l" r="r" t="t"/>
            <a:pathLst>
              <a:path extrusionOk="0" h="11721" w="11816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6"/>
          <p:cNvSpPr txBox="1"/>
          <p:nvPr/>
        </p:nvSpPr>
        <p:spPr>
          <a:xfrm>
            <a:off x="974550" y="1684750"/>
            <a:ext cx="71949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AutoNum type="arabicPeriod" startAt="8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Hyperparametrização: Ajuste o modelo para obter a melhor previsão possível;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AutoNum type="arabicPeriod" startAt="8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Treinar Melhor Modelo - Macro: Amplie a modelagem para uma análise Macro (considerando todos os dados);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AutoNum type="arabicPeriod" startAt="8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Análise dos Resultados: Quais são as conclusões do projeto?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idx="1" type="body"/>
          </p:nvPr>
        </p:nvSpPr>
        <p:spPr>
          <a:xfrm>
            <a:off x="928800" y="1503775"/>
            <a:ext cx="7286400" cy="28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Vocês vão atuar em grupos aleatórios, que serão divulgados pelo Slack;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Deverão entregar o </a:t>
            </a: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link do GitHub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de um dos membros da equipe, contendo as contextualizações, o modelo e as conclusões a partir dele.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37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7"/>
          <p:cNvSpPr txBox="1"/>
          <p:nvPr>
            <p:ph type="ctrTitle"/>
          </p:nvPr>
        </p:nvSpPr>
        <p:spPr>
          <a:xfrm>
            <a:off x="1411650" y="389975"/>
            <a:ext cx="72864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Instruções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8" name="Google Shape;178;p37"/>
          <p:cNvSpPr/>
          <p:nvPr/>
        </p:nvSpPr>
        <p:spPr>
          <a:xfrm>
            <a:off x="662670" y="628394"/>
            <a:ext cx="469213" cy="500545"/>
          </a:xfrm>
          <a:custGeom>
            <a:rect b="b" l="l" r="r" t="t"/>
            <a:pathLst>
              <a:path extrusionOk="0" h="11721" w="11816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1DE07"/>
      </a:accent1>
      <a:accent2>
        <a:srgbClr val="212121"/>
      </a:accent2>
      <a:accent3>
        <a:srgbClr val="78909C"/>
      </a:accent3>
      <a:accent4>
        <a:srgbClr val="B4B4B4"/>
      </a:accent4>
      <a:accent5>
        <a:srgbClr val="838383"/>
      </a:accent5>
      <a:accent6>
        <a:srgbClr val="5A5A5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