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21" name="Google Shape;121;p1: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0: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66" name="Google Shape;366;p10: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1: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87" name="Google Shape;387;p11: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2: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14" name="Google Shape;414;p12: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3:notes"/>
          <p:cNvSpPr txBox="1"/>
          <p:nvPr/>
        </p:nvSpPr>
        <p:spPr>
          <a:xfrm>
            <a:off x="4282200" y="10154880"/>
            <a:ext cx="3275640" cy="5349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446" name="Google Shape;446;p13:notes"/>
          <p:cNvSpPr/>
          <p:nvPr>
            <p:ph idx="2" type="sldImg"/>
          </p:nvPr>
        </p:nvSpPr>
        <p:spPr>
          <a:xfrm>
            <a:off x="1011240" y="802080"/>
            <a:ext cx="553644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p13:notes"/>
          <p:cNvSpPr txBox="1"/>
          <p:nvPr>
            <p:ph idx="1" type="body"/>
          </p:nvPr>
        </p:nvSpPr>
        <p:spPr>
          <a:xfrm>
            <a:off x="756000" y="5078880"/>
            <a:ext cx="6047640" cy="48103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4:notes"/>
          <p:cNvSpPr txBox="1"/>
          <p:nvPr/>
        </p:nvSpPr>
        <p:spPr>
          <a:xfrm>
            <a:off x="4282200" y="10154880"/>
            <a:ext cx="3275640" cy="5349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453" name="Google Shape;453;p14:notes"/>
          <p:cNvSpPr/>
          <p:nvPr>
            <p:ph idx="2" type="sldImg"/>
          </p:nvPr>
        </p:nvSpPr>
        <p:spPr>
          <a:xfrm>
            <a:off x="1011240" y="802080"/>
            <a:ext cx="553644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14:notes"/>
          <p:cNvSpPr txBox="1"/>
          <p:nvPr>
            <p:ph idx="1" type="body"/>
          </p:nvPr>
        </p:nvSpPr>
        <p:spPr>
          <a:xfrm>
            <a:off x="756000" y="5078880"/>
            <a:ext cx="6047640" cy="48103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5:notes"/>
          <p:cNvSpPr txBox="1"/>
          <p:nvPr/>
        </p:nvSpPr>
        <p:spPr>
          <a:xfrm>
            <a:off x="4282200" y="10154880"/>
            <a:ext cx="3275640" cy="5349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459" name="Google Shape;459;p15:notes"/>
          <p:cNvSpPr/>
          <p:nvPr>
            <p:ph idx="2" type="sldImg"/>
          </p:nvPr>
        </p:nvSpPr>
        <p:spPr>
          <a:xfrm>
            <a:off x="1011240" y="802080"/>
            <a:ext cx="553644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15:notes"/>
          <p:cNvSpPr txBox="1"/>
          <p:nvPr>
            <p:ph idx="1" type="body"/>
          </p:nvPr>
        </p:nvSpPr>
        <p:spPr>
          <a:xfrm>
            <a:off x="756000" y="5078880"/>
            <a:ext cx="6047640" cy="48103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16:notes"/>
          <p:cNvSpPr txBox="1"/>
          <p:nvPr/>
        </p:nvSpPr>
        <p:spPr>
          <a:xfrm>
            <a:off x="4282200" y="10154880"/>
            <a:ext cx="3275640" cy="5349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488" name="Google Shape;488;p16:notes"/>
          <p:cNvSpPr/>
          <p:nvPr>
            <p:ph idx="2" type="sldImg"/>
          </p:nvPr>
        </p:nvSpPr>
        <p:spPr>
          <a:xfrm>
            <a:off x="1011240" y="802080"/>
            <a:ext cx="553644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9" name="Google Shape;489;p16:notes"/>
          <p:cNvSpPr txBox="1"/>
          <p:nvPr>
            <p:ph idx="1" type="body"/>
          </p:nvPr>
        </p:nvSpPr>
        <p:spPr>
          <a:xfrm>
            <a:off x="756000" y="5078880"/>
            <a:ext cx="6047640" cy="48103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7:notes"/>
          <p:cNvSpPr txBox="1"/>
          <p:nvPr/>
        </p:nvSpPr>
        <p:spPr>
          <a:xfrm>
            <a:off x="4282200" y="10154880"/>
            <a:ext cx="3275640" cy="5349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510" name="Google Shape;510;p17:notes"/>
          <p:cNvSpPr/>
          <p:nvPr>
            <p:ph idx="2" type="sldImg"/>
          </p:nvPr>
        </p:nvSpPr>
        <p:spPr>
          <a:xfrm>
            <a:off x="1011240" y="802080"/>
            <a:ext cx="553644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1" name="Google Shape;511;p17:notes"/>
          <p:cNvSpPr txBox="1"/>
          <p:nvPr>
            <p:ph idx="1" type="body"/>
          </p:nvPr>
        </p:nvSpPr>
        <p:spPr>
          <a:xfrm>
            <a:off x="756000" y="5078880"/>
            <a:ext cx="6047640" cy="48103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18:notes"/>
          <p:cNvSpPr txBox="1"/>
          <p:nvPr/>
        </p:nvSpPr>
        <p:spPr>
          <a:xfrm>
            <a:off x="4282200" y="10154880"/>
            <a:ext cx="3275640" cy="5349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516" name="Google Shape;516;p18:notes"/>
          <p:cNvSpPr/>
          <p:nvPr>
            <p:ph idx="2" type="sldImg"/>
          </p:nvPr>
        </p:nvSpPr>
        <p:spPr>
          <a:xfrm>
            <a:off x="1011240" y="802080"/>
            <a:ext cx="553644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7" name="Google Shape;517;p18:notes"/>
          <p:cNvSpPr txBox="1"/>
          <p:nvPr>
            <p:ph idx="1" type="body"/>
          </p:nvPr>
        </p:nvSpPr>
        <p:spPr>
          <a:xfrm>
            <a:off x="756000" y="5078880"/>
            <a:ext cx="6047640" cy="48103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19:notes"/>
          <p:cNvSpPr txBox="1"/>
          <p:nvPr/>
        </p:nvSpPr>
        <p:spPr>
          <a:xfrm>
            <a:off x="4282200" y="10154880"/>
            <a:ext cx="3275640" cy="5349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522" name="Google Shape;522;p19:notes"/>
          <p:cNvSpPr/>
          <p:nvPr>
            <p:ph idx="2" type="sldImg"/>
          </p:nvPr>
        </p:nvSpPr>
        <p:spPr>
          <a:xfrm>
            <a:off x="1011240" y="802080"/>
            <a:ext cx="553644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3" name="Google Shape;523;p19:notes"/>
          <p:cNvSpPr txBox="1"/>
          <p:nvPr>
            <p:ph idx="1" type="body"/>
          </p:nvPr>
        </p:nvSpPr>
        <p:spPr>
          <a:xfrm>
            <a:off x="756000" y="5078880"/>
            <a:ext cx="6047640" cy="48103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txBox="1"/>
          <p:nvPr/>
        </p:nvSpPr>
        <p:spPr>
          <a:xfrm>
            <a:off x="4282200" y="10154880"/>
            <a:ext cx="3275640" cy="5349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27" name="Google Shape;127;p2:notes"/>
          <p:cNvSpPr/>
          <p:nvPr>
            <p:ph idx="2" type="sldImg"/>
          </p:nvPr>
        </p:nvSpPr>
        <p:spPr>
          <a:xfrm>
            <a:off x="1011240" y="802080"/>
            <a:ext cx="553644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2:notes"/>
          <p:cNvSpPr txBox="1"/>
          <p:nvPr>
            <p:ph idx="1" type="body"/>
          </p:nvPr>
        </p:nvSpPr>
        <p:spPr>
          <a:xfrm>
            <a:off x="756000" y="5078880"/>
            <a:ext cx="6047640" cy="48103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0:notes"/>
          <p:cNvSpPr txBox="1"/>
          <p:nvPr/>
        </p:nvSpPr>
        <p:spPr>
          <a:xfrm>
            <a:off x="4282200" y="10154880"/>
            <a:ext cx="3275640" cy="5349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528" name="Google Shape;528;p20:notes"/>
          <p:cNvSpPr/>
          <p:nvPr>
            <p:ph idx="2" type="sldImg"/>
          </p:nvPr>
        </p:nvSpPr>
        <p:spPr>
          <a:xfrm>
            <a:off x="1011240" y="802080"/>
            <a:ext cx="553644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9" name="Google Shape;529;p20:notes"/>
          <p:cNvSpPr txBox="1"/>
          <p:nvPr>
            <p:ph idx="1" type="body"/>
          </p:nvPr>
        </p:nvSpPr>
        <p:spPr>
          <a:xfrm>
            <a:off x="756000" y="5078880"/>
            <a:ext cx="6047640" cy="48103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1:notes"/>
          <p:cNvSpPr txBox="1"/>
          <p:nvPr/>
        </p:nvSpPr>
        <p:spPr>
          <a:xfrm>
            <a:off x="4282200" y="10154880"/>
            <a:ext cx="3275640" cy="5349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534" name="Google Shape;534;p21:notes"/>
          <p:cNvSpPr/>
          <p:nvPr>
            <p:ph idx="2" type="sldImg"/>
          </p:nvPr>
        </p:nvSpPr>
        <p:spPr>
          <a:xfrm>
            <a:off x="1011240" y="802080"/>
            <a:ext cx="553644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5" name="Google Shape;535;p21:notes"/>
          <p:cNvSpPr txBox="1"/>
          <p:nvPr>
            <p:ph idx="1" type="body"/>
          </p:nvPr>
        </p:nvSpPr>
        <p:spPr>
          <a:xfrm>
            <a:off x="756000" y="5078880"/>
            <a:ext cx="6047640" cy="48103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22:notes"/>
          <p:cNvSpPr txBox="1"/>
          <p:nvPr/>
        </p:nvSpPr>
        <p:spPr>
          <a:xfrm>
            <a:off x="4282200" y="10154880"/>
            <a:ext cx="3275640" cy="5349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540" name="Google Shape;540;p22:notes"/>
          <p:cNvSpPr/>
          <p:nvPr>
            <p:ph idx="2" type="sldImg"/>
          </p:nvPr>
        </p:nvSpPr>
        <p:spPr>
          <a:xfrm>
            <a:off x="1011240" y="802080"/>
            <a:ext cx="553644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1" name="Google Shape;541;p22:notes"/>
          <p:cNvSpPr txBox="1"/>
          <p:nvPr>
            <p:ph idx="1" type="body"/>
          </p:nvPr>
        </p:nvSpPr>
        <p:spPr>
          <a:xfrm>
            <a:off x="756000" y="5078880"/>
            <a:ext cx="6047640" cy="48103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23:notes"/>
          <p:cNvSpPr txBox="1"/>
          <p:nvPr/>
        </p:nvSpPr>
        <p:spPr>
          <a:xfrm>
            <a:off x="4282200" y="10154880"/>
            <a:ext cx="3275640" cy="5349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546" name="Google Shape;546;p23:notes"/>
          <p:cNvSpPr/>
          <p:nvPr>
            <p:ph idx="2" type="sldImg"/>
          </p:nvPr>
        </p:nvSpPr>
        <p:spPr>
          <a:xfrm>
            <a:off x="1011240" y="802080"/>
            <a:ext cx="553644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7" name="Google Shape;547;p23:notes"/>
          <p:cNvSpPr txBox="1"/>
          <p:nvPr>
            <p:ph idx="1" type="body"/>
          </p:nvPr>
        </p:nvSpPr>
        <p:spPr>
          <a:xfrm>
            <a:off x="756000" y="5078880"/>
            <a:ext cx="6047640" cy="48103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4:notes"/>
          <p:cNvSpPr txBox="1"/>
          <p:nvPr/>
        </p:nvSpPr>
        <p:spPr>
          <a:xfrm>
            <a:off x="4282200" y="10154880"/>
            <a:ext cx="3275640" cy="5349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552" name="Google Shape;552;p24:notes"/>
          <p:cNvSpPr/>
          <p:nvPr>
            <p:ph idx="2" type="sldImg"/>
          </p:nvPr>
        </p:nvSpPr>
        <p:spPr>
          <a:xfrm>
            <a:off x="1011240" y="802080"/>
            <a:ext cx="553644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3" name="Google Shape;553;p24:notes"/>
          <p:cNvSpPr txBox="1"/>
          <p:nvPr>
            <p:ph idx="1" type="body"/>
          </p:nvPr>
        </p:nvSpPr>
        <p:spPr>
          <a:xfrm>
            <a:off x="756000" y="5078880"/>
            <a:ext cx="6047640" cy="48103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33" name="Google Shape;133;p3: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65" name="Google Shape;165;p4: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189" name="Google Shape;189;p5: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6: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249" name="Google Shape;249;p6: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7:notes"/>
          <p:cNvSpPr txBox="1"/>
          <p:nvPr/>
        </p:nvSpPr>
        <p:spPr>
          <a:xfrm>
            <a:off x="4282200" y="10154880"/>
            <a:ext cx="3275640" cy="53496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302" name="Google Shape;302;p7:notes"/>
          <p:cNvSpPr/>
          <p:nvPr>
            <p:ph idx="2" type="sldImg"/>
          </p:nvPr>
        </p:nvSpPr>
        <p:spPr>
          <a:xfrm>
            <a:off x="1011240" y="802080"/>
            <a:ext cx="553644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7:notes"/>
          <p:cNvSpPr txBox="1"/>
          <p:nvPr>
            <p:ph idx="1" type="body"/>
          </p:nvPr>
        </p:nvSpPr>
        <p:spPr>
          <a:xfrm>
            <a:off x="756000" y="5078880"/>
            <a:ext cx="6047640" cy="48103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8: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08" name="Google Shape;308;p8: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9: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29" name="Google Shape;329;p9: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2"/>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720000" y="2160000"/>
            <a:ext cx="8640000" cy="438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6" name="Shape 46"/>
        <p:cNvGrpSpPr/>
        <p:nvPr/>
      </p:nvGrpSpPr>
      <p:grpSpPr>
        <a:xfrm>
          <a:off x="0" y="0"/>
          <a:ext cx="0" cy="0"/>
          <a:chOff x="0" y="0"/>
          <a:chExt cx="0" cy="0"/>
        </a:xfrm>
      </p:grpSpPr>
      <p:sp>
        <p:nvSpPr>
          <p:cNvPr id="47" name="Google Shape;47;p11"/>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 type="body"/>
          </p:nvPr>
        </p:nvSpPr>
        <p:spPr>
          <a:xfrm>
            <a:off x="720000" y="2160000"/>
            <a:ext cx="864000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11"/>
          <p:cNvSpPr txBox="1"/>
          <p:nvPr>
            <p:ph idx="2" type="body"/>
          </p:nvPr>
        </p:nvSpPr>
        <p:spPr>
          <a:xfrm>
            <a:off x="720000" y="4450320"/>
            <a:ext cx="864000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0" name="Shape 50"/>
        <p:cNvGrpSpPr/>
        <p:nvPr/>
      </p:nvGrpSpPr>
      <p:grpSpPr>
        <a:xfrm>
          <a:off x="0" y="0"/>
          <a:ext cx="0" cy="0"/>
          <a:chOff x="0" y="0"/>
          <a:chExt cx="0" cy="0"/>
        </a:xfrm>
      </p:grpSpPr>
      <p:sp>
        <p:nvSpPr>
          <p:cNvPr id="51" name="Google Shape;51;p12"/>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 type="body"/>
          </p:nvPr>
        </p:nvSpPr>
        <p:spPr>
          <a:xfrm>
            <a:off x="720000" y="216000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3" name="Google Shape;53;p12"/>
          <p:cNvSpPr txBox="1"/>
          <p:nvPr>
            <p:ph idx="2" type="body"/>
          </p:nvPr>
        </p:nvSpPr>
        <p:spPr>
          <a:xfrm>
            <a:off x="5147280" y="216000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4" name="Google Shape;54;p12"/>
          <p:cNvSpPr txBox="1"/>
          <p:nvPr>
            <p:ph idx="3" type="body"/>
          </p:nvPr>
        </p:nvSpPr>
        <p:spPr>
          <a:xfrm>
            <a:off x="720000" y="445032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5" name="Google Shape;55;p12"/>
          <p:cNvSpPr txBox="1"/>
          <p:nvPr>
            <p:ph idx="4" type="body"/>
          </p:nvPr>
        </p:nvSpPr>
        <p:spPr>
          <a:xfrm>
            <a:off x="5147280" y="445032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 name="Shape 56"/>
        <p:cNvGrpSpPr/>
        <p:nvPr/>
      </p:nvGrpSpPr>
      <p:grpSpPr>
        <a:xfrm>
          <a:off x="0" y="0"/>
          <a:ext cx="0" cy="0"/>
          <a:chOff x="0" y="0"/>
          <a:chExt cx="0" cy="0"/>
        </a:xfrm>
      </p:grpSpPr>
      <p:sp>
        <p:nvSpPr>
          <p:cNvPr id="57" name="Google Shape;57;p13"/>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3"/>
          <p:cNvSpPr txBox="1"/>
          <p:nvPr>
            <p:ph idx="1" type="body"/>
          </p:nvPr>
        </p:nvSpPr>
        <p:spPr>
          <a:xfrm>
            <a:off x="720000" y="2160000"/>
            <a:ext cx="278172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9" name="Google Shape;59;p13"/>
          <p:cNvSpPr txBox="1"/>
          <p:nvPr>
            <p:ph idx="2" type="body"/>
          </p:nvPr>
        </p:nvSpPr>
        <p:spPr>
          <a:xfrm>
            <a:off x="3641040" y="2160000"/>
            <a:ext cx="278172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0" name="Google Shape;60;p13"/>
          <p:cNvSpPr txBox="1"/>
          <p:nvPr>
            <p:ph idx="3" type="body"/>
          </p:nvPr>
        </p:nvSpPr>
        <p:spPr>
          <a:xfrm>
            <a:off x="6562440" y="2160000"/>
            <a:ext cx="278172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1" name="Google Shape;61;p13"/>
          <p:cNvSpPr txBox="1"/>
          <p:nvPr>
            <p:ph idx="4" type="body"/>
          </p:nvPr>
        </p:nvSpPr>
        <p:spPr>
          <a:xfrm>
            <a:off x="720000" y="4450320"/>
            <a:ext cx="278172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2" name="Google Shape;62;p13"/>
          <p:cNvSpPr txBox="1"/>
          <p:nvPr>
            <p:ph idx="5" type="body"/>
          </p:nvPr>
        </p:nvSpPr>
        <p:spPr>
          <a:xfrm>
            <a:off x="3641040" y="4450320"/>
            <a:ext cx="278172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3" name="Google Shape;63;p13"/>
          <p:cNvSpPr txBox="1"/>
          <p:nvPr>
            <p:ph idx="6" type="body"/>
          </p:nvPr>
        </p:nvSpPr>
        <p:spPr>
          <a:xfrm>
            <a:off x="6562440" y="4450320"/>
            <a:ext cx="278172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2" name="Shape 72"/>
        <p:cNvGrpSpPr/>
        <p:nvPr/>
      </p:nvGrpSpPr>
      <p:grpSpPr>
        <a:xfrm>
          <a:off x="0" y="0"/>
          <a:ext cx="0" cy="0"/>
          <a:chOff x="0" y="0"/>
          <a:chExt cx="0" cy="0"/>
        </a:xfrm>
      </p:grpSpPr>
      <p:sp>
        <p:nvSpPr>
          <p:cNvPr id="73" name="Google Shape;73;p16"/>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 type="body"/>
          </p:nvPr>
        </p:nvSpPr>
        <p:spPr>
          <a:xfrm>
            <a:off x="720000" y="2160000"/>
            <a:ext cx="8640000" cy="438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5" name="Shape 75"/>
        <p:cNvGrpSpPr/>
        <p:nvPr/>
      </p:nvGrpSpPr>
      <p:grpSpPr>
        <a:xfrm>
          <a:off x="0" y="0"/>
          <a:ext cx="0" cy="0"/>
          <a:chOff x="0" y="0"/>
          <a:chExt cx="0" cy="0"/>
        </a:xfrm>
      </p:grpSpPr>
      <p:sp>
        <p:nvSpPr>
          <p:cNvPr id="76" name="Google Shape;76;p17"/>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 type="subTitle"/>
          </p:nvPr>
        </p:nvSpPr>
        <p:spPr>
          <a:xfrm>
            <a:off x="720000" y="2160000"/>
            <a:ext cx="8640000" cy="438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8"/>
          <p:cNvSpPr txBox="1"/>
          <p:nvPr>
            <p:ph idx="1" type="body"/>
          </p:nvPr>
        </p:nvSpPr>
        <p:spPr>
          <a:xfrm>
            <a:off x="720000" y="2160000"/>
            <a:ext cx="4215960" cy="438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1" name="Google Shape;81;p18"/>
          <p:cNvSpPr txBox="1"/>
          <p:nvPr>
            <p:ph idx="2" type="body"/>
          </p:nvPr>
        </p:nvSpPr>
        <p:spPr>
          <a:xfrm>
            <a:off x="5147280" y="2160000"/>
            <a:ext cx="4215960" cy="438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9"/>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4" name="Shape 84"/>
        <p:cNvGrpSpPr/>
        <p:nvPr/>
      </p:nvGrpSpPr>
      <p:grpSpPr>
        <a:xfrm>
          <a:off x="0" y="0"/>
          <a:ext cx="0" cy="0"/>
          <a:chOff x="0" y="0"/>
          <a:chExt cx="0" cy="0"/>
        </a:xfrm>
      </p:grpSpPr>
      <p:sp>
        <p:nvSpPr>
          <p:cNvPr id="85" name="Google Shape;85;p20"/>
          <p:cNvSpPr txBox="1"/>
          <p:nvPr>
            <p:ph idx="1" type="subTitle"/>
          </p:nvPr>
        </p:nvSpPr>
        <p:spPr>
          <a:xfrm>
            <a:off x="720000" y="300960"/>
            <a:ext cx="8855640" cy="5853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6" name="Shape 86"/>
        <p:cNvGrpSpPr/>
        <p:nvPr/>
      </p:nvGrpSpPr>
      <p:grpSpPr>
        <a:xfrm>
          <a:off x="0" y="0"/>
          <a:ext cx="0" cy="0"/>
          <a:chOff x="0" y="0"/>
          <a:chExt cx="0" cy="0"/>
        </a:xfrm>
      </p:grpSpPr>
      <p:sp>
        <p:nvSpPr>
          <p:cNvPr id="87" name="Google Shape;87;p21"/>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1"/>
          <p:cNvSpPr txBox="1"/>
          <p:nvPr>
            <p:ph idx="1" type="body"/>
          </p:nvPr>
        </p:nvSpPr>
        <p:spPr>
          <a:xfrm>
            <a:off x="720000" y="216000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9" name="Google Shape;89;p21"/>
          <p:cNvSpPr txBox="1"/>
          <p:nvPr>
            <p:ph idx="2" type="body"/>
          </p:nvPr>
        </p:nvSpPr>
        <p:spPr>
          <a:xfrm>
            <a:off x="5147280" y="2160000"/>
            <a:ext cx="4215960" cy="438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0" name="Google Shape;90;p21"/>
          <p:cNvSpPr txBox="1"/>
          <p:nvPr>
            <p:ph idx="3" type="body"/>
          </p:nvPr>
        </p:nvSpPr>
        <p:spPr>
          <a:xfrm>
            <a:off x="720000" y="445032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9" name="Shape 19"/>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1" name="Shape 91"/>
        <p:cNvGrpSpPr/>
        <p:nvPr/>
      </p:nvGrpSpPr>
      <p:grpSpPr>
        <a:xfrm>
          <a:off x="0" y="0"/>
          <a:ext cx="0" cy="0"/>
          <a:chOff x="0" y="0"/>
          <a:chExt cx="0" cy="0"/>
        </a:xfrm>
      </p:grpSpPr>
      <p:sp>
        <p:nvSpPr>
          <p:cNvPr id="92" name="Google Shape;92;p22"/>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2"/>
          <p:cNvSpPr txBox="1"/>
          <p:nvPr>
            <p:ph idx="1" type="body"/>
          </p:nvPr>
        </p:nvSpPr>
        <p:spPr>
          <a:xfrm>
            <a:off x="720000" y="2160000"/>
            <a:ext cx="4215960" cy="438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4" name="Google Shape;94;p22"/>
          <p:cNvSpPr txBox="1"/>
          <p:nvPr>
            <p:ph idx="2" type="body"/>
          </p:nvPr>
        </p:nvSpPr>
        <p:spPr>
          <a:xfrm>
            <a:off x="5147280" y="216000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5" name="Google Shape;95;p22"/>
          <p:cNvSpPr txBox="1"/>
          <p:nvPr>
            <p:ph idx="3" type="body"/>
          </p:nvPr>
        </p:nvSpPr>
        <p:spPr>
          <a:xfrm>
            <a:off x="5147280" y="445032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6" name="Shape 96"/>
        <p:cNvGrpSpPr/>
        <p:nvPr/>
      </p:nvGrpSpPr>
      <p:grpSpPr>
        <a:xfrm>
          <a:off x="0" y="0"/>
          <a:ext cx="0" cy="0"/>
          <a:chOff x="0" y="0"/>
          <a:chExt cx="0" cy="0"/>
        </a:xfrm>
      </p:grpSpPr>
      <p:sp>
        <p:nvSpPr>
          <p:cNvPr id="97" name="Google Shape;97;p23"/>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3"/>
          <p:cNvSpPr txBox="1"/>
          <p:nvPr>
            <p:ph idx="1" type="body"/>
          </p:nvPr>
        </p:nvSpPr>
        <p:spPr>
          <a:xfrm>
            <a:off x="720000" y="216000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9" name="Google Shape;99;p23"/>
          <p:cNvSpPr txBox="1"/>
          <p:nvPr>
            <p:ph idx="2" type="body"/>
          </p:nvPr>
        </p:nvSpPr>
        <p:spPr>
          <a:xfrm>
            <a:off x="5147280" y="216000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0" name="Google Shape;100;p23"/>
          <p:cNvSpPr txBox="1"/>
          <p:nvPr>
            <p:ph idx="3" type="body"/>
          </p:nvPr>
        </p:nvSpPr>
        <p:spPr>
          <a:xfrm>
            <a:off x="720000" y="4450320"/>
            <a:ext cx="864000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1" name="Shape 101"/>
        <p:cNvGrpSpPr/>
        <p:nvPr/>
      </p:nvGrpSpPr>
      <p:grpSpPr>
        <a:xfrm>
          <a:off x="0" y="0"/>
          <a:ext cx="0" cy="0"/>
          <a:chOff x="0" y="0"/>
          <a:chExt cx="0" cy="0"/>
        </a:xfrm>
      </p:grpSpPr>
      <p:sp>
        <p:nvSpPr>
          <p:cNvPr id="102" name="Google Shape;102;p24"/>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4"/>
          <p:cNvSpPr txBox="1"/>
          <p:nvPr>
            <p:ph idx="1" type="body"/>
          </p:nvPr>
        </p:nvSpPr>
        <p:spPr>
          <a:xfrm>
            <a:off x="720000" y="2160000"/>
            <a:ext cx="864000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4" name="Google Shape;104;p24"/>
          <p:cNvSpPr txBox="1"/>
          <p:nvPr>
            <p:ph idx="2" type="body"/>
          </p:nvPr>
        </p:nvSpPr>
        <p:spPr>
          <a:xfrm>
            <a:off x="720000" y="4450320"/>
            <a:ext cx="864000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5" name="Shape 105"/>
        <p:cNvGrpSpPr/>
        <p:nvPr/>
      </p:nvGrpSpPr>
      <p:grpSpPr>
        <a:xfrm>
          <a:off x="0" y="0"/>
          <a:ext cx="0" cy="0"/>
          <a:chOff x="0" y="0"/>
          <a:chExt cx="0" cy="0"/>
        </a:xfrm>
      </p:grpSpPr>
      <p:sp>
        <p:nvSpPr>
          <p:cNvPr id="106" name="Google Shape;106;p25"/>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5"/>
          <p:cNvSpPr txBox="1"/>
          <p:nvPr>
            <p:ph idx="1" type="body"/>
          </p:nvPr>
        </p:nvSpPr>
        <p:spPr>
          <a:xfrm>
            <a:off x="720000" y="216000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8" name="Google Shape;108;p25"/>
          <p:cNvSpPr txBox="1"/>
          <p:nvPr>
            <p:ph idx="2" type="body"/>
          </p:nvPr>
        </p:nvSpPr>
        <p:spPr>
          <a:xfrm>
            <a:off x="5147280" y="216000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9" name="Google Shape;109;p25"/>
          <p:cNvSpPr txBox="1"/>
          <p:nvPr>
            <p:ph idx="3" type="body"/>
          </p:nvPr>
        </p:nvSpPr>
        <p:spPr>
          <a:xfrm>
            <a:off x="720000" y="445032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0" name="Google Shape;110;p25"/>
          <p:cNvSpPr txBox="1"/>
          <p:nvPr>
            <p:ph idx="4" type="body"/>
          </p:nvPr>
        </p:nvSpPr>
        <p:spPr>
          <a:xfrm>
            <a:off x="5147280" y="445032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1" name="Shape 111"/>
        <p:cNvGrpSpPr/>
        <p:nvPr/>
      </p:nvGrpSpPr>
      <p:grpSpPr>
        <a:xfrm>
          <a:off x="0" y="0"/>
          <a:ext cx="0" cy="0"/>
          <a:chOff x="0" y="0"/>
          <a:chExt cx="0" cy="0"/>
        </a:xfrm>
      </p:grpSpPr>
      <p:sp>
        <p:nvSpPr>
          <p:cNvPr id="112" name="Google Shape;112;p26"/>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6"/>
          <p:cNvSpPr txBox="1"/>
          <p:nvPr>
            <p:ph idx="1" type="body"/>
          </p:nvPr>
        </p:nvSpPr>
        <p:spPr>
          <a:xfrm>
            <a:off x="720000" y="2160000"/>
            <a:ext cx="278172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4" name="Google Shape;114;p26"/>
          <p:cNvSpPr txBox="1"/>
          <p:nvPr>
            <p:ph idx="2" type="body"/>
          </p:nvPr>
        </p:nvSpPr>
        <p:spPr>
          <a:xfrm>
            <a:off x="3641040" y="2160000"/>
            <a:ext cx="278172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5" name="Google Shape;115;p26"/>
          <p:cNvSpPr txBox="1"/>
          <p:nvPr>
            <p:ph idx="3" type="body"/>
          </p:nvPr>
        </p:nvSpPr>
        <p:spPr>
          <a:xfrm>
            <a:off x="6562440" y="2160000"/>
            <a:ext cx="278172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6" name="Google Shape;116;p26"/>
          <p:cNvSpPr txBox="1"/>
          <p:nvPr>
            <p:ph idx="4" type="body"/>
          </p:nvPr>
        </p:nvSpPr>
        <p:spPr>
          <a:xfrm>
            <a:off x="720000" y="4450320"/>
            <a:ext cx="278172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7" name="Google Shape;117;p26"/>
          <p:cNvSpPr txBox="1"/>
          <p:nvPr>
            <p:ph idx="5" type="body"/>
          </p:nvPr>
        </p:nvSpPr>
        <p:spPr>
          <a:xfrm>
            <a:off x="3641040" y="4450320"/>
            <a:ext cx="278172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8" name="Google Shape;118;p26"/>
          <p:cNvSpPr txBox="1"/>
          <p:nvPr>
            <p:ph idx="6" type="body"/>
          </p:nvPr>
        </p:nvSpPr>
        <p:spPr>
          <a:xfrm>
            <a:off x="6562440" y="4450320"/>
            <a:ext cx="278172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 type="body"/>
          </p:nvPr>
        </p:nvSpPr>
        <p:spPr>
          <a:xfrm>
            <a:off x="720000" y="2160000"/>
            <a:ext cx="8640000" cy="438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 name="Shape 23"/>
        <p:cNvGrpSpPr/>
        <p:nvPr/>
      </p:nvGrpSpPr>
      <p:grpSpPr>
        <a:xfrm>
          <a:off x="0" y="0"/>
          <a:ext cx="0" cy="0"/>
          <a:chOff x="0" y="0"/>
          <a:chExt cx="0" cy="0"/>
        </a:xfrm>
      </p:grpSpPr>
      <p:sp>
        <p:nvSpPr>
          <p:cNvPr id="24" name="Google Shape;24;p5"/>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 type="body"/>
          </p:nvPr>
        </p:nvSpPr>
        <p:spPr>
          <a:xfrm>
            <a:off x="720000" y="2160000"/>
            <a:ext cx="4215960" cy="438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 name="Google Shape;26;p5"/>
          <p:cNvSpPr txBox="1"/>
          <p:nvPr>
            <p:ph idx="2" type="body"/>
          </p:nvPr>
        </p:nvSpPr>
        <p:spPr>
          <a:xfrm>
            <a:off x="5147280" y="2160000"/>
            <a:ext cx="4215960" cy="438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7"/>
          <p:cNvSpPr txBox="1"/>
          <p:nvPr>
            <p:ph idx="1" type="subTitle"/>
          </p:nvPr>
        </p:nvSpPr>
        <p:spPr>
          <a:xfrm>
            <a:off x="720000" y="300960"/>
            <a:ext cx="8855640" cy="5853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8"/>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 type="body"/>
          </p:nvPr>
        </p:nvSpPr>
        <p:spPr>
          <a:xfrm>
            <a:off x="720000" y="216000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4" name="Google Shape;34;p8"/>
          <p:cNvSpPr txBox="1"/>
          <p:nvPr>
            <p:ph idx="2" type="body"/>
          </p:nvPr>
        </p:nvSpPr>
        <p:spPr>
          <a:xfrm>
            <a:off x="5147280" y="2160000"/>
            <a:ext cx="4215960" cy="438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8"/>
          <p:cNvSpPr txBox="1"/>
          <p:nvPr>
            <p:ph idx="3" type="body"/>
          </p:nvPr>
        </p:nvSpPr>
        <p:spPr>
          <a:xfrm>
            <a:off x="720000" y="445032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9"/>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 type="body"/>
          </p:nvPr>
        </p:nvSpPr>
        <p:spPr>
          <a:xfrm>
            <a:off x="720000" y="2160000"/>
            <a:ext cx="4215960" cy="4384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9"/>
          <p:cNvSpPr txBox="1"/>
          <p:nvPr>
            <p:ph idx="2" type="body"/>
          </p:nvPr>
        </p:nvSpPr>
        <p:spPr>
          <a:xfrm>
            <a:off x="5147280" y="216000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9"/>
          <p:cNvSpPr txBox="1"/>
          <p:nvPr>
            <p:ph idx="3" type="body"/>
          </p:nvPr>
        </p:nvSpPr>
        <p:spPr>
          <a:xfrm>
            <a:off x="5147280" y="445032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10"/>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0"/>
          <p:cNvSpPr txBox="1"/>
          <p:nvPr>
            <p:ph idx="1" type="body"/>
          </p:nvPr>
        </p:nvSpPr>
        <p:spPr>
          <a:xfrm>
            <a:off x="720000" y="216000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4" name="Google Shape;44;p10"/>
          <p:cNvSpPr txBox="1"/>
          <p:nvPr>
            <p:ph idx="2" type="body"/>
          </p:nvPr>
        </p:nvSpPr>
        <p:spPr>
          <a:xfrm>
            <a:off x="5147280" y="2160000"/>
            <a:ext cx="421596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10"/>
          <p:cNvSpPr txBox="1"/>
          <p:nvPr>
            <p:ph idx="3" type="body"/>
          </p:nvPr>
        </p:nvSpPr>
        <p:spPr>
          <a:xfrm>
            <a:off x="720000" y="4450320"/>
            <a:ext cx="8640000" cy="20912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
        <p:nvSpPr>
          <p:cNvPr id="10" name="Google Shape;10;p1"/>
          <p:cNvSpPr txBox="1"/>
          <p:nvPr>
            <p:ph type="title"/>
          </p:nvPr>
        </p:nvSpPr>
        <p:spPr>
          <a:xfrm>
            <a:off x="792000" y="4104000"/>
            <a:ext cx="8568000" cy="14400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792000" y="5904000"/>
            <a:ext cx="8568000" cy="98244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
          <p:cNvSpPr txBox="1"/>
          <p:nvPr>
            <p:ph idx="10" type="dt"/>
          </p:nvPr>
        </p:nvSpPr>
        <p:spPr>
          <a:xfrm>
            <a:off x="504000" y="6886440"/>
            <a:ext cx="2348280" cy="52128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
          <p:cNvSpPr txBox="1"/>
          <p:nvPr>
            <p:ph idx="11" type="ftr"/>
          </p:nvPr>
        </p:nvSpPr>
        <p:spPr>
          <a:xfrm>
            <a:off x="3447360" y="6886440"/>
            <a:ext cx="3195000" cy="52128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
          <p:cNvSpPr txBox="1"/>
          <p:nvPr>
            <p:ph idx="12" type="sldNum"/>
          </p:nvPr>
        </p:nvSpPr>
        <p:spPr>
          <a:xfrm>
            <a:off x="7227360" y="6886440"/>
            <a:ext cx="2348280" cy="52128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r>
              <a:rPr lang="pt-BR"/>
              <a:t> /  </a:t>
            </a:r>
            <a:endParaRPr/>
          </a:p>
        </p:txBody>
      </p:sp>
      <p:sp>
        <p:nvSpPr>
          <p:cNvPr id="15" name="Google Shape;15;p1"/>
          <p:cNvSpPr/>
          <p:nvPr/>
        </p:nvSpPr>
        <p:spPr>
          <a:xfrm>
            <a:off x="0" y="4320000"/>
            <a:ext cx="504000" cy="1080000"/>
          </a:xfrm>
          <a:prstGeom prst="rect">
            <a:avLst/>
          </a:prstGeom>
          <a:solidFill>
            <a:srgbClr val="EF29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720000" y="300960"/>
            <a:ext cx="8855640" cy="126252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6" name="Google Shape;66;p14"/>
          <p:cNvSpPr txBox="1"/>
          <p:nvPr>
            <p:ph idx="1" type="body"/>
          </p:nvPr>
        </p:nvSpPr>
        <p:spPr>
          <a:xfrm>
            <a:off x="720000" y="2160000"/>
            <a:ext cx="8640000" cy="43848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7" name="Google Shape;67;p14"/>
          <p:cNvSpPr txBox="1"/>
          <p:nvPr>
            <p:ph idx="10" type="dt"/>
          </p:nvPr>
        </p:nvSpPr>
        <p:spPr>
          <a:xfrm>
            <a:off x="504000" y="6886800"/>
            <a:ext cx="2348280" cy="52128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8" name="Google Shape;68;p14"/>
          <p:cNvSpPr txBox="1"/>
          <p:nvPr>
            <p:ph idx="11" type="ftr"/>
          </p:nvPr>
        </p:nvSpPr>
        <p:spPr>
          <a:xfrm>
            <a:off x="3447360" y="6886800"/>
            <a:ext cx="3195000" cy="52128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p14"/>
          <p:cNvSpPr txBox="1"/>
          <p:nvPr>
            <p:ph idx="12" type="sldNum"/>
          </p:nvPr>
        </p:nvSpPr>
        <p:spPr>
          <a:xfrm>
            <a:off x="7227360" y="6886800"/>
            <a:ext cx="2348280" cy="52128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r>
              <a:rPr lang="pt-BR"/>
              <a:t> /  </a:t>
            </a:r>
            <a:endParaRPr/>
          </a:p>
        </p:txBody>
      </p:sp>
      <p:sp>
        <p:nvSpPr>
          <p:cNvPr id="70" name="Google Shape;70;p14"/>
          <p:cNvSpPr/>
          <p:nvPr/>
        </p:nvSpPr>
        <p:spPr>
          <a:xfrm>
            <a:off x="0" y="288000"/>
            <a:ext cx="504000" cy="1080000"/>
          </a:xfrm>
          <a:prstGeom prst="rect">
            <a:avLst/>
          </a:prstGeom>
          <a:solidFill>
            <a:srgbClr val="EF29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nvSpPr>
        <p:spPr>
          <a:xfrm>
            <a:off x="792000" y="3993480"/>
            <a:ext cx="8568000" cy="1661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Arial"/>
              <a:buNone/>
            </a:pPr>
            <a:r>
              <a:rPr b="1" i="0" lang="pt-BR" sz="4800" u="none" cap="none" strike="noStrike">
                <a:solidFill>
                  <a:srgbClr val="333333"/>
                </a:solidFill>
                <a:latin typeface="Arial"/>
                <a:ea typeface="Arial"/>
                <a:cs typeface="Arial"/>
                <a:sym typeface="Arial"/>
              </a:rPr>
              <a:t>Governança de TIC</a:t>
            </a:r>
            <a:endParaRPr b="1" i="0" sz="4800" u="none" cap="none" strike="noStrike">
              <a:solidFill>
                <a:srgbClr val="333333"/>
              </a:solidFill>
              <a:latin typeface="Arial"/>
              <a:ea typeface="Arial"/>
              <a:cs typeface="Arial"/>
              <a:sym typeface="Arial"/>
            </a:endParaRPr>
          </a:p>
        </p:txBody>
      </p:sp>
      <p:sp>
        <p:nvSpPr>
          <p:cNvPr id="124" name="Google Shape;124;p27"/>
          <p:cNvSpPr txBox="1"/>
          <p:nvPr/>
        </p:nvSpPr>
        <p:spPr>
          <a:xfrm>
            <a:off x="792000" y="5904000"/>
            <a:ext cx="8568000" cy="98244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rPr b="0" i="0" lang="pt-BR" sz="3200" u="none" cap="none" strike="noStrike">
                <a:solidFill>
                  <a:srgbClr val="000000"/>
                </a:solidFill>
                <a:latin typeface="Arial"/>
                <a:ea typeface="Arial"/>
                <a:cs typeface="Arial"/>
                <a:sym typeface="Arial"/>
              </a:rPr>
              <a:t>Prof. Éder Magalhães Machado</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6"/>
          <p:cNvSpPr/>
          <p:nvPr/>
        </p:nvSpPr>
        <p:spPr>
          <a:xfrm>
            <a:off x="237600" y="7424640"/>
            <a:ext cx="2104560" cy="552960"/>
          </a:xfrm>
          <a:custGeom>
            <a:rect b="b" l="l" r="r" t="t"/>
            <a:pathLst>
              <a:path extrusionOk="0" h="1536" w="5846">
                <a:moveTo>
                  <a:pt x="0" y="256"/>
                </a:moveTo>
                <a:cubicBezTo>
                  <a:pt x="0" y="115"/>
                  <a:pt x="109" y="0"/>
                  <a:pt x="243" y="0"/>
                </a:cubicBezTo>
                <a:lnTo>
                  <a:pt x="5602" y="0"/>
                </a:lnTo>
                <a:cubicBezTo>
                  <a:pt x="5736" y="0"/>
                  <a:pt x="5845" y="115"/>
                  <a:pt x="5845" y="256"/>
                </a:cubicBezTo>
                <a:lnTo>
                  <a:pt x="5845" y="1279"/>
                </a:lnTo>
                <a:cubicBezTo>
                  <a:pt x="5845" y="1421"/>
                  <a:pt x="5736" y="1535"/>
                  <a:pt x="5602" y="1535"/>
                </a:cubicBezTo>
                <a:lnTo>
                  <a:pt x="243" y="1535"/>
                </a:lnTo>
                <a:cubicBezTo>
                  <a:pt x="109" y="1535"/>
                  <a:pt x="0" y="1421"/>
                  <a:pt x="0" y="1279"/>
                </a:cubicBezTo>
                <a:lnTo>
                  <a:pt x="0" y="25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6"/>
          <p:cNvSpPr txBox="1"/>
          <p:nvPr/>
        </p:nvSpPr>
        <p:spPr>
          <a:xfrm>
            <a:off x="2525400" y="7691760"/>
            <a:ext cx="894600" cy="199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0E0F2B"/>
                </a:solidFill>
                <a:latin typeface="Arial"/>
                <a:ea typeface="Arial"/>
                <a:cs typeface="Arial"/>
                <a:sym typeface="Arial"/>
              </a:rPr>
              <a:t>18/11/2016 </a:t>
            </a:r>
            <a:endParaRPr b="0" i="0" sz="1200" u="none" cap="none" strike="noStrike">
              <a:solidFill>
                <a:srgbClr val="000000"/>
              </a:solidFill>
              <a:latin typeface="Times New Roman"/>
              <a:ea typeface="Times New Roman"/>
              <a:cs typeface="Times New Roman"/>
              <a:sym typeface="Times New Roman"/>
            </a:endParaRPr>
          </a:p>
        </p:txBody>
      </p:sp>
      <p:sp>
        <p:nvSpPr>
          <p:cNvPr id="370" name="Google Shape;370;p36"/>
          <p:cNvSpPr txBox="1"/>
          <p:nvPr/>
        </p:nvSpPr>
        <p:spPr>
          <a:xfrm>
            <a:off x="9554400" y="7737840"/>
            <a:ext cx="196200" cy="232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10"/>
              <a:buFont typeface="Arial"/>
              <a:buNone/>
            </a:pPr>
            <a:r>
              <a:rPr b="0" i="0" lang="pt-BR" sz="1410" u="none" cap="none" strike="noStrike">
                <a:solidFill>
                  <a:srgbClr val="0E0F2B"/>
                </a:solidFill>
                <a:latin typeface="Arial"/>
                <a:ea typeface="Arial"/>
                <a:cs typeface="Arial"/>
                <a:sym typeface="Arial"/>
              </a:rPr>
              <a:t>8 </a:t>
            </a:r>
            <a:endParaRPr b="0" i="0" sz="1410" u="none" cap="none" strike="noStrike">
              <a:solidFill>
                <a:srgbClr val="000000"/>
              </a:solidFill>
              <a:latin typeface="Times New Roman"/>
              <a:ea typeface="Times New Roman"/>
              <a:cs typeface="Times New Roman"/>
              <a:sym typeface="Times New Roman"/>
            </a:endParaRPr>
          </a:p>
        </p:txBody>
      </p:sp>
      <p:sp>
        <p:nvSpPr>
          <p:cNvPr id="371" name="Google Shape;371;p36"/>
          <p:cNvSpPr txBox="1"/>
          <p:nvPr/>
        </p:nvSpPr>
        <p:spPr>
          <a:xfrm>
            <a:off x="9554400" y="7737840"/>
            <a:ext cx="196200" cy="232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10"/>
              <a:buFont typeface="Arial"/>
              <a:buNone/>
            </a:pPr>
            <a:r>
              <a:rPr b="0" i="0" lang="pt-BR" sz="1410" u="none" cap="none" strike="noStrike">
                <a:solidFill>
                  <a:srgbClr val="0E0F2B"/>
                </a:solidFill>
                <a:latin typeface="Arial"/>
                <a:ea typeface="Arial"/>
                <a:cs typeface="Arial"/>
                <a:sym typeface="Arial"/>
              </a:rPr>
              <a:t>8 </a:t>
            </a:r>
            <a:endParaRPr b="0" i="0" sz="1410" u="none" cap="none" strike="noStrike">
              <a:solidFill>
                <a:srgbClr val="000000"/>
              </a:solidFill>
              <a:latin typeface="Times New Roman"/>
              <a:ea typeface="Times New Roman"/>
              <a:cs typeface="Times New Roman"/>
              <a:sym typeface="Times New Roman"/>
            </a:endParaRPr>
          </a:p>
        </p:txBody>
      </p:sp>
      <p:sp>
        <p:nvSpPr>
          <p:cNvPr id="372" name="Google Shape;372;p36"/>
          <p:cNvSpPr txBox="1"/>
          <p:nvPr/>
        </p:nvSpPr>
        <p:spPr>
          <a:xfrm>
            <a:off x="955440" y="1511280"/>
            <a:ext cx="3362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E0F2B"/>
                </a:solidFill>
                <a:latin typeface="Arial"/>
                <a:ea typeface="Arial"/>
                <a:cs typeface="Arial"/>
                <a:sym typeface="Arial"/>
              </a:rPr>
              <a:t> </a:t>
            </a:r>
            <a:endParaRPr b="0" i="0" sz="2400" u="none" cap="none" strike="noStrike">
              <a:solidFill>
                <a:srgbClr val="000000"/>
              </a:solidFill>
              <a:latin typeface="Times New Roman"/>
              <a:ea typeface="Times New Roman"/>
              <a:cs typeface="Times New Roman"/>
              <a:sym typeface="Times New Roman"/>
            </a:endParaRPr>
          </a:p>
        </p:txBody>
      </p:sp>
      <p:sp>
        <p:nvSpPr>
          <p:cNvPr id="373" name="Google Shape;373;p36"/>
          <p:cNvSpPr txBox="1"/>
          <p:nvPr/>
        </p:nvSpPr>
        <p:spPr>
          <a:xfrm>
            <a:off x="955440" y="1937520"/>
            <a:ext cx="3358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E0F2B"/>
                </a:solidFill>
                <a:latin typeface="Arial"/>
                <a:ea typeface="Arial"/>
                <a:cs typeface="Arial"/>
                <a:sym typeface="Arial"/>
              </a:rPr>
              <a:t> </a:t>
            </a:r>
            <a:endParaRPr b="0" i="0" sz="2400" u="none" cap="none" strike="noStrike">
              <a:solidFill>
                <a:srgbClr val="000000"/>
              </a:solidFill>
              <a:latin typeface="Times New Roman"/>
              <a:ea typeface="Times New Roman"/>
              <a:cs typeface="Times New Roman"/>
              <a:sym typeface="Times New Roman"/>
            </a:endParaRPr>
          </a:p>
        </p:txBody>
      </p:sp>
      <p:sp>
        <p:nvSpPr>
          <p:cNvPr id="374" name="Google Shape;374;p36"/>
          <p:cNvSpPr txBox="1"/>
          <p:nvPr/>
        </p:nvSpPr>
        <p:spPr>
          <a:xfrm>
            <a:off x="577080" y="2510280"/>
            <a:ext cx="235080" cy="2894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79"/>
              <a:buFont typeface="Arial"/>
              <a:buNone/>
            </a:pPr>
            <a:r>
              <a:rPr b="0" i="0" lang="pt-BR" sz="1679" u="none" cap="none" strike="noStrike">
                <a:solidFill>
                  <a:srgbClr val="DA9E54"/>
                </a:solidFill>
                <a:latin typeface="Noto Sans Symbols"/>
                <a:ea typeface="Noto Sans Symbols"/>
                <a:cs typeface="Noto Sans Symbols"/>
                <a:sym typeface="Noto Sans Symbols"/>
              </a:rPr>
              <a:t>■</a:t>
            </a:r>
            <a:endParaRPr b="0" i="0" sz="1679" u="none" cap="none" strike="noStrike">
              <a:solidFill>
                <a:srgbClr val="000000"/>
              </a:solidFill>
              <a:latin typeface="Times New Roman"/>
              <a:ea typeface="Times New Roman"/>
              <a:cs typeface="Times New Roman"/>
              <a:sym typeface="Times New Roman"/>
            </a:endParaRPr>
          </a:p>
        </p:txBody>
      </p:sp>
      <p:sp>
        <p:nvSpPr>
          <p:cNvPr id="375" name="Google Shape;375;p36"/>
          <p:cNvSpPr txBox="1"/>
          <p:nvPr/>
        </p:nvSpPr>
        <p:spPr>
          <a:xfrm>
            <a:off x="955440" y="2366640"/>
            <a:ext cx="843624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Caracteriza-se pelo</a:t>
            </a:r>
            <a:r>
              <a:rPr b="1" i="0" lang="pt-BR" sz="2800" u="none" cap="none" strike="noStrike">
                <a:solidFill>
                  <a:srgbClr val="0E0F2B"/>
                </a:solidFill>
                <a:latin typeface="Arial"/>
                <a:ea typeface="Arial"/>
                <a:cs typeface="Arial"/>
                <a:sym typeface="Arial"/>
              </a:rPr>
              <a:t> tratamento justo de todos </a:t>
            </a:r>
            <a:endParaRPr b="0" i="0" sz="2800" u="none" cap="none" strike="noStrike">
              <a:solidFill>
                <a:srgbClr val="000000"/>
              </a:solidFill>
              <a:latin typeface="Times New Roman"/>
              <a:ea typeface="Times New Roman"/>
              <a:cs typeface="Times New Roman"/>
              <a:sym typeface="Times New Roman"/>
            </a:endParaRPr>
          </a:p>
        </p:txBody>
      </p:sp>
      <p:sp>
        <p:nvSpPr>
          <p:cNvPr id="376" name="Google Shape;376;p36"/>
          <p:cNvSpPr txBox="1"/>
          <p:nvPr/>
        </p:nvSpPr>
        <p:spPr>
          <a:xfrm>
            <a:off x="955440" y="2764080"/>
            <a:ext cx="874368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1" i="0" lang="pt-BR" sz="2800" u="none" cap="none" strike="noStrike">
                <a:solidFill>
                  <a:srgbClr val="0E0F2B"/>
                </a:solidFill>
                <a:latin typeface="Arial"/>
                <a:ea typeface="Arial"/>
                <a:cs typeface="Arial"/>
                <a:sym typeface="Arial"/>
              </a:rPr>
              <a:t>os  sócios  e  demais  "partes  interessadas" </a:t>
            </a:r>
            <a:r>
              <a:rPr b="0" i="0" lang="pt-BR" sz="2800" u="none" cap="none" strike="noStrike">
                <a:solidFill>
                  <a:srgbClr val="0E0F2B"/>
                </a:solidFill>
                <a:latin typeface="Arial"/>
                <a:ea typeface="Arial"/>
                <a:cs typeface="Arial"/>
                <a:sym typeface="Arial"/>
              </a:rPr>
              <a:t> . </a:t>
            </a:r>
            <a:endParaRPr b="0" i="0" sz="2800" u="none" cap="none" strike="noStrike">
              <a:solidFill>
                <a:srgbClr val="000000"/>
              </a:solidFill>
              <a:latin typeface="Times New Roman"/>
              <a:ea typeface="Times New Roman"/>
              <a:cs typeface="Times New Roman"/>
              <a:sym typeface="Times New Roman"/>
            </a:endParaRPr>
          </a:p>
        </p:txBody>
      </p:sp>
      <p:sp>
        <p:nvSpPr>
          <p:cNvPr id="377" name="Google Shape;377;p36"/>
          <p:cNvSpPr txBox="1"/>
          <p:nvPr/>
        </p:nvSpPr>
        <p:spPr>
          <a:xfrm>
            <a:off x="955440" y="3161160"/>
            <a:ext cx="152784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Atitudes </a:t>
            </a:r>
            <a:endParaRPr b="0" i="0" sz="2800" u="none" cap="none" strike="noStrike">
              <a:solidFill>
                <a:srgbClr val="000000"/>
              </a:solidFill>
              <a:latin typeface="Times New Roman"/>
              <a:ea typeface="Times New Roman"/>
              <a:cs typeface="Times New Roman"/>
              <a:sym typeface="Times New Roman"/>
            </a:endParaRPr>
          </a:p>
        </p:txBody>
      </p:sp>
      <p:sp>
        <p:nvSpPr>
          <p:cNvPr id="378" name="Google Shape;378;p36"/>
          <p:cNvSpPr txBox="1"/>
          <p:nvPr/>
        </p:nvSpPr>
        <p:spPr>
          <a:xfrm>
            <a:off x="2828880" y="3161160"/>
            <a:ext cx="54684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ou </a:t>
            </a:r>
            <a:endParaRPr b="0" i="0" sz="2800" u="none" cap="none" strike="noStrike">
              <a:solidFill>
                <a:srgbClr val="000000"/>
              </a:solidFill>
              <a:latin typeface="Times New Roman"/>
              <a:ea typeface="Times New Roman"/>
              <a:cs typeface="Times New Roman"/>
              <a:sym typeface="Times New Roman"/>
            </a:endParaRPr>
          </a:p>
        </p:txBody>
      </p:sp>
      <p:sp>
        <p:nvSpPr>
          <p:cNvPr id="379" name="Google Shape;379;p36"/>
          <p:cNvSpPr txBox="1"/>
          <p:nvPr/>
        </p:nvSpPr>
        <p:spPr>
          <a:xfrm>
            <a:off x="3721320" y="3161160"/>
            <a:ext cx="155124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políticas </a:t>
            </a:r>
            <a:endParaRPr b="0" i="0" sz="2800" u="none" cap="none" strike="noStrike">
              <a:solidFill>
                <a:srgbClr val="000000"/>
              </a:solidFill>
              <a:latin typeface="Times New Roman"/>
              <a:ea typeface="Times New Roman"/>
              <a:cs typeface="Times New Roman"/>
              <a:sym typeface="Times New Roman"/>
            </a:endParaRPr>
          </a:p>
        </p:txBody>
      </p:sp>
      <p:sp>
        <p:nvSpPr>
          <p:cNvPr id="380" name="Google Shape;380;p36"/>
          <p:cNvSpPr txBox="1"/>
          <p:nvPr/>
        </p:nvSpPr>
        <p:spPr>
          <a:xfrm>
            <a:off x="5616360" y="3161160"/>
            <a:ext cx="294732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discriminatórias, </a:t>
            </a:r>
            <a:endParaRPr b="0" i="0" sz="2800" u="none" cap="none" strike="noStrike">
              <a:solidFill>
                <a:srgbClr val="000000"/>
              </a:solidFill>
              <a:latin typeface="Times New Roman"/>
              <a:ea typeface="Times New Roman"/>
              <a:cs typeface="Times New Roman"/>
              <a:sym typeface="Times New Roman"/>
            </a:endParaRPr>
          </a:p>
        </p:txBody>
      </p:sp>
      <p:sp>
        <p:nvSpPr>
          <p:cNvPr id="381" name="Google Shape;381;p36"/>
          <p:cNvSpPr txBox="1"/>
          <p:nvPr/>
        </p:nvSpPr>
        <p:spPr>
          <a:xfrm>
            <a:off x="8911440" y="3161160"/>
            <a:ext cx="74340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sob </a:t>
            </a:r>
            <a:endParaRPr b="0" i="0" sz="2800" u="none" cap="none" strike="noStrike">
              <a:solidFill>
                <a:srgbClr val="000000"/>
              </a:solidFill>
              <a:latin typeface="Times New Roman"/>
              <a:ea typeface="Times New Roman"/>
              <a:cs typeface="Times New Roman"/>
              <a:sym typeface="Times New Roman"/>
            </a:endParaRPr>
          </a:p>
        </p:txBody>
      </p:sp>
      <p:sp>
        <p:nvSpPr>
          <p:cNvPr id="382" name="Google Shape;382;p36"/>
          <p:cNvSpPr txBox="1"/>
          <p:nvPr/>
        </p:nvSpPr>
        <p:spPr>
          <a:xfrm>
            <a:off x="955440" y="3558600"/>
            <a:ext cx="823284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qualquer pretexto, são totalmente inaceitáveis</a:t>
            </a:r>
            <a:r>
              <a:rPr b="1" i="0" lang="pt-BR" sz="2800" u="none" cap="none" strike="noStrike">
                <a:solidFill>
                  <a:srgbClr val="0E0F2B"/>
                </a:solidFill>
                <a:latin typeface="Arial"/>
                <a:ea typeface="Arial"/>
                <a:cs typeface="Arial"/>
                <a:sym typeface="Arial"/>
              </a:rPr>
              <a:t>. </a:t>
            </a:r>
            <a:endParaRPr b="0" i="0" sz="2800" u="none" cap="none" strike="noStrike">
              <a:solidFill>
                <a:srgbClr val="000000"/>
              </a:solidFill>
              <a:latin typeface="Times New Roman"/>
              <a:ea typeface="Times New Roman"/>
              <a:cs typeface="Times New Roman"/>
              <a:sym typeface="Times New Roman"/>
            </a:endParaRPr>
          </a:p>
        </p:txBody>
      </p:sp>
      <p:sp>
        <p:nvSpPr>
          <p:cNvPr id="383" name="Google Shape;383;p36"/>
          <p:cNvSpPr txBox="1"/>
          <p:nvPr/>
        </p:nvSpPr>
        <p:spPr>
          <a:xfrm>
            <a:off x="577080" y="4055040"/>
            <a:ext cx="39096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  </a:t>
            </a:r>
            <a:endParaRPr b="0" i="0" sz="2800" u="none" cap="none" strike="noStrike">
              <a:solidFill>
                <a:srgbClr val="000000"/>
              </a:solidFill>
              <a:latin typeface="Times New Roman"/>
              <a:ea typeface="Times New Roman"/>
              <a:cs typeface="Times New Roman"/>
              <a:sym typeface="Times New Roman"/>
            </a:endParaRPr>
          </a:p>
        </p:txBody>
      </p:sp>
      <p:sp>
        <p:nvSpPr>
          <p:cNvPr id="384" name="Google Shape;384;p36"/>
          <p:cNvSpPr txBox="1"/>
          <p:nvPr/>
        </p:nvSpPr>
        <p:spPr>
          <a:xfrm>
            <a:off x="696240" y="567720"/>
            <a:ext cx="1886040" cy="525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9"/>
              <a:buFont typeface="Arial"/>
              <a:buNone/>
            </a:pPr>
            <a:r>
              <a:rPr b="1" i="1" lang="pt-BR" sz="3209" u="none" cap="none" strike="noStrike">
                <a:solidFill>
                  <a:srgbClr val="000000"/>
                </a:solidFill>
                <a:latin typeface="Times New Roman"/>
                <a:ea typeface="Times New Roman"/>
                <a:cs typeface="Times New Roman"/>
                <a:sym typeface="Times New Roman"/>
              </a:rPr>
              <a:t>Eqüidade </a:t>
            </a:r>
            <a:endParaRPr b="0" i="0" sz="3209"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7"/>
          <p:cNvSpPr/>
          <p:nvPr/>
        </p:nvSpPr>
        <p:spPr>
          <a:xfrm>
            <a:off x="237600" y="7424640"/>
            <a:ext cx="2104560" cy="552960"/>
          </a:xfrm>
          <a:custGeom>
            <a:rect b="b" l="l" r="r" t="t"/>
            <a:pathLst>
              <a:path extrusionOk="0" h="1536" w="5846">
                <a:moveTo>
                  <a:pt x="0" y="256"/>
                </a:moveTo>
                <a:cubicBezTo>
                  <a:pt x="0" y="115"/>
                  <a:pt x="109" y="0"/>
                  <a:pt x="243" y="0"/>
                </a:cubicBezTo>
                <a:lnTo>
                  <a:pt x="5602" y="0"/>
                </a:lnTo>
                <a:cubicBezTo>
                  <a:pt x="5736" y="0"/>
                  <a:pt x="5845" y="115"/>
                  <a:pt x="5845" y="256"/>
                </a:cubicBezTo>
                <a:lnTo>
                  <a:pt x="5845" y="1279"/>
                </a:lnTo>
                <a:cubicBezTo>
                  <a:pt x="5845" y="1421"/>
                  <a:pt x="5736" y="1535"/>
                  <a:pt x="5602" y="1535"/>
                </a:cubicBezTo>
                <a:lnTo>
                  <a:pt x="243" y="1535"/>
                </a:lnTo>
                <a:cubicBezTo>
                  <a:pt x="109" y="1535"/>
                  <a:pt x="0" y="1421"/>
                  <a:pt x="0" y="1279"/>
                </a:cubicBezTo>
                <a:lnTo>
                  <a:pt x="0" y="25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7"/>
          <p:cNvSpPr txBox="1"/>
          <p:nvPr/>
        </p:nvSpPr>
        <p:spPr>
          <a:xfrm>
            <a:off x="2525400" y="7691760"/>
            <a:ext cx="894600" cy="199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0E0F2B"/>
                </a:solidFill>
                <a:latin typeface="Arial"/>
                <a:ea typeface="Arial"/>
                <a:cs typeface="Arial"/>
                <a:sym typeface="Arial"/>
              </a:rPr>
              <a:t>18/11/2016 </a:t>
            </a:r>
            <a:endParaRPr b="0" i="0" sz="1200" u="none" cap="none" strike="noStrike">
              <a:solidFill>
                <a:srgbClr val="000000"/>
              </a:solidFill>
              <a:latin typeface="Arial"/>
              <a:ea typeface="Arial"/>
              <a:cs typeface="Arial"/>
              <a:sym typeface="Arial"/>
            </a:endParaRPr>
          </a:p>
        </p:txBody>
      </p:sp>
      <p:sp>
        <p:nvSpPr>
          <p:cNvPr id="391" name="Google Shape;391;p37"/>
          <p:cNvSpPr txBox="1"/>
          <p:nvPr/>
        </p:nvSpPr>
        <p:spPr>
          <a:xfrm>
            <a:off x="9554400" y="7737840"/>
            <a:ext cx="196200" cy="232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10"/>
              <a:buFont typeface="Arial"/>
              <a:buNone/>
            </a:pPr>
            <a:r>
              <a:rPr b="0" i="0" lang="pt-BR" sz="1410" u="none" cap="none" strike="noStrike">
                <a:solidFill>
                  <a:srgbClr val="0E0F2B"/>
                </a:solidFill>
                <a:latin typeface="Arial"/>
                <a:ea typeface="Arial"/>
                <a:cs typeface="Arial"/>
                <a:sym typeface="Arial"/>
              </a:rPr>
              <a:t>9 </a:t>
            </a:r>
            <a:endParaRPr b="0" i="0" sz="1410" u="none" cap="none" strike="noStrike">
              <a:solidFill>
                <a:srgbClr val="000000"/>
              </a:solidFill>
              <a:latin typeface="Arial"/>
              <a:ea typeface="Arial"/>
              <a:cs typeface="Arial"/>
              <a:sym typeface="Arial"/>
            </a:endParaRPr>
          </a:p>
        </p:txBody>
      </p:sp>
      <p:sp>
        <p:nvSpPr>
          <p:cNvPr id="392" name="Google Shape;392;p37"/>
          <p:cNvSpPr txBox="1"/>
          <p:nvPr/>
        </p:nvSpPr>
        <p:spPr>
          <a:xfrm>
            <a:off x="9554400" y="7737840"/>
            <a:ext cx="196200" cy="232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10"/>
              <a:buFont typeface="Arial"/>
              <a:buNone/>
            </a:pPr>
            <a:r>
              <a:rPr b="0" i="0" lang="pt-BR" sz="1410" u="none" cap="none" strike="noStrike">
                <a:solidFill>
                  <a:srgbClr val="0E0F2B"/>
                </a:solidFill>
                <a:latin typeface="Arial"/>
                <a:ea typeface="Arial"/>
                <a:cs typeface="Arial"/>
                <a:sym typeface="Arial"/>
              </a:rPr>
              <a:t>9 </a:t>
            </a:r>
            <a:endParaRPr b="0" i="0" sz="1410" u="none" cap="none" strike="noStrike">
              <a:solidFill>
                <a:srgbClr val="000000"/>
              </a:solidFill>
              <a:latin typeface="Arial"/>
              <a:ea typeface="Arial"/>
              <a:cs typeface="Arial"/>
              <a:sym typeface="Arial"/>
            </a:endParaRPr>
          </a:p>
        </p:txBody>
      </p:sp>
      <p:sp>
        <p:nvSpPr>
          <p:cNvPr id="393" name="Google Shape;393;p37"/>
          <p:cNvSpPr txBox="1"/>
          <p:nvPr/>
        </p:nvSpPr>
        <p:spPr>
          <a:xfrm>
            <a:off x="955440" y="1480320"/>
            <a:ext cx="3358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E0F2B"/>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p:txBody>
      </p:sp>
      <p:sp>
        <p:nvSpPr>
          <p:cNvPr id="394" name="Google Shape;394;p37"/>
          <p:cNvSpPr txBox="1"/>
          <p:nvPr/>
        </p:nvSpPr>
        <p:spPr>
          <a:xfrm>
            <a:off x="955440" y="1948320"/>
            <a:ext cx="3358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E0F2B"/>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p:txBody>
      </p:sp>
      <p:sp>
        <p:nvSpPr>
          <p:cNvPr id="395" name="Google Shape;395;p37"/>
          <p:cNvSpPr txBox="1"/>
          <p:nvPr/>
        </p:nvSpPr>
        <p:spPr>
          <a:xfrm>
            <a:off x="577080" y="2571120"/>
            <a:ext cx="235440" cy="2894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79"/>
              <a:buFont typeface="Arial"/>
              <a:buNone/>
            </a:pPr>
            <a:r>
              <a:rPr b="0" i="0" lang="pt-BR" sz="1679" u="none" cap="none" strike="noStrike">
                <a:solidFill>
                  <a:srgbClr val="DA9E54"/>
                </a:solidFill>
                <a:latin typeface="Noto Sans Symbols"/>
                <a:ea typeface="Noto Sans Symbols"/>
                <a:cs typeface="Noto Sans Symbols"/>
                <a:sym typeface="Noto Sans Symbols"/>
              </a:rPr>
              <a:t>■</a:t>
            </a:r>
            <a:endParaRPr b="0" i="0" sz="1679" u="none" cap="none" strike="noStrike">
              <a:solidFill>
                <a:srgbClr val="000000"/>
              </a:solidFill>
              <a:latin typeface="Arial"/>
              <a:ea typeface="Arial"/>
              <a:cs typeface="Arial"/>
              <a:sym typeface="Arial"/>
            </a:endParaRPr>
          </a:p>
        </p:txBody>
      </p:sp>
      <p:sp>
        <p:nvSpPr>
          <p:cNvPr id="396" name="Google Shape;396;p37"/>
          <p:cNvSpPr txBox="1"/>
          <p:nvPr/>
        </p:nvSpPr>
        <p:spPr>
          <a:xfrm>
            <a:off x="955440" y="2427480"/>
            <a:ext cx="61092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Os </a:t>
            </a:r>
            <a:endParaRPr b="0" i="0" sz="2800" u="none" cap="none" strike="noStrike">
              <a:solidFill>
                <a:srgbClr val="000000"/>
              </a:solidFill>
              <a:latin typeface="Arial"/>
              <a:ea typeface="Arial"/>
              <a:cs typeface="Arial"/>
              <a:sym typeface="Arial"/>
            </a:endParaRPr>
          </a:p>
        </p:txBody>
      </p:sp>
      <p:sp>
        <p:nvSpPr>
          <p:cNvPr id="397" name="Google Shape;397;p37"/>
          <p:cNvSpPr txBox="1"/>
          <p:nvPr/>
        </p:nvSpPr>
        <p:spPr>
          <a:xfrm>
            <a:off x="1742040" y="2427480"/>
            <a:ext cx="150768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agentes </a:t>
            </a:r>
            <a:endParaRPr b="0" i="0" sz="2800" u="none" cap="none" strike="noStrike">
              <a:solidFill>
                <a:srgbClr val="000000"/>
              </a:solidFill>
              <a:latin typeface="Arial"/>
              <a:ea typeface="Arial"/>
              <a:cs typeface="Arial"/>
              <a:sym typeface="Arial"/>
            </a:endParaRPr>
          </a:p>
        </p:txBody>
      </p:sp>
      <p:sp>
        <p:nvSpPr>
          <p:cNvPr id="398" name="Google Shape;398;p37"/>
          <p:cNvSpPr txBox="1"/>
          <p:nvPr/>
        </p:nvSpPr>
        <p:spPr>
          <a:xfrm>
            <a:off x="3425400" y="2427480"/>
            <a:ext cx="54684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da </a:t>
            </a:r>
            <a:endParaRPr b="0" i="0" sz="2800" u="none" cap="none" strike="noStrike">
              <a:solidFill>
                <a:srgbClr val="000000"/>
              </a:solidFill>
              <a:latin typeface="Arial"/>
              <a:ea typeface="Arial"/>
              <a:cs typeface="Arial"/>
              <a:sym typeface="Arial"/>
            </a:endParaRPr>
          </a:p>
        </p:txBody>
      </p:sp>
      <p:sp>
        <p:nvSpPr>
          <p:cNvPr id="399" name="Google Shape;399;p37"/>
          <p:cNvSpPr txBox="1"/>
          <p:nvPr/>
        </p:nvSpPr>
        <p:spPr>
          <a:xfrm>
            <a:off x="4146480" y="2427480"/>
            <a:ext cx="224856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Governança </a:t>
            </a:r>
            <a:endParaRPr b="0" i="0" sz="2800" u="none" cap="none" strike="noStrike">
              <a:solidFill>
                <a:srgbClr val="000000"/>
              </a:solidFill>
              <a:latin typeface="Arial"/>
              <a:ea typeface="Arial"/>
              <a:cs typeface="Arial"/>
              <a:sym typeface="Arial"/>
            </a:endParaRPr>
          </a:p>
        </p:txBody>
      </p:sp>
      <p:sp>
        <p:nvSpPr>
          <p:cNvPr id="400" name="Google Shape;400;p37"/>
          <p:cNvSpPr txBox="1"/>
          <p:nvPr/>
        </p:nvSpPr>
        <p:spPr>
          <a:xfrm>
            <a:off x="6572880" y="2427480"/>
            <a:ext cx="54684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(ai </a:t>
            </a:r>
            <a:endParaRPr b="0" i="0" sz="2800" u="none" cap="none" strike="noStrike">
              <a:solidFill>
                <a:srgbClr val="000000"/>
              </a:solidFill>
              <a:latin typeface="Arial"/>
              <a:ea typeface="Arial"/>
              <a:cs typeface="Arial"/>
              <a:sym typeface="Arial"/>
            </a:endParaRPr>
          </a:p>
        </p:txBody>
      </p:sp>
      <p:sp>
        <p:nvSpPr>
          <p:cNvPr id="401" name="Google Shape;401;p37"/>
          <p:cNvSpPr txBox="1"/>
          <p:nvPr/>
        </p:nvSpPr>
        <p:spPr>
          <a:xfrm>
            <a:off x="7293600" y="2427480"/>
            <a:ext cx="166068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incluídos </a:t>
            </a:r>
            <a:endParaRPr b="0" i="0" sz="2800" u="none" cap="none" strike="noStrike">
              <a:solidFill>
                <a:srgbClr val="000000"/>
              </a:solidFill>
              <a:latin typeface="Arial"/>
              <a:ea typeface="Arial"/>
              <a:cs typeface="Arial"/>
              <a:sym typeface="Arial"/>
            </a:endParaRPr>
          </a:p>
        </p:txBody>
      </p:sp>
      <p:sp>
        <p:nvSpPr>
          <p:cNvPr id="402" name="Google Shape;402;p37"/>
          <p:cNvSpPr txBox="1"/>
          <p:nvPr/>
        </p:nvSpPr>
        <p:spPr>
          <a:xfrm>
            <a:off x="9129600" y="2427480"/>
            <a:ext cx="52488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os </a:t>
            </a:r>
            <a:endParaRPr b="0" i="0" sz="2800" u="none" cap="none" strike="noStrike">
              <a:solidFill>
                <a:srgbClr val="000000"/>
              </a:solidFill>
              <a:latin typeface="Arial"/>
              <a:ea typeface="Arial"/>
              <a:cs typeface="Arial"/>
              <a:sym typeface="Arial"/>
            </a:endParaRPr>
          </a:p>
        </p:txBody>
      </p:sp>
      <p:sp>
        <p:nvSpPr>
          <p:cNvPr id="403" name="Google Shape;403;p37"/>
          <p:cNvSpPr txBox="1"/>
          <p:nvPr/>
        </p:nvSpPr>
        <p:spPr>
          <a:xfrm>
            <a:off x="955440" y="2874600"/>
            <a:ext cx="866268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Conselhos Fiscal e de Administração) devem dar </a:t>
            </a:r>
            <a:endParaRPr b="0" i="0" sz="2800" u="none" cap="none" strike="noStrike">
              <a:solidFill>
                <a:srgbClr val="000000"/>
              </a:solidFill>
              <a:latin typeface="Arial"/>
              <a:ea typeface="Arial"/>
              <a:cs typeface="Arial"/>
              <a:sym typeface="Arial"/>
            </a:endParaRPr>
          </a:p>
        </p:txBody>
      </p:sp>
      <p:sp>
        <p:nvSpPr>
          <p:cNvPr id="404" name="Google Shape;404;p37"/>
          <p:cNvSpPr txBox="1"/>
          <p:nvPr/>
        </p:nvSpPr>
        <p:spPr>
          <a:xfrm>
            <a:off x="955440" y="3321360"/>
            <a:ext cx="255456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conhecimento </a:t>
            </a:r>
            <a:endParaRPr b="0" i="0" sz="2800" u="none" cap="none" strike="noStrike">
              <a:solidFill>
                <a:srgbClr val="000000"/>
              </a:solidFill>
              <a:latin typeface="Arial"/>
              <a:ea typeface="Arial"/>
              <a:cs typeface="Arial"/>
              <a:sym typeface="Arial"/>
            </a:endParaRPr>
          </a:p>
        </p:txBody>
      </p:sp>
      <p:sp>
        <p:nvSpPr>
          <p:cNvPr id="405" name="Google Shape;405;p37"/>
          <p:cNvSpPr txBox="1"/>
          <p:nvPr/>
        </p:nvSpPr>
        <p:spPr>
          <a:xfrm>
            <a:off x="3840480" y="3321360"/>
            <a:ext cx="39096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e </a:t>
            </a:r>
            <a:endParaRPr b="0" i="0" sz="2800" u="none" cap="none" strike="noStrike">
              <a:solidFill>
                <a:srgbClr val="000000"/>
              </a:solidFill>
              <a:latin typeface="Arial"/>
              <a:ea typeface="Arial"/>
              <a:cs typeface="Arial"/>
              <a:sym typeface="Arial"/>
            </a:endParaRPr>
          </a:p>
        </p:txBody>
      </p:sp>
      <p:sp>
        <p:nvSpPr>
          <p:cNvPr id="406" name="Google Shape;406;p37"/>
          <p:cNvSpPr txBox="1"/>
          <p:nvPr/>
        </p:nvSpPr>
        <p:spPr>
          <a:xfrm>
            <a:off x="4497480" y="3321360"/>
            <a:ext cx="148428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assumir </a:t>
            </a:r>
            <a:endParaRPr b="0" i="0" sz="2800" u="none" cap="none" strike="noStrike">
              <a:solidFill>
                <a:srgbClr val="000000"/>
              </a:solidFill>
              <a:latin typeface="Arial"/>
              <a:ea typeface="Arial"/>
              <a:cs typeface="Arial"/>
              <a:sym typeface="Arial"/>
            </a:endParaRPr>
          </a:p>
        </p:txBody>
      </p:sp>
      <p:sp>
        <p:nvSpPr>
          <p:cNvPr id="407" name="Google Shape;407;p37"/>
          <p:cNvSpPr txBox="1"/>
          <p:nvPr/>
        </p:nvSpPr>
        <p:spPr>
          <a:xfrm>
            <a:off x="6310440" y="3321360"/>
            <a:ext cx="248904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integralmente </a:t>
            </a:r>
            <a:endParaRPr b="0" i="0" sz="2800" u="none" cap="none" strike="noStrike">
              <a:solidFill>
                <a:srgbClr val="000000"/>
              </a:solidFill>
              <a:latin typeface="Arial"/>
              <a:ea typeface="Arial"/>
              <a:cs typeface="Arial"/>
              <a:sym typeface="Arial"/>
            </a:endParaRPr>
          </a:p>
        </p:txBody>
      </p:sp>
      <p:sp>
        <p:nvSpPr>
          <p:cNvPr id="408" name="Google Shape;408;p37"/>
          <p:cNvSpPr txBox="1"/>
          <p:nvPr/>
        </p:nvSpPr>
        <p:spPr>
          <a:xfrm>
            <a:off x="9129600" y="3321360"/>
            <a:ext cx="52488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as </a:t>
            </a:r>
            <a:endParaRPr b="0" i="0" sz="2800" u="none" cap="none" strike="noStrike">
              <a:solidFill>
                <a:srgbClr val="000000"/>
              </a:solidFill>
              <a:latin typeface="Arial"/>
              <a:ea typeface="Arial"/>
              <a:cs typeface="Arial"/>
              <a:sym typeface="Arial"/>
            </a:endParaRPr>
          </a:p>
        </p:txBody>
      </p:sp>
      <p:sp>
        <p:nvSpPr>
          <p:cNvPr id="409" name="Google Shape;409;p37"/>
          <p:cNvSpPr txBox="1"/>
          <p:nvPr/>
        </p:nvSpPr>
        <p:spPr>
          <a:xfrm>
            <a:off x="955440" y="3768120"/>
            <a:ext cx="888804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consequências  dos  atos  e  omissões  praticados </a:t>
            </a:r>
            <a:endParaRPr b="0" i="0" sz="2800" u="none" cap="none" strike="noStrike">
              <a:solidFill>
                <a:srgbClr val="000000"/>
              </a:solidFill>
              <a:latin typeface="Arial"/>
              <a:ea typeface="Arial"/>
              <a:cs typeface="Arial"/>
              <a:sym typeface="Arial"/>
            </a:endParaRPr>
          </a:p>
        </p:txBody>
      </p:sp>
      <p:sp>
        <p:nvSpPr>
          <p:cNvPr id="410" name="Google Shape;410;p37"/>
          <p:cNvSpPr txBox="1"/>
          <p:nvPr/>
        </p:nvSpPr>
        <p:spPr>
          <a:xfrm>
            <a:off x="955440" y="4215240"/>
            <a:ext cx="480384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no exercício dos mandatos </a:t>
            </a:r>
            <a:endParaRPr b="0" i="0" sz="2800" u="none" cap="none" strike="noStrike">
              <a:solidFill>
                <a:srgbClr val="000000"/>
              </a:solidFill>
              <a:latin typeface="Arial"/>
              <a:ea typeface="Arial"/>
              <a:cs typeface="Arial"/>
              <a:sym typeface="Arial"/>
            </a:endParaRPr>
          </a:p>
        </p:txBody>
      </p:sp>
      <p:sp>
        <p:nvSpPr>
          <p:cNvPr id="411" name="Google Shape;411;p37"/>
          <p:cNvSpPr txBox="1"/>
          <p:nvPr/>
        </p:nvSpPr>
        <p:spPr>
          <a:xfrm>
            <a:off x="696240" y="567720"/>
            <a:ext cx="7013160" cy="525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9"/>
              <a:buFont typeface="Arial"/>
              <a:buNone/>
            </a:pPr>
            <a:r>
              <a:rPr b="1" i="1" lang="pt-BR" sz="3209" u="none" cap="none" strike="noStrike">
                <a:solidFill>
                  <a:srgbClr val="000000"/>
                </a:solidFill>
                <a:latin typeface="Times New Roman"/>
                <a:ea typeface="Times New Roman"/>
                <a:cs typeface="Times New Roman"/>
                <a:sym typeface="Times New Roman"/>
              </a:rPr>
              <a:t>Prestação de Contas (</a:t>
            </a:r>
            <a:r>
              <a:rPr b="1" i="0" lang="pt-BR" sz="3209" u="none" cap="none" strike="noStrike">
                <a:solidFill>
                  <a:srgbClr val="000000"/>
                </a:solidFill>
                <a:latin typeface="Times New Roman"/>
                <a:ea typeface="Times New Roman"/>
                <a:cs typeface="Times New Roman"/>
                <a:sym typeface="Times New Roman"/>
              </a:rPr>
              <a:t>accountability</a:t>
            </a:r>
            <a:r>
              <a:rPr b="1" i="1" lang="pt-BR" sz="3209" u="none" cap="none" strike="noStrike">
                <a:solidFill>
                  <a:srgbClr val="000000"/>
                </a:solidFill>
                <a:latin typeface="Times New Roman"/>
                <a:ea typeface="Times New Roman"/>
                <a:cs typeface="Times New Roman"/>
                <a:sym typeface="Times New Roman"/>
              </a:rPr>
              <a:t>) </a:t>
            </a:r>
            <a:endParaRPr b="0" i="0" sz="3209"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8"/>
          <p:cNvSpPr/>
          <p:nvPr/>
        </p:nvSpPr>
        <p:spPr>
          <a:xfrm>
            <a:off x="237600" y="7424640"/>
            <a:ext cx="2104560" cy="552960"/>
          </a:xfrm>
          <a:custGeom>
            <a:rect b="b" l="l" r="r" t="t"/>
            <a:pathLst>
              <a:path extrusionOk="0" h="1536" w="5846">
                <a:moveTo>
                  <a:pt x="0" y="256"/>
                </a:moveTo>
                <a:cubicBezTo>
                  <a:pt x="0" y="115"/>
                  <a:pt x="109" y="0"/>
                  <a:pt x="243" y="0"/>
                </a:cubicBezTo>
                <a:lnTo>
                  <a:pt x="5602" y="0"/>
                </a:lnTo>
                <a:cubicBezTo>
                  <a:pt x="5736" y="0"/>
                  <a:pt x="5845" y="115"/>
                  <a:pt x="5845" y="256"/>
                </a:cubicBezTo>
                <a:lnTo>
                  <a:pt x="5845" y="1279"/>
                </a:lnTo>
                <a:cubicBezTo>
                  <a:pt x="5845" y="1421"/>
                  <a:pt x="5736" y="1535"/>
                  <a:pt x="5602" y="1535"/>
                </a:cubicBezTo>
                <a:lnTo>
                  <a:pt x="243" y="1535"/>
                </a:lnTo>
                <a:cubicBezTo>
                  <a:pt x="109" y="1535"/>
                  <a:pt x="0" y="1421"/>
                  <a:pt x="0" y="1279"/>
                </a:cubicBezTo>
                <a:lnTo>
                  <a:pt x="0" y="25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8"/>
          <p:cNvSpPr txBox="1"/>
          <p:nvPr/>
        </p:nvSpPr>
        <p:spPr>
          <a:xfrm>
            <a:off x="2525400" y="7691760"/>
            <a:ext cx="894600" cy="199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0E0F2B"/>
                </a:solidFill>
                <a:latin typeface="Arial"/>
                <a:ea typeface="Arial"/>
                <a:cs typeface="Arial"/>
                <a:sym typeface="Arial"/>
              </a:rPr>
              <a:t>18/11/2016 </a:t>
            </a:r>
            <a:endParaRPr b="0" i="0" sz="1200" u="none" cap="none" strike="noStrike">
              <a:solidFill>
                <a:srgbClr val="000000"/>
              </a:solidFill>
              <a:latin typeface="Arial"/>
              <a:ea typeface="Arial"/>
              <a:cs typeface="Arial"/>
              <a:sym typeface="Arial"/>
            </a:endParaRPr>
          </a:p>
        </p:txBody>
      </p:sp>
      <p:sp>
        <p:nvSpPr>
          <p:cNvPr id="418" name="Google Shape;418;p38"/>
          <p:cNvSpPr txBox="1"/>
          <p:nvPr/>
        </p:nvSpPr>
        <p:spPr>
          <a:xfrm>
            <a:off x="9445320" y="7737840"/>
            <a:ext cx="274680" cy="232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10"/>
              <a:buFont typeface="Arial"/>
              <a:buNone/>
            </a:pPr>
            <a:r>
              <a:rPr b="0" i="0" lang="pt-BR" sz="1410" u="none" cap="none" strike="noStrike">
                <a:solidFill>
                  <a:srgbClr val="0E0F2B"/>
                </a:solidFill>
                <a:latin typeface="Arial"/>
                <a:ea typeface="Arial"/>
                <a:cs typeface="Arial"/>
                <a:sym typeface="Arial"/>
              </a:rPr>
              <a:t>10 </a:t>
            </a:r>
            <a:endParaRPr b="0" i="0" sz="1410" u="none" cap="none" strike="noStrike">
              <a:solidFill>
                <a:srgbClr val="000000"/>
              </a:solidFill>
              <a:latin typeface="Arial"/>
              <a:ea typeface="Arial"/>
              <a:cs typeface="Arial"/>
              <a:sym typeface="Arial"/>
            </a:endParaRPr>
          </a:p>
        </p:txBody>
      </p:sp>
      <p:sp>
        <p:nvSpPr>
          <p:cNvPr id="419" name="Google Shape;419;p38"/>
          <p:cNvSpPr txBox="1"/>
          <p:nvPr/>
        </p:nvSpPr>
        <p:spPr>
          <a:xfrm>
            <a:off x="9445320" y="7737840"/>
            <a:ext cx="274680" cy="232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10"/>
              <a:buFont typeface="Arial"/>
              <a:buNone/>
            </a:pPr>
            <a:r>
              <a:rPr b="0" i="0" lang="pt-BR" sz="1410" u="none" cap="none" strike="noStrike">
                <a:solidFill>
                  <a:srgbClr val="0E0F2B"/>
                </a:solidFill>
                <a:latin typeface="Arial"/>
                <a:ea typeface="Arial"/>
                <a:cs typeface="Arial"/>
                <a:sym typeface="Arial"/>
              </a:rPr>
              <a:t>10 </a:t>
            </a:r>
            <a:endParaRPr b="0" i="0" sz="1410" u="none" cap="none" strike="noStrike">
              <a:solidFill>
                <a:srgbClr val="000000"/>
              </a:solidFill>
              <a:latin typeface="Arial"/>
              <a:ea typeface="Arial"/>
              <a:cs typeface="Arial"/>
              <a:sym typeface="Arial"/>
            </a:endParaRPr>
          </a:p>
        </p:txBody>
      </p:sp>
      <p:sp>
        <p:nvSpPr>
          <p:cNvPr id="420" name="Google Shape;420;p38"/>
          <p:cNvSpPr txBox="1"/>
          <p:nvPr/>
        </p:nvSpPr>
        <p:spPr>
          <a:xfrm>
            <a:off x="960480" y="1511280"/>
            <a:ext cx="3362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E0F2B"/>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p:txBody>
      </p:sp>
      <p:sp>
        <p:nvSpPr>
          <p:cNvPr id="421" name="Google Shape;421;p38"/>
          <p:cNvSpPr txBox="1"/>
          <p:nvPr/>
        </p:nvSpPr>
        <p:spPr>
          <a:xfrm>
            <a:off x="960480" y="1937520"/>
            <a:ext cx="3358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E0F2B"/>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p:txBody>
      </p:sp>
      <p:sp>
        <p:nvSpPr>
          <p:cNvPr id="422" name="Google Shape;422;p38"/>
          <p:cNvSpPr txBox="1"/>
          <p:nvPr/>
        </p:nvSpPr>
        <p:spPr>
          <a:xfrm>
            <a:off x="582840" y="2510280"/>
            <a:ext cx="235080" cy="2894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79"/>
              <a:buFont typeface="Arial"/>
              <a:buNone/>
            </a:pPr>
            <a:r>
              <a:rPr b="0" i="0" lang="pt-BR" sz="1679" u="none" cap="none" strike="noStrike">
                <a:solidFill>
                  <a:srgbClr val="DA9E54"/>
                </a:solidFill>
                <a:latin typeface="Noto Sans Symbols"/>
                <a:ea typeface="Noto Sans Symbols"/>
                <a:cs typeface="Noto Sans Symbols"/>
                <a:sym typeface="Noto Sans Symbols"/>
              </a:rPr>
              <a:t>■</a:t>
            </a:r>
            <a:endParaRPr b="0" i="0" sz="1679" u="none" cap="none" strike="noStrike">
              <a:solidFill>
                <a:srgbClr val="000000"/>
              </a:solidFill>
              <a:latin typeface="Arial"/>
              <a:ea typeface="Arial"/>
              <a:cs typeface="Arial"/>
              <a:sym typeface="Arial"/>
            </a:endParaRPr>
          </a:p>
        </p:txBody>
      </p:sp>
      <p:sp>
        <p:nvSpPr>
          <p:cNvPr id="423" name="Google Shape;423;p38"/>
          <p:cNvSpPr txBox="1"/>
          <p:nvPr/>
        </p:nvSpPr>
        <p:spPr>
          <a:xfrm>
            <a:off x="960480" y="2366640"/>
            <a:ext cx="240120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Conselheiros </a:t>
            </a:r>
            <a:endParaRPr b="0" i="0" sz="2800" u="none" cap="none" strike="noStrike">
              <a:solidFill>
                <a:srgbClr val="000000"/>
              </a:solidFill>
              <a:latin typeface="Arial"/>
              <a:ea typeface="Arial"/>
              <a:cs typeface="Arial"/>
              <a:sym typeface="Arial"/>
            </a:endParaRPr>
          </a:p>
        </p:txBody>
      </p:sp>
      <p:sp>
        <p:nvSpPr>
          <p:cNvPr id="424" name="Google Shape;424;p38"/>
          <p:cNvSpPr txBox="1"/>
          <p:nvPr/>
        </p:nvSpPr>
        <p:spPr>
          <a:xfrm>
            <a:off x="3551760" y="2366640"/>
            <a:ext cx="39096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e </a:t>
            </a:r>
            <a:endParaRPr b="0" i="0" sz="2800" u="none" cap="none" strike="noStrike">
              <a:solidFill>
                <a:srgbClr val="000000"/>
              </a:solidFill>
              <a:latin typeface="Arial"/>
              <a:ea typeface="Arial"/>
              <a:cs typeface="Arial"/>
              <a:sym typeface="Arial"/>
            </a:endParaRPr>
          </a:p>
        </p:txBody>
      </p:sp>
      <p:sp>
        <p:nvSpPr>
          <p:cNvPr id="425" name="Google Shape;425;p38"/>
          <p:cNvSpPr txBox="1"/>
          <p:nvPr/>
        </p:nvSpPr>
        <p:spPr>
          <a:xfrm>
            <a:off x="4065480" y="2366640"/>
            <a:ext cx="196632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executivos </a:t>
            </a:r>
            <a:endParaRPr b="0" i="0" sz="2800" u="none" cap="none" strike="noStrike">
              <a:solidFill>
                <a:srgbClr val="000000"/>
              </a:solidFill>
              <a:latin typeface="Arial"/>
              <a:ea typeface="Arial"/>
              <a:cs typeface="Arial"/>
              <a:sym typeface="Arial"/>
            </a:endParaRPr>
          </a:p>
        </p:txBody>
      </p:sp>
      <p:sp>
        <p:nvSpPr>
          <p:cNvPr id="426" name="Google Shape;426;p38"/>
          <p:cNvSpPr txBox="1"/>
          <p:nvPr/>
        </p:nvSpPr>
        <p:spPr>
          <a:xfrm>
            <a:off x="6216480" y="2366640"/>
            <a:ext cx="128772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devem </a:t>
            </a:r>
            <a:endParaRPr b="0" i="0" sz="2800" u="none" cap="none" strike="noStrike">
              <a:solidFill>
                <a:srgbClr val="000000"/>
              </a:solidFill>
              <a:latin typeface="Arial"/>
              <a:ea typeface="Arial"/>
              <a:cs typeface="Arial"/>
              <a:sym typeface="Arial"/>
            </a:endParaRPr>
          </a:p>
        </p:txBody>
      </p:sp>
      <p:sp>
        <p:nvSpPr>
          <p:cNvPr id="427" name="Google Shape;427;p38"/>
          <p:cNvSpPr txBox="1"/>
          <p:nvPr/>
        </p:nvSpPr>
        <p:spPr>
          <a:xfrm>
            <a:off x="7692120" y="2366640"/>
            <a:ext cx="96156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zelar </a:t>
            </a:r>
            <a:endParaRPr b="0" i="0" sz="2800" u="none" cap="none" strike="noStrike">
              <a:solidFill>
                <a:srgbClr val="000000"/>
              </a:solidFill>
              <a:latin typeface="Arial"/>
              <a:ea typeface="Arial"/>
              <a:cs typeface="Arial"/>
              <a:sym typeface="Arial"/>
            </a:endParaRPr>
          </a:p>
        </p:txBody>
      </p:sp>
      <p:sp>
        <p:nvSpPr>
          <p:cNvPr id="428" name="Google Shape;428;p38"/>
          <p:cNvSpPr txBox="1"/>
          <p:nvPr/>
        </p:nvSpPr>
        <p:spPr>
          <a:xfrm>
            <a:off x="8839800" y="2366640"/>
            <a:ext cx="85248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pela </a:t>
            </a:r>
            <a:endParaRPr b="0" i="0" sz="2800" u="none" cap="none" strike="noStrike">
              <a:solidFill>
                <a:srgbClr val="000000"/>
              </a:solidFill>
              <a:latin typeface="Arial"/>
              <a:ea typeface="Arial"/>
              <a:cs typeface="Arial"/>
              <a:sym typeface="Arial"/>
            </a:endParaRPr>
          </a:p>
        </p:txBody>
      </p:sp>
      <p:sp>
        <p:nvSpPr>
          <p:cNvPr id="429" name="Google Shape;429;p38"/>
          <p:cNvSpPr txBox="1"/>
          <p:nvPr/>
        </p:nvSpPr>
        <p:spPr>
          <a:xfrm>
            <a:off x="960480" y="2764080"/>
            <a:ext cx="222840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longevidade </a:t>
            </a:r>
            <a:endParaRPr b="0" i="0" sz="2800" u="none" cap="none" strike="noStrike">
              <a:solidFill>
                <a:srgbClr val="000000"/>
              </a:solidFill>
              <a:latin typeface="Arial"/>
              <a:ea typeface="Arial"/>
              <a:cs typeface="Arial"/>
              <a:sym typeface="Arial"/>
            </a:endParaRPr>
          </a:p>
        </p:txBody>
      </p:sp>
      <p:sp>
        <p:nvSpPr>
          <p:cNvPr id="430" name="Google Shape;430;p38"/>
          <p:cNvSpPr txBox="1"/>
          <p:nvPr/>
        </p:nvSpPr>
        <p:spPr>
          <a:xfrm>
            <a:off x="3456000" y="2764080"/>
            <a:ext cx="74340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das </a:t>
            </a:r>
            <a:endParaRPr b="0" i="0" sz="2800" u="none" cap="none" strike="noStrike">
              <a:solidFill>
                <a:srgbClr val="000000"/>
              </a:solidFill>
              <a:latin typeface="Arial"/>
              <a:ea typeface="Arial"/>
              <a:cs typeface="Arial"/>
              <a:sym typeface="Arial"/>
            </a:endParaRPr>
          </a:p>
        </p:txBody>
      </p:sp>
      <p:sp>
        <p:nvSpPr>
          <p:cNvPr id="431" name="Google Shape;431;p38"/>
          <p:cNvSpPr txBox="1"/>
          <p:nvPr/>
        </p:nvSpPr>
        <p:spPr>
          <a:xfrm>
            <a:off x="4464360" y="2764080"/>
            <a:ext cx="255600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organizações, </a:t>
            </a:r>
            <a:endParaRPr b="0" i="0" sz="2800" u="none" cap="none" strike="noStrike">
              <a:solidFill>
                <a:srgbClr val="000000"/>
              </a:solidFill>
              <a:latin typeface="Arial"/>
              <a:ea typeface="Arial"/>
              <a:cs typeface="Arial"/>
              <a:sym typeface="Arial"/>
            </a:endParaRPr>
          </a:p>
        </p:txBody>
      </p:sp>
      <p:sp>
        <p:nvSpPr>
          <p:cNvPr id="432" name="Google Shape;432;p38"/>
          <p:cNvSpPr txBox="1"/>
          <p:nvPr/>
        </p:nvSpPr>
        <p:spPr>
          <a:xfrm>
            <a:off x="7286760" y="2764080"/>
            <a:ext cx="240336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incorporando </a:t>
            </a:r>
            <a:endParaRPr b="0" i="0" sz="2800" u="none" cap="none" strike="noStrike">
              <a:solidFill>
                <a:srgbClr val="000000"/>
              </a:solidFill>
              <a:latin typeface="Arial"/>
              <a:ea typeface="Arial"/>
              <a:cs typeface="Arial"/>
              <a:sym typeface="Arial"/>
            </a:endParaRPr>
          </a:p>
        </p:txBody>
      </p:sp>
      <p:sp>
        <p:nvSpPr>
          <p:cNvPr id="433" name="Google Shape;433;p38"/>
          <p:cNvSpPr txBox="1"/>
          <p:nvPr/>
        </p:nvSpPr>
        <p:spPr>
          <a:xfrm>
            <a:off x="960480" y="3161160"/>
            <a:ext cx="886428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considerações  de  ordem  social  e  ambiental  de </a:t>
            </a:r>
            <a:endParaRPr b="0" i="0" sz="2800" u="none" cap="none" strike="noStrike">
              <a:solidFill>
                <a:srgbClr val="000000"/>
              </a:solidFill>
              <a:latin typeface="Arial"/>
              <a:ea typeface="Arial"/>
              <a:cs typeface="Arial"/>
              <a:sym typeface="Arial"/>
            </a:endParaRPr>
          </a:p>
        </p:txBody>
      </p:sp>
      <p:sp>
        <p:nvSpPr>
          <p:cNvPr id="434" name="Google Shape;434;p38"/>
          <p:cNvSpPr txBox="1"/>
          <p:nvPr/>
        </p:nvSpPr>
        <p:spPr>
          <a:xfrm>
            <a:off x="960480" y="3558600"/>
            <a:ext cx="107100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longo </a:t>
            </a:r>
            <a:endParaRPr b="0" i="0" sz="2800" u="none" cap="none" strike="noStrike">
              <a:solidFill>
                <a:srgbClr val="000000"/>
              </a:solidFill>
              <a:latin typeface="Arial"/>
              <a:ea typeface="Arial"/>
              <a:cs typeface="Arial"/>
              <a:sym typeface="Arial"/>
            </a:endParaRPr>
          </a:p>
        </p:txBody>
      </p:sp>
      <p:sp>
        <p:nvSpPr>
          <p:cNvPr id="435" name="Google Shape;435;p38"/>
          <p:cNvSpPr txBox="1"/>
          <p:nvPr/>
        </p:nvSpPr>
        <p:spPr>
          <a:xfrm>
            <a:off x="2294640" y="3558600"/>
            <a:ext cx="109296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prazo </a:t>
            </a:r>
            <a:endParaRPr b="0" i="0" sz="2800" u="none" cap="none" strike="noStrike">
              <a:solidFill>
                <a:srgbClr val="000000"/>
              </a:solidFill>
              <a:latin typeface="Arial"/>
              <a:ea typeface="Arial"/>
              <a:cs typeface="Arial"/>
              <a:sym typeface="Arial"/>
            </a:endParaRPr>
          </a:p>
        </p:txBody>
      </p:sp>
      <p:sp>
        <p:nvSpPr>
          <p:cNvPr id="436" name="Google Shape;436;p38"/>
          <p:cNvSpPr txBox="1"/>
          <p:nvPr/>
        </p:nvSpPr>
        <p:spPr>
          <a:xfrm>
            <a:off x="3652560" y="3558600"/>
            <a:ext cx="54684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na </a:t>
            </a:r>
            <a:endParaRPr b="0" i="0" sz="2800" u="none" cap="none" strike="noStrike">
              <a:solidFill>
                <a:srgbClr val="000000"/>
              </a:solidFill>
              <a:latin typeface="Arial"/>
              <a:ea typeface="Arial"/>
              <a:cs typeface="Arial"/>
              <a:sym typeface="Arial"/>
            </a:endParaRPr>
          </a:p>
        </p:txBody>
      </p:sp>
      <p:sp>
        <p:nvSpPr>
          <p:cNvPr id="437" name="Google Shape;437;p38"/>
          <p:cNvSpPr txBox="1"/>
          <p:nvPr/>
        </p:nvSpPr>
        <p:spPr>
          <a:xfrm>
            <a:off x="4464360" y="3558600"/>
            <a:ext cx="168264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definição </a:t>
            </a:r>
            <a:endParaRPr b="0" i="0" sz="2800" u="none" cap="none" strike="noStrike">
              <a:solidFill>
                <a:srgbClr val="000000"/>
              </a:solidFill>
              <a:latin typeface="Arial"/>
              <a:ea typeface="Arial"/>
              <a:cs typeface="Arial"/>
              <a:sym typeface="Arial"/>
            </a:endParaRPr>
          </a:p>
        </p:txBody>
      </p:sp>
      <p:sp>
        <p:nvSpPr>
          <p:cNvPr id="438" name="Google Shape;438;p38"/>
          <p:cNvSpPr txBox="1"/>
          <p:nvPr/>
        </p:nvSpPr>
        <p:spPr>
          <a:xfrm>
            <a:off x="6410160" y="3558600"/>
            <a:ext cx="74340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dos </a:t>
            </a:r>
            <a:endParaRPr b="0" i="0" sz="2800" u="none" cap="none" strike="noStrike">
              <a:solidFill>
                <a:srgbClr val="000000"/>
              </a:solidFill>
              <a:latin typeface="Arial"/>
              <a:ea typeface="Arial"/>
              <a:cs typeface="Arial"/>
              <a:sym typeface="Arial"/>
            </a:endParaRPr>
          </a:p>
        </p:txBody>
      </p:sp>
      <p:sp>
        <p:nvSpPr>
          <p:cNvPr id="439" name="Google Shape;439;p38"/>
          <p:cNvSpPr txBox="1"/>
          <p:nvPr/>
        </p:nvSpPr>
        <p:spPr>
          <a:xfrm>
            <a:off x="7418160" y="3558600"/>
            <a:ext cx="168264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negócios </a:t>
            </a:r>
            <a:endParaRPr b="0" i="0" sz="2800" u="none" cap="none" strike="noStrike">
              <a:solidFill>
                <a:srgbClr val="000000"/>
              </a:solidFill>
              <a:latin typeface="Arial"/>
              <a:ea typeface="Arial"/>
              <a:cs typeface="Arial"/>
              <a:sym typeface="Arial"/>
            </a:endParaRPr>
          </a:p>
        </p:txBody>
      </p:sp>
      <p:sp>
        <p:nvSpPr>
          <p:cNvPr id="440" name="Google Shape;440;p38"/>
          <p:cNvSpPr txBox="1"/>
          <p:nvPr/>
        </p:nvSpPr>
        <p:spPr>
          <a:xfrm>
            <a:off x="9365400" y="3558600"/>
            <a:ext cx="39096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e </a:t>
            </a:r>
            <a:endParaRPr b="0" i="0" sz="2800" u="none" cap="none" strike="noStrike">
              <a:solidFill>
                <a:srgbClr val="000000"/>
              </a:solidFill>
              <a:latin typeface="Arial"/>
              <a:ea typeface="Arial"/>
              <a:cs typeface="Arial"/>
              <a:sym typeface="Arial"/>
            </a:endParaRPr>
          </a:p>
        </p:txBody>
      </p:sp>
      <p:sp>
        <p:nvSpPr>
          <p:cNvPr id="441" name="Google Shape;441;p38"/>
          <p:cNvSpPr txBox="1"/>
          <p:nvPr/>
        </p:nvSpPr>
        <p:spPr>
          <a:xfrm>
            <a:off x="960480" y="3955680"/>
            <a:ext cx="515520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operações (sustentabilidade) </a:t>
            </a:r>
            <a:endParaRPr b="0" i="0" sz="2800" u="none" cap="none" strike="noStrike">
              <a:solidFill>
                <a:srgbClr val="000000"/>
              </a:solidFill>
              <a:latin typeface="Arial"/>
              <a:ea typeface="Arial"/>
              <a:cs typeface="Arial"/>
              <a:sym typeface="Arial"/>
            </a:endParaRPr>
          </a:p>
        </p:txBody>
      </p:sp>
      <p:sp>
        <p:nvSpPr>
          <p:cNvPr id="442" name="Google Shape;442;p38"/>
          <p:cNvSpPr txBox="1"/>
          <p:nvPr/>
        </p:nvSpPr>
        <p:spPr>
          <a:xfrm>
            <a:off x="582840" y="4452120"/>
            <a:ext cx="39096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sp>
        <p:nvSpPr>
          <p:cNvPr id="443" name="Google Shape;443;p38"/>
          <p:cNvSpPr txBox="1"/>
          <p:nvPr/>
        </p:nvSpPr>
        <p:spPr>
          <a:xfrm>
            <a:off x="696240" y="567720"/>
            <a:ext cx="5694120" cy="525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9"/>
              <a:buFont typeface="Arial"/>
              <a:buNone/>
            </a:pPr>
            <a:r>
              <a:rPr b="1" i="1" lang="pt-BR" sz="3209" u="none" cap="none" strike="noStrike">
                <a:solidFill>
                  <a:srgbClr val="000000"/>
                </a:solidFill>
                <a:latin typeface="Times New Roman"/>
                <a:ea typeface="Times New Roman"/>
                <a:cs typeface="Times New Roman"/>
                <a:sym typeface="Times New Roman"/>
              </a:rPr>
              <a:t>Responsabilidade Corporativa </a:t>
            </a:r>
            <a:endParaRPr b="0" i="0" sz="3209"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39"/>
          <p:cNvPicPr preferRelativeResize="0"/>
          <p:nvPr/>
        </p:nvPicPr>
        <p:blipFill rotWithShape="1">
          <a:blip r:embed="rId3">
            <a:alphaModFix/>
          </a:blip>
          <a:srcRect b="0" l="0" r="0" t="0"/>
          <a:stretch/>
        </p:blipFill>
        <p:spPr>
          <a:xfrm>
            <a:off x="1468080" y="0"/>
            <a:ext cx="6733800" cy="6875280"/>
          </a:xfrm>
          <a:prstGeom prst="rect">
            <a:avLst/>
          </a:prstGeom>
          <a:noFill/>
          <a:ln>
            <a:noFill/>
          </a:ln>
        </p:spPr>
      </p:pic>
      <p:sp>
        <p:nvSpPr>
          <p:cNvPr id="450" name="Google Shape;450;p39"/>
          <p:cNvSpPr/>
          <p:nvPr/>
        </p:nvSpPr>
        <p:spPr>
          <a:xfrm>
            <a:off x="923760" y="6635880"/>
            <a:ext cx="2771640" cy="272880"/>
          </a:xfrm>
          <a:prstGeom prst="rect">
            <a:avLst/>
          </a:prstGeom>
          <a:noFill/>
          <a:ln cap="flat" cmpd="sng" w="12600">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000000"/>
                </a:solidFill>
                <a:latin typeface="Arial"/>
                <a:ea typeface="Arial"/>
                <a:cs typeface="Arial"/>
                <a:sym typeface="Arial"/>
              </a:rPr>
              <a:t>Fonte: Andrade e Rosseti (2007)</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0"/>
          <p:cNvSpPr/>
          <p:nvPr/>
        </p:nvSpPr>
        <p:spPr>
          <a:xfrm>
            <a:off x="516240" y="524880"/>
            <a:ext cx="9206640" cy="5142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1" i="0" lang="pt-BR" sz="3200" u="none" cap="none" strike="noStrike">
                <a:solidFill>
                  <a:srgbClr val="000000"/>
                </a:solidFill>
                <a:latin typeface="Arial"/>
                <a:ea typeface="Arial"/>
                <a:cs typeface="Arial"/>
                <a:sym typeface="Arial"/>
              </a:rPr>
              <a:t>O QUÊ É GOVERNANÇA CORPORATIVA?</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1599"/>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1400"/>
              </a:spcBef>
              <a:spcAft>
                <a:spcPts val="0"/>
              </a:spcAft>
              <a:buClr>
                <a:srgbClr val="000000"/>
              </a:buClr>
              <a:buSzPts val="2800"/>
              <a:buFont typeface="Arial"/>
              <a:buNone/>
            </a:pPr>
            <a:r>
              <a:rPr b="0" i="0" lang="pt-BR" sz="2800" u="none" cap="none" strike="noStrike">
                <a:solidFill>
                  <a:srgbClr val="000000"/>
                </a:solidFill>
                <a:latin typeface="Arial"/>
                <a:ea typeface="Arial"/>
                <a:cs typeface="Arial"/>
                <a:sym typeface="Arial"/>
              </a:rPr>
              <a:t>♦</a:t>
            </a:r>
            <a:r>
              <a:rPr b="0" i="0" lang="pt-BR" sz="1800" u="none" cap="none" strike="noStrike">
                <a:solidFill>
                  <a:srgbClr val="000000"/>
                </a:solidFill>
                <a:latin typeface="Arial"/>
                <a:ea typeface="Arial"/>
                <a:cs typeface="Arial"/>
                <a:sym typeface="Arial"/>
              </a:rPr>
              <a:t> </a:t>
            </a:r>
            <a:r>
              <a:rPr b="0" i="0" lang="pt-BR" sz="2800" u="none" cap="none" strike="noStrike">
                <a:solidFill>
                  <a:srgbClr val="000000"/>
                </a:solidFill>
                <a:latin typeface="Arial"/>
                <a:ea typeface="Arial"/>
                <a:cs typeface="Arial"/>
                <a:sym typeface="Arial"/>
              </a:rPr>
              <a:t>Consiste dos mecanismos para assegurar que os ofertantes de finanças às corporações irão obter um retorno no seu investimento (Shleifer and Vishny, 1997).</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00000"/>
                </a:solidFill>
                <a:latin typeface="Arial"/>
                <a:ea typeface="Arial"/>
                <a:cs typeface="Arial"/>
                <a:sym typeface="Arial"/>
              </a:rPr>
              <a:t>♦</a:t>
            </a:r>
            <a:r>
              <a:rPr b="0" i="0" lang="pt-BR" sz="1800" u="none" cap="none" strike="noStrike">
                <a:solidFill>
                  <a:srgbClr val="000000"/>
                </a:solidFill>
                <a:latin typeface="Arial"/>
                <a:ea typeface="Arial"/>
                <a:cs typeface="Arial"/>
                <a:sym typeface="Arial"/>
              </a:rPr>
              <a:t> </a:t>
            </a:r>
            <a:r>
              <a:rPr b="0" i="0" lang="pt-BR" sz="2800" u="none" cap="none" strike="noStrike">
                <a:solidFill>
                  <a:srgbClr val="000000"/>
                </a:solidFill>
                <a:latin typeface="Arial"/>
                <a:ea typeface="Arial"/>
                <a:cs typeface="Arial"/>
                <a:sym typeface="Arial"/>
              </a:rPr>
              <a:t>Quem</a:t>
            </a:r>
            <a:r>
              <a:rPr b="0" i="0" lang="pt-BR" sz="1990" u="none" cap="none" strike="noStrike">
                <a:solidFill>
                  <a:srgbClr val="CE181E"/>
                </a:solidFill>
                <a:latin typeface="Arial"/>
                <a:ea typeface="Arial"/>
                <a:cs typeface="Arial"/>
                <a:sym typeface="Arial"/>
              </a:rPr>
              <a:t> </a:t>
            </a:r>
            <a:r>
              <a:rPr b="0" i="0" lang="pt-BR" sz="2800" u="none" cap="none" strike="noStrike">
                <a:solidFill>
                  <a:srgbClr val="000000"/>
                </a:solidFill>
                <a:latin typeface="Arial"/>
                <a:ea typeface="Arial"/>
                <a:cs typeface="Arial"/>
                <a:sym typeface="Arial"/>
              </a:rPr>
              <a:t>é responsável pela  Governança?</a:t>
            </a:r>
            <a:r>
              <a:rPr b="0" i="0" lang="pt-BR" sz="1990" u="none" cap="none" strike="noStrike">
                <a:solidFill>
                  <a:srgbClr val="CE181E"/>
                </a:solidFill>
                <a:latin typeface="Arial"/>
                <a:ea typeface="Arial"/>
                <a:cs typeface="Arial"/>
                <a:sym typeface="Arial"/>
              </a:rPr>
              <a:t> </a:t>
            </a:r>
            <a:endParaRPr b="0" i="0" sz="199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90"/>
              <a:buFont typeface="Arial"/>
              <a:buNone/>
            </a:pPr>
            <a:r>
              <a:rPr b="0" i="0" lang="pt-BR" sz="1990" u="none" cap="none" strike="noStrike">
                <a:solidFill>
                  <a:srgbClr val="CE181E"/>
                </a:solidFill>
                <a:latin typeface="Arial"/>
                <a:ea typeface="Arial"/>
                <a:cs typeface="Arial"/>
                <a:sym typeface="Arial"/>
              </a:rPr>
              <a:t>	</a:t>
            </a:r>
            <a:r>
              <a:rPr b="0" i="0" lang="pt-BR" sz="2800" u="none" cap="none" strike="noStrike">
                <a:solidFill>
                  <a:srgbClr val="000000"/>
                </a:solidFill>
                <a:latin typeface="Arial"/>
                <a:ea typeface="Arial"/>
                <a:cs typeface="Arial"/>
                <a:sym typeface="Arial"/>
              </a:rPr>
              <a:t>- Acionistas;</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00000"/>
                </a:solidFill>
                <a:latin typeface="Arial"/>
                <a:ea typeface="Arial"/>
                <a:cs typeface="Arial"/>
                <a:sym typeface="Arial"/>
              </a:rPr>
              <a:t>	- Alta administração – C levels;</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00000"/>
                </a:solidFill>
                <a:latin typeface="Arial"/>
                <a:ea typeface="Arial"/>
                <a:cs typeface="Arial"/>
                <a:sym typeface="Arial"/>
              </a:rPr>
              <a:t>	- Conselho administrativo.</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1"/>
          <p:cNvSpPr/>
          <p:nvPr/>
        </p:nvSpPr>
        <p:spPr>
          <a:xfrm>
            <a:off x="2341080" y="1478160"/>
            <a:ext cx="2857320" cy="4842000"/>
          </a:xfrm>
          <a:prstGeom prst="rect">
            <a:avLst/>
          </a:prstGeom>
          <a:solidFill>
            <a:srgbClr val="FF99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1"/>
          <p:cNvSpPr/>
          <p:nvPr/>
        </p:nvSpPr>
        <p:spPr>
          <a:xfrm>
            <a:off x="5198760" y="1478160"/>
            <a:ext cx="2778840" cy="4842000"/>
          </a:xfrm>
          <a:prstGeom prst="rect">
            <a:avLst/>
          </a:prstGeom>
          <a:solidFill>
            <a:srgbClr val="FFCC00"/>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1"/>
          <p:cNvSpPr/>
          <p:nvPr/>
        </p:nvSpPr>
        <p:spPr>
          <a:xfrm>
            <a:off x="2817360" y="2589840"/>
            <a:ext cx="2381400" cy="577080"/>
          </a:xfrm>
          <a:prstGeom prst="rect">
            <a:avLst/>
          </a:prstGeom>
          <a:solidFill>
            <a:srgbClr val="FFFFFF"/>
          </a:solidFill>
          <a:ln cap="flat" cmpd="sng" w="12600">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600"/>
              <a:buFont typeface="Arial"/>
              <a:buNone/>
            </a:pPr>
            <a:r>
              <a:rPr b="1" i="0" lang="pt-BR" sz="1600" u="none" cap="none" strike="noStrike">
                <a:solidFill>
                  <a:srgbClr val="000000"/>
                </a:solidFill>
                <a:latin typeface="Arial"/>
                <a:ea typeface="Arial"/>
                <a:cs typeface="Arial"/>
                <a:sym typeface="Arial"/>
              </a:rPr>
              <a:t>Conselho de Administração</a:t>
            </a:r>
            <a:endParaRPr b="0" i="0" sz="1600" u="none" cap="none" strike="noStrike">
              <a:solidFill>
                <a:srgbClr val="000000"/>
              </a:solidFill>
              <a:latin typeface="Arial"/>
              <a:ea typeface="Arial"/>
              <a:cs typeface="Arial"/>
              <a:sym typeface="Arial"/>
            </a:endParaRPr>
          </a:p>
        </p:txBody>
      </p:sp>
      <p:sp>
        <p:nvSpPr>
          <p:cNvPr id="465" name="Google Shape;465;p41"/>
          <p:cNvSpPr/>
          <p:nvPr/>
        </p:nvSpPr>
        <p:spPr>
          <a:xfrm>
            <a:off x="2896200" y="3701160"/>
            <a:ext cx="1824840" cy="333720"/>
          </a:xfrm>
          <a:prstGeom prst="rect">
            <a:avLst/>
          </a:prstGeom>
          <a:solidFill>
            <a:srgbClr val="FFFFFF"/>
          </a:solidFill>
          <a:ln cap="flat" cmpd="sng" w="12600">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600"/>
              <a:buFont typeface="Arial"/>
              <a:buNone/>
            </a:pPr>
            <a:r>
              <a:rPr b="1" i="0" lang="pt-BR" sz="1600" u="none" cap="none" strike="noStrike">
                <a:solidFill>
                  <a:srgbClr val="000000"/>
                </a:solidFill>
                <a:latin typeface="Arial"/>
                <a:ea typeface="Arial"/>
                <a:cs typeface="Arial"/>
                <a:sym typeface="Arial"/>
              </a:rPr>
              <a:t>Administração</a:t>
            </a:r>
            <a:endParaRPr b="0" i="0" sz="1600" u="none" cap="none" strike="noStrike">
              <a:solidFill>
                <a:srgbClr val="000000"/>
              </a:solidFill>
              <a:latin typeface="Arial"/>
              <a:ea typeface="Arial"/>
              <a:cs typeface="Arial"/>
              <a:sym typeface="Arial"/>
            </a:endParaRPr>
          </a:p>
        </p:txBody>
      </p:sp>
      <p:sp>
        <p:nvSpPr>
          <p:cNvPr id="466" name="Google Shape;466;p41"/>
          <p:cNvSpPr/>
          <p:nvPr/>
        </p:nvSpPr>
        <p:spPr>
          <a:xfrm>
            <a:off x="2817360" y="4574160"/>
            <a:ext cx="1984320" cy="1023480"/>
          </a:xfrm>
          <a:prstGeom prst="rect">
            <a:avLst/>
          </a:prstGeom>
          <a:solidFill>
            <a:srgbClr val="FFFFFF"/>
          </a:solidFill>
          <a:ln cap="flat" cmpd="sng" w="12600">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rPr b="1" i="0" lang="pt-BR" sz="1600" u="none" cap="none" strike="noStrike">
                <a:solidFill>
                  <a:srgbClr val="000000"/>
                </a:solidFill>
                <a:latin typeface="Arial"/>
                <a:ea typeface="Arial"/>
                <a:cs typeface="Arial"/>
                <a:sym typeface="Arial"/>
              </a:rPr>
              <a:t>Ativos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799"/>
              </a:spcBef>
              <a:spcAft>
                <a:spcPts val="0"/>
              </a:spcAft>
              <a:buClr>
                <a:srgbClr val="000000"/>
              </a:buClr>
              <a:buSzPts val="1600"/>
              <a:buFont typeface="Arial"/>
              <a:buNone/>
            </a:pPr>
            <a:r>
              <a:rPr b="1" i="0" lang="pt-BR"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799"/>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467" name="Google Shape;467;p41"/>
          <p:cNvSpPr/>
          <p:nvPr/>
        </p:nvSpPr>
        <p:spPr>
          <a:xfrm>
            <a:off x="3372120" y="1794960"/>
            <a:ext cx="951480" cy="33372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600"/>
              <a:buFont typeface="Arial"/>
              <a:buNone/>
            </a:pPr>
            <a:r>
              <a:rPr b="1" i="0" lang="pt-BR" sz="1600" u="none" cap="none" strike="noStrike">
                <a:solidFill>
                  <a:srgbClr val="000000"/>
                </a:solidFill>
                <a:latin typeface="Arial"/>
                <a:ea typeface="Arial"/>
                <a:cs typeface="Arial"/>
                <a:sym typeface="Arial"/>
              </a:rPr>
              <a:t>Interna</a:t>
            </a:r>
            <a:endParaRPr b="0" i="0" sz="1600" u="none" cap="none" strike="noStrike">
              <a:solidFill>
                <a:srgbClr val="000000"/>
              </a:solidFill>
              <a:latin typeface="Arial"/>
              <a:ea typeface="Arial"/>
              <a:cs typeface="Arial"/>
              <a:sym typeface="Arial"/>
            </a:endParaRPr>
          </a:p>
        </p:txBody>
      </p:sp>
      <p:sp>
        <p:nvSpPr>
          <p:cNvPr id="468" name="Google Shape;468;p41"/>
          <p:cNvSpPr/>
          <p:nvPr/>
        </p:nvSpPr>
        <p:spPr>
          <a:xfrm>
            <a:off x="6072480" y="1794960"/>
            <a:ext cx="1189800" cy="33372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600"/>
              <a:buFont typeface="Arial"/>
              <a:buNone/>
            </a:pPr>
            <a:r>
              <a:rPr b="1" i="0" lang="pt-BR" sz="1600" u="none" cap="none" strike="noStrike">
                <a:solidFill>
                  <a:srgbClr val="000000"/>
                </a:solidFill>
                <a:latin typeface="Arial"/>
                <a:ea typeface="Arial"/>
                <a:cs typeface="Arial"/>
                <a:sym typeface="Arial"/>
              </a:rPr>
              <a:t>Externa</a:t>
            </a:r>
            <a:endParaRPr b="0" i="0" sz="1600" u="none" cap="none" strike="noStrike">
              <a:solidFill>
                <a:srgbClr val="000000"/>
              </a:solidFill>
              <a:latin typeface="Arial"/>
              <a:ea typeface="Arial"/>
              <a:cs typeface="Arial"/>
              <a:sym typeface="Arial"/>
            </a:endParaRPr>
          </a:p>
        </p:txBody>
      </p:sp>
      <p:sp>
        <p:nvSpPr>
          <p:cNvPr id="469" name="Google Shape;469;p41"/>
          <p:cNvSpPr/>
          <p:nvPr/>
        </p:nvSpPr>
        <p:spPr>
          <a:xfrm rot="5400000">
            <a:off x="5893560" y="3929400"/>
            <a:ext cx="2221920" cy="333720"/>
          </a:xfrm>
          <a:prstGeom prst="rect">
            <a:avLst/>
          </a:prstGeom>
          <a:solidFill>
            <a:srgbClr val="FFFFFF"/>
          </a:solidFill>
          <a:ln cap="flat" cmpd="sng" w="12600">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600"/>
              <a:buFont typeface="Arial"/>
              <a:buNone/>
            </a:pPr>
            <a:r>
              <a:rPr b="1" i="0" lang="pt-BR" sz="1600" u="none" cap="none" strike="noStrike">
                <a:solidFill>
                  <a:srgbClr val="000000"/>
                </a:solidFill>
                <a:latin typeface="Arial"/>
                <a:ea typeface="Arial"/>
                <a:cs typeface="Arial"/>
                <a:sym typeface="Arial"/>
              </a:rPr>
              <a:t>Acionistas</a:t>
            </a:r>
            <a:endParaRPr b="0" i="0" sz="1600" u="none" cap="none" strike="noStrike">
              <a:solidFill>
                <a:srgbClr val="000000"/>
              </a:solidFill>
              <a:latin typeface="Arial"/>
              <a:ea typeface="Arial"/>
              <a:cs typeface="Arial"/>
              <a:sym typeface="Arial"/>
            </a:endParaRPr>
          </a:p>
        </p:txBody>
      </p:sp>
      <p:sp>
        <p:nvSpPr>
          <p:cNvPr id="470" name="Google Shape;470;p41"/>
          <p:cNvSpPr/>
          <p:nvPr/>
        </p:nvSpPr>
        <p:spPr>
          <a:xfrm rot="5400000">
            <a:off x="5019480" y="3930480"/>
            <a:ext cx="2381400" cy="333720"/>
          </a:xfrm>
          <a:prstGeom prst="rect">
            <a:avLst/>
          </a:prstGeom>
          <a:solidFill>
            <a:srgbClr val="FFFFFF"/>
          </a:solidFill>
          <a:ln cap="flat" cmpd="sng" w="12600">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600"/>
              <a:buFont typeface="Arial"/>
              <a:buNone/>
            </a:pPr>
            <a:r>
              <a:rPr b="1" i="0" lang="pt-BR" sz="1600" u="none" cap="none" strike="noStrike">
                <a:solidFill>
                  <a:srgbClr val="000000"/>
                </a:solidFill>
                <a:latin typeface="Arial"/>
                <a:ea typeface="Arial"/>
                <a:cs typeface="Arial"/>
                <a:sym typeface="Arial"/>
              </a:rPr>
              <a:t>Titulares da Dívida</a:t>
            </a:r>
            <a:endParaRPr b="0" i="0" sz="1600" u="none" cap="none" strike="noStrike">
              <a:solidFill>
                <a:srgbClr val="000000"/>
              </a:solidFill>
              <a:latin typeface="Arial"/>
              <a:ea typeface="Arial"/>
              <a:cs typeface="Arial"/>
              <a:sym typeface="Arial"/>
            </a:endParaRPr>
          </a:p>
        </p:txBody>
      </p:sp>
      <p:cxnSp>
        <p:nvCxnSpPr>
          <p:cNvPr id="471" name="Google Shape;471;p41"/>
          <p:cNvCxnSpPr/>
          <p:nvPr/>
        </p:nvCxnSpPr>
        <p:spPr>
          <a:xfrm flipH="1" rot="10800000">
            <a:off x="6945480" y="2747160"/>
            <a:ext cx="360" cy="237600"/>
          </a:xfrm>
          <a:prstGeom prst="straightConnector1">
            <a:avLst/>
          </a:prstGeom>
          <a:noFill/>
          <a:ln cap="flat" cmpd="sng" w="38150">
            <a:solidFill>
              <a:srgbClr val="000000"/>
            </a:solidFill>
            <a:prstDash val="solid"/>
            <a:round/>
            <a:headEnd len="sm" w="sm" type="none"/>
            <a:tailEnd len="sm" w="sm" type="none"/>
          </a:ln>
        </p:spPr>
      </p:cxnSp>
      <p:cxnSp>
        <p:nvCxnSpPr>
          <p:cNvPr id="472" name="Google Shape;472;p41"/>
          <p:cNvCxnSpPr/>
          <p:nvPr/>
        </p:nvCxnSpPr>
        <p:spPr>
          <a:xfrm flipH="1">
            <a:off x="5198760" y="2747160"/>
            <a:ext cx="1746360" cy="360"/>
          </a:xfrm>
          <a:prstGeom prst="straightConnector1">
            <a:avLst/>
          </a:prstGeom>
          <a:noFill/>
          <a:ln cap="flat" cmpd="sng" w="38150">
            <a:solidFill>
              <a:srgbClr val="000000"/>
            </a:solidFill>
            <a:prstDash val="solid"/>
            <a:round/>
            <a:headEnd len="sm" w="sm" type="none"/>
            <a:tailEnd len="sm" w="sm" type="none"/>
          </a:ln>
        </p:spPr>
      </p:cxnSp>
      <p:cxnSp>
        <p:nvCxnSpPr>
          <p:cNvPr id="473" name="Google Shape;473;p41"/>
          <p:cNvCxnSpPr/>
          <p:nvPr/>
        </p:nvCxnSpPr>
        <p:spPr>
          <a:xfrm>
            <a:off x="4801680" y="5525640"/>
            <a:ext cx="2222280" cy="360"/>
          </a:xfrm>
          <a:prstGeom prst="straightConnector1">
            <a:avLst/>
          </a:prstGeom>
          <a:noFill/>
          <a:ln cap="flat" cmpd="sng" w="38150">
            <a:solidFill>
              <a:srgbClr val="000000"/>
            </a:solidFill>
            <a:prstDash val="solid"/>
            <a:round/>
            <a:headEnd len="sm" w="sm" type="none"/>
            <a:tailEnd len="sm" w="sm" type="none"/>
          </a:ln>
        </p:spPr>
      </p:cxnSp>
      <p:cxnSp>
        <p:nvCxnSpPr>
          <p:cNvPr id="474" name="Google Shape;474;p41"/>
          <p:cNvCxnSpPr/>
          <p:nvPr/>
        </p:nvCxnSpPr>
        <p:spPr>
          <a:xfrm flipH="1" rot="10800000">
            <a:off x="7023960" y="5207760"/>
            <a:ext cx="360" cy="318240"/>
          </a:xfrm>
          <a:prstGeom prst="straightConnector1">
            <a:avLst/>
          </a:prstGeom>
          <a:noFill/>
          <a:ln cap="flat" cmpd="sng" w="38150">
            <a:solidFill>
              <a:srgbClr val="000000"/>
            </a:solidFill>
            <a:prstDash val="solid"/>
            <a:round/>
            <a:headEnd len="sm" w="sm" type="none"/>
            <a:tailEnd len="med" w="med" type="triangle"/>
          </a:ln>
        </p:spPr>
      </p:cxnSp>
      <p:cxnSp>
        <p:nvCxnSpPr>
          <p:cNvPr id="475" name="Google Shape;475;p41"/>
          <p:cNvCxnSpPr/>
          <p:nvPr/>
        </p:nvCxnSpPr>
        <p:spPr>
          <a:xfrm>
            <a:off x="3769200" y="4574520"/>
            <a:ext cx="360" cy="1189800"/>
          </a:xfrm>
          <a:prstGeom prst="straightConnector1">
            <a:avLst/>
          </a:prstGeom>
          <a:noFill/>
          <a:ln cap="flat" cmpd="sng" w="12600">
            <a:solidFill>
              <a:srgbClr val="000000"/>
            </a:solidFill>
            <a:prstDash val="solid"/>
            <a:round/>
            <a:headEnd len="sm" w="sm" type="none"/>
            <a:tailEnd len="sm" w="sm" type="none"/>
          </a:ln>
        </p:spPr>
      </p:cxnSp>
      <p:cxnSp>
        <p:nvCxnSpPr>
          <p:cNvPr id="476" name="Google Shape;476;p41"/>
          <p:cNvCxnSpPr/>
          <p:nvPr/>
        </p:nvCxnSpPr>
        <p:spPr>
          <a:xfrm>
            <a:off x="3768840" y="5128560"/>
            <a:ext cx="1032480" cy="360"/>
          </a:xfrm>
          <a:prstGeom prst="straightConnector1">
            <a:avLst/>
          </a:prstGeom>
          <a:noFill/>
          <a:ln cap="flat" cmpd="sng" w="9525">
            <a:solidFill>
              <a:srgbClr val="000000"/>
            </a:solidFill>
            <a:prstDash val="solid"/>
            <a:round/>
            <a:headEnd len="sm" w="sm" type="none"/>
            <a:tailEnd len="sm" w="sm" type="none"/>
          </a:ln>
        </p:spPr>
      </p:cxnSp>
      <p:sp>
        <p:nvSpPr>
          <p:cNvPr id="477" name="Google Shape;477;p41"/>
          <p:cNvSpPr/>
          <p:nvPr/>
        </p:nvSpPr>
        <p:spPr>
          <a:xfrm>
            <a:off x="3849480" y="4731840"/>
            <a:ext cx="792720" cy="30348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400"/>
              <a:buFont typeface="Arial"/>
              <a:buNone/>
            </a:pPr>
            <a:r>
              <a:rPr b="1" i="0" lang="pt-BR" sz="1400" u="none" cap="none" strike="noStrike">
                <a:solidFill>
                  <a:srgbClr val="000000"/>
                </a:solidFill>
                <a:latin typeface="Arial"/>
                <a:ea typeface="Arial"/>
                <a:cs typeface="Arial"/>
                <a:sym typeface="Arial"/>
              </a:rPr>
              <a:t>Dívida</a:t>
            </a:r>
            <a:endParaRPr b="0" i="0" sz="1400" u="none" cap="none" strike="noStrike">
              <a:solidFill>
                <a:srgbClr val="000000"/>
              </a:solidFill>
              <a:latin typeface="Arial"/>
              <a:ea typeface="Arial"/>
              <a:cs typeface="Arial"/>
              <a:sym typeface="Arial"/>
            </a:endParaRPr>
          </a:p>
        </p:txBody>
      </p:sp>
      <p:sp>
        <p:nvSpPr>
          <p:cNvPr id="478" name="Google Shape;478;p41"/>
          <p:cNvSpPr/>
          <p:nvPr/>
        </p:nvSpPr>
        <p:spPr>
          <a:xfrm>
            <a:off x="3849480" y="5288040"/>
            <a:ext cx="872640" cy="30348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400"/>
              <a:buFont typeface="Arial"/>
              <a:buNone/>
            </a:pPr>
            <a:r>
              <a:rPr b="1" i="0" lang="pt-BR" sz="1400" u="none" cap="none" strike="noStrike">
                <a:solidFill>
                  <a:srgbClr val="000000"/>
                </a:solidFill>
                <a:latin typeface="Arial"/>
                <a:ea typeface="Arial"/>
                <a:cs typeface="Arial"/>
                <a:sym typeface="Arial"/>
              </a:rPr>
              <a:t>Ações</a:t>
            </a:r>
            <a:endParaRPr b="0" i="0" sz="1400" u="none" cap="none" strike="noStrike">
              <a:solidFill>
                <a:srgbClr val="000000"/>
              </a:solidFill>
              <a:latin typeface="Arial"/>
              <a:ea typeface="Arial"/>
              <a:cs typeface="Arial"/>
              <a:sym typeface="Arial"/>
            </a:endParaRPr>
          </a:p>
        </p:txBody>
      </p:sp>
      <p:cxnSp>
        <p:nvCxnSpPr>
          <p:cNvPr id="479" name="Google Shape;479;p41"/>
          <p:cNvCxnSpPr/>
          <p:nvPr/>
        </p:nvCxnSpPr>
        <p:spPr>
          <a:xfrm>
            <a:off x="4801680" y="4811760"/>
            <a:ext cx="1189800" cy="360"/>
          </a:xfrm>
          <a:prstGeom prst="straightConnector1">
            <a:avLst/>
          </a:prstGeom>
          <a:noFill/>
          <a:ln cap="flat" cmpd="sng" w="38150">
            <a:solidFill>
              <a:srgbClr val="000000"/>
            </a:solidFill>
            <a:prstDash val="solid"/>
            <a:round/>
            <a:headEnd len="sm" w="sm" type="none"/>
            <a:tailEnd len="med" w="med" type="triangle"/>
          </a:ln>
        </p:spPr>
      </p:cxnSp>
      <p:sp>
        <p:nvSpPr>
          <p:cNvPr id="480" name="Google Shape;480;p41"/>
          <p:cNvSpPr/>
          <p:nvPr/>
        </p:nvSpPr>
        <p:spPr>
          <a:xfrm>
            <a:off x="2500560" y="367200"/>
            <a:ext cx="5239080" cy="639000"/>
          </a:xfrm>
          <a:prstGeom prst="rect">
            <a:avLst/>
          </a:prstGeom>
          <a:noFill/>
          <a:ln cap="flat" cmpd="sng" w="12600">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Figura 1- Governança Corporativa em um Modelo de Empresa tipo “Balancete”</a:t>
            </a:r>
            <a:endParaRPr b="0" i="0" sz="1800" u="none" cap="none" strike="noStrike">
              <a:solidFill>
                <a:srgbClr val="000000"/>
              </a:solidFill>
              <a:latin typeface="Arial"/>
              <a:ea typeface="Arial"/>
              <a:cs typeface="Arial"/>
              <a:sym typeface="Arial"/>
            </a:endParaRPr>
          </a:p>
        </p:txBody>
      </p:sp>
      <p:cxnSp>
        <p:nvCxnSpPr>
          <p:cNvPr id="481" name="Google Shape;481;p41"/>
          <p:cNvCxnSpPr/>
          <p:nvPr/>
        </p:nvCxnSpPr>
        <p:spPr>
          <a:xfrm>
            <a:off x="3849480" y="3303360"/>
            <a:ext cx="360" cy="397080"/>
          </a:xfrm>
          <a:prstGeom prst="straightConnector1">
            <a:avLst/>
          </a:prstGeom>
          <a:noFill/>
          <a:ln cap="flat" cmpd="sng" w="38150">
            <a:solidFill>
              <a:srgbClr val="000000"/>
            </a:solidFill>
            <a:prstDash val="solid"/>
            <a:round/>
            <a:headEnd len="sm" w="sm" type="none"/>
            <a:tailEnd len="med" w="med" type="triangle"/>
          </a:ln>
        </p:spPr>
      </p:cxnSp>
      <p:cxnSp>
        <p:nvCxnSpPr>
          <p:cNvPr id="482" name="Google Shape;482;p41"/>
          <p:cNvCxnSpPr/>
          <p:nvPr/>
        </p:nvCxnSpPr>
        <p:spPr>
          <a:xfrm>
            <a:off x="3293280" y="4096440"/>
            <a:ext cx="360" cy="477720"/>
          </a:xfrm>
          <a:prstGeom prst="straightConnector1">
            <a:avLst/>
          </a:prstGeom>
          <a:noFill/>
          <a:ln cap="flat" cmpd="sng" w="38150">
            <a:solidFill>
              <a:srgbClr val="000000"/>
            </a:solidFill>
            <a:prstDash val="solid"/>
            <a:round/>
            <a:headEnd len="sm" w="sm" type="none"/>
            <a:tailEnd len="med" w="med" type="triangle"/>
          </a:ln>
        </p:spPr>
      </p:cxnSp>
      <p:cxnSp>
        <p:nvCxnSpPr>
          <p:cNvPr id="483" name="Google Shape;483;p41"/>
          <p:cNvCxnSpPr/>
          <p:nvPr/>
        </p:nvCxnSpPr>
        <p:spPr>
          <a:xfrm>
            <a:off x="4325400" y="4096440"/>
            <a:ext cx="360" cy="477720"/>
          </a:xfrm>
          <a:prstGeom prst="straightConnector1">
            <a:avLst/>
          </a:prstGeom>
          <a:noFill/>
          <a:ln cap="flat" cmpd="sng" w="38150">
            <a:solidFill>
              <a:srgbClr val="000000"/>
            </a:solidFill>
            <a:prstDash val="solid"/>
            <a:round/>
            <a:headEnd len="sm" w="sm" type="none"/>
            <a:tailEnd len="med" w="med" type="triangle"/>
          </a:ln>
        </p:spPr>
      </p:cxnSp>
      <p:cxnSp>
        <p:nvCxnSpPr>
          <p:cNvPr id="484" name="Google Shape;484;p41"/>
          <p:cNvCxnSpPr/>
          <p:nvPr/>
        </p:nvCxnSpPr>
        <p:spPr>
          <a:xfrm flipH="1">
            <a:off x="4722840" y="3858120"/>
            <a:ext cx="1268640" cy="360"/>
          </a:xfrm>
          <a:prstGeom prst="straightConnector1">
            <a:avLst/>
          </a:prstGeom>
          <a:noFill/>
          <a:ln cap="flat" cmpd="sng" w="38150">
            <a:solidFill>
              <a:srgbClr val="000000"/>
            </a:solidFill>
            <a:prstDash val="solid"/>
            <a:round/>
            <a:headEnd len="sm" w="sm" type="none"/>
            <a:tailEnd len="med" w="med" type="triangle"/>
          </a:ln>
        </p:spPr>
      </p:cxnSp>
      <p:sp>
        <p:nvSpPr>
          <p:cNvPr id="485" name="Google Shape;485;p41"/>
          <p:cNvSpPr/>
          <p:nvPr/>
        </p:nvSpPr>
        <p:spPr>
          <a:xfrm>
            <a:off x="3134160" y="6637320"/>
            <a:ext cx="4287240" cy="364680"/>
          </a:xfrm>
          <a:prstGeom prst="rect">
            <a:avLst/>
          </a:prstGeom>
          <a:noFill/>
          <a:ln cap="flat" cmpd="sng" w="9525">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Fonte: Gillan, Stuart (2006).</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2"/>
          <p:cNvSpPr/>
          <p:nvPr/>
        </p:nvSpPr>
        <p:spPr>
          <a:xfrm>
            <a:off x="1627200" y="1635840"/>
            <a:ext cx="6905520" cy="436608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2" name="Google Shape;492;p42"/>
          <p:cNvPicPr preferRelativeResize="0"/>
          <p:nvPr/>
        </p:nvPicPr>
        <p:blipFill rotWithShape="1">
          <a:blip r:embed="rId3">
            <a:alphaModFix/>
          </a:blip>
          <a:srcRect b="0" l="0" r="0" t="0"/>
          <a:stretch/>
        </p:blipFill>
        <p:spPr>
          <a:xfrm>
            <a:off x="2896200" y="2351880"/>
            <a:ext cx="4444560" cy="2855880"/>
          </a:xfrm>
          <a:prstGeom prst="rect">
            <a:avLst/>
          </a:prstGeom>
          <a:noFill/>
          <a:ln>
            <a:noFill/>
          </a:ln>
        </p:spPr>
      </p:pic>
      <p:sp>
        <p:nvSpPr>
          <p:cNvPr id="493" name="Google Shape;493;p42"/>
          <p:cNvSpPr/>
          <p:nvPr/>
        </p:nvSpPr>
        <p:spPr>
          <a:xfrm>
            <a:off x="4404600" y="2112120"/>
            <a:ext cx="1429560" cy="27288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1" i="0" lang="pt-BR" sz="1200" u="none" cap="none" strike="noStrike">
                <a:solidFill>
                  <a:srgbClr val="000000"/>
                </a:solidFill>
                <a:latin typeface="Arial"/>
                <a:ea typeface="Arial"/>
                <a:cs typeface="Arial"/>
                <a:sym typeface="Arial"/>
              </a:rPr>
              <a:t>Fornecedores</a:t>
            </a:r>
            <a:endParaRPr b="0" i="0" sz="1200" u="none" cap="none" strike="noStrike">
              <a:solidFill>
                <a:srgbClr val="000000"/>
              </a:solidFill>
              <a:latin typeface="Arial"/>
              <a:ea typeface="Arial"/>
              <a:cs typeface="Arial"/>
              <a:sym typeface="Arial"/>
            </a:endParaRPr>
          </a:p>
        </p:txBody>
      </p:sp>
      <p:sp>
        <p:nvSpPr>
          <p:cNvPr id="494" name="Google Shape;494;p42"/>
          <p:cNvSpPr/>
          <p:nvPr/>
        </p:nvSpPr>
        <p:spPr>
          <a:xfrm>
            <a:off x="3293280" y="5050080"/>
            <a:ext cx="1429560" cy="27288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1" i="0" lang="pt-BR" sz="1200" u="none" cap="none" strike="noStrike">
                <a:solidFill>
                  <a:srgbClr val="000000"/>
                </a:solidFill>
                <a:latin typeface="Arial"/>
                <a:ea typeface="Arial"/>
                <a:cs typeface="Arial"/>
                <a:sym typeface="Arial"/>
              </a:rPr>
              <a:t>Clientes</a:t>
            </a:r>
            <a:endParaRPr b="0" i="0" sz="1200" u="none" cap="none" strike="noStrike">
              <a:solidFill>
                <a:srgbClr val="000000"/>
              </a:solidFill>
              <a:latin typeface="Arial"/>
              <a:ea typeface="Arial"/>
              <a:cs typeface="Arial"/>
              <a:sym typeface="Arial"/>
            </a:endParaRPr>
          </a:p>
        </p:txBody>
      </p:sp>
      <p:sp>
        <p:nvSpPr>
          <p:cNvPr id="495" name="Google Shape;495;p42"/>
          <p:cNvSpPr/>
          <p:nvPr/>
        </p:nvSpPr>
        <p:spPr>
          <a:xfrm>
            <a:off x="5675040" y="5050080"/>
            <a:ext cx="1429560" cy="27288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1" i="0" lang="pt-BR" sz="1200" u="none" cap="none" strike="noStrike">
                <a:solidFill>
                  <a:srgbClr val="000000"/>
                </a:solidFill>
                <a:latin typeface="Arial"/>
                <a:ea typeface="Arial"/>
                <a:cs typeface="Arial"/>
                <a:sym typeface="Arial"/>
              </a:rPr>
              <a:t>Credores</a:t>
            </a:r>
            <a:endParaRPr b="0" i="0" sz="1200" u="none" cap="none" strike="noStrike">
              <a:solidFill>
                <a:srgbClr val="000000"/>
              </a:solidFill>
              <a:latin typeface="Arial"/>
              <a:ea typeface="Arial"/>
              <a:cs typeface="Arial"/>
              <a:sym typeface="Arial"/>
            </a:endParaRPr>
          </a:p>
        </p:txBody>
      </p:sp>
      <p:sp>
        <p:nvSpPr>
          <p:cNvPr id="496" name="Google Shape;496;p42"/>
          <p:cNvSpPr/>
          <p:nvPr/>
        </p:nvSpPr>
        <p:spPr>
          <a:xfrm>
            <a:off x="6707520" y="3144600"/>
            <a:ext cx="1429560" cy="27288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1" i="0" lang="pt-BR" sz="1200" u="none" cap="none" strike="noStrike">
                <a:solidFill>
                  <a:srgbClr val="000000"/>
                </a:solidFill>
                <a:latin typeface="Arial"/>
                <a:ea typeface="Arial"/>
                <a:cs typeface="Arial"/>
                <a:sym typeface="Arial"/>
              </a:rPr>
              <a:t>Acionistas</a:t>
            </a:r>
            <a:endParaRPr b="0" i="0" sz="1200" u="none" cap="none" strike="noStrike">
              <a:solidFill>
                <a:srgbClr val="000000"/>
              </a:solidFill>
              <a:latin typeface="Arial"/>
              <a:ea typeface="Arial"/>
              <a:cs typeface="Arial"/>
              <a:sym typeface="Arial"/>
            </a:endParaRPr>
          </a:p>
        </p:txBody>
      </p:sp>
      <p:sp>
        <p:nvSpPr>
          <p:cNvPr id="497" name="Google Shape;497;p42"/>
          <p:cNvSpPr/>
          <p:nvPr/>
        </p:nvSpPr>
        <p:spPr>
          <a:xfrm>
            <a:off x="2260800" y="3223440"/>
            <a:ext cx="1429560" cy="27288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1" i="0" lang="pt-BR" sz="1200" u="none" cap="none" strike="noStrike">
                <a:solidFill>
                  <a:srgbClr val="000000"/>
                </a:solidFill>
                <a:latin typeface="Arial"/>
                <a:ea typeface="Arial"/>
                <a:cs typeface="Arial"/>
                <a:sym typeface="Arial"/>
              </a:rPr>
              <a:t>Empregados</a:t>
            </a:r>
            <a:endParaRPr b="0" i="0" sz="1200" u="none" cap="none" strike="noStrike">
              <a:solidFill>
                <a:srgbClr val="000000"/>
              </a:solidFill>
              <a:latin typeface="Arial"/>
              <a:ea typeface="Arial"/>
              <a:cs typeface="Arial"/>
              <a:sym typeface="Arial"/>
            </a:endParaRPr>
          </a:p>
        </p:txBody>
      </p:sp>
      <p:sp>
        <p:nvSpPr>
          <p:cNvPr id="498" name="Google Shape;498;p42"/>
          <p:cNvSpPr/>
          <p:nvPr/>
        </p:nvSpPr>
        <p:spPr>
          <a:xfrm>
            <a:off x="1230120" y="1557360"/>
            <a:ext cx="1429560" cy="27288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1" i="0" lang="pt-BR" sz="1200" u="none" cap="none" strike="noStrike">
                <a:solidFill>
                  <a:srgbClr val="000000"/>
                </a:solidFill>
                <a:latin typeface="Arial"/>
                <a:ea typeface="Arial"/>
                <a:cs typeface="Arial"/>
                <a:sym typeface="Arial"/>
              </a:rPr>
              <a:t>Mercados</a:t>
            </a:r>
            <a:endParaRPr b="0" i="0" sz="1200" u="none" cap="none" strike="noStrike">
              <a:solidFill>
                <a:srgbClr val="000000"/>
              </a:solidFill>
              <a:latin typeface="Arial"/>
              <a:ea typeface="Arial"/>
              <a:cs typeface="Arial"/>
              <a:sym typeface="Arial"/>
            </a:endParaRPr>
          </a:p>
        </p:txBody>
      </p:sp>
      <p:sp>
        <p:nvSpPr>
          <p:cNvPr id="499" name="Google Shape;499;p42"/>
          <p:cNvSpPr/>
          <p:nvPr/>
        </p:nvSpPr>
        <p:spPr>
          <a:xfrm>
            <a:off x="1546920" y="6002280"/>
            <a:ext cx="1429560" cy="27288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1" i="0" lang="pt-BR" sz="1200" u="none" cap="none" strike="noStrike">
                <a:solidFill>
                  <a:srgbClr val="000000"/>
                </a:solidFill>
                <a:latin typeface="Arial"/>
                <a:ea typeface="Arial"/>
                <a:cs typeface="Arial"/>
                <a:sym typeface="Arial"/>
              </a:rPr>
              <a:t>Cultura</a:t>
            </a:r>
            <a:endParaRPr b="0" i="0" sz="1200" u="none" cap="none" strike="noStrike">
              <a:solidFill>
                <a:srgbClr val="000000"/>
              </a:solidFill>
              <a:latin typeface="Arial"/>
              <a:ea typeface="Arial"/>
              <a:cs typeface="Arial"/>
              <a:sym typeface="Arial"/>
            </a:endParaRPr>
          </a:p>
        </p:txBody>
      </p:sp>
      <p:sp>
        <p:nvSpPr>
          <p:cNvPr id="500" name="Google Shape;500;p42"/>
          <p:cNvSpPr/>
          <p:nvPr/>
        </p:nvSpPr>
        <p:spPr>
          <a:xfrm>
            <a:off x="7262280" y="6002280"/>
            <a:ext cx="1429560" cy="27288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1" i="0" lang="pt-BR" sz="1200" u="none" cap="none" strike="noStrike">
                <a:solidFill>
                  <a:srgbClr val="000000"/>
                </a:solidFill>
                <a:latin typeface="Arial"/>
                <a:ea typeface="Arial"/>
                <a:cs typeface="Arial"/>
                <a:sym typeface="Arial"/>
              </a:rPr>
              <a:t>Comunidades</a:t>
            </a:r>
            <a:endParaRPr b="0" i="0" sz="1200" u="none" cap="none" strike="noStrike">
              <a:solidFill>
                <a:srgbClr val="000000"/>
              </a:solidFill>
              <a:latin typeface="Arial"/>
              <a:ea typeface="Arial"/>
              <a:cs typeface="Arial"/>
              <a:sym typeface="Arial"/>
            </a:endParaRPr>
          </a:p>
        </p:txBody>
      </p:sp>
      <p:sp>
        <p:nvSpPr>
          <p:cNvPr id="501" name="Google Shape;501;p42"/>
          <p:cNvSpPr/>
          <p:nvPr/>
        </p:nvSpPr>
        <p:spPr>
          <a:xfrm>
            <a:off x="8135640" y="1636200"/>
            <a:ext cx="1429560" cy="27288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200"/>
              <a:buFont typeface="Arial"/>
              <a:buNone/>
            </a:pPr>
            <a:r>
              <a:rPr b="1" i="0" lang="pt-BR" sz="1200" u="none" cap="none" strike="noStrike">
                <a:solidFill>
                  <a:srgbClr val="000000"/>
                </a:solidFill>
                <a:latin typeface="Arial"/>
                <a:ea typeface="Arial"/>
                <a:cs typeface="Arial"/>
                <a:sym typeface="Arial"/>
              </a:rPr>
              <a:t>Política</a:t>
            </a:r>
            <a:endParaRPr b="0" i="0" sz="1200" u="none" cap="none" strike="noStrike">
              <a:solidFill>
                <a:srgbClr val="000000"/>
              </a:solidFill>
              <a:latin typeface="Arial"/>
              <a:ea typeface="Arial"/>
              <a:cs typeface="Arial"/>
              <a:sym typeface="Arial"/>
            </a:endParaRPr>
          </a:p>
        </p:txBody>
      </p:sp>
      <p:sp>
        <p:nvSpPr>
          <p:cNvPr id="502" name="Google Shape;502;p42"/>
          <p:cNvSpPr/>
          <p:nvPr/>
        </p:nvSpPr>
        <p:spPr>
          <a:xfrm>
            <a:off x="4087800" y="1240200"/>
            <a:ext cx="2062800" cy="30348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400"/>
              <a:buFont typeface="Arial"/>
              <a:buNone/>
            </a:pPr>
            <a:r>
              <a:rPr b="1" i="0" lang="pt-BR" sz="1400" u="none" cap="none" strike="noStrike">
                <a:solidFill>
                  <a:srgbClr val="000000"/>
                </a:solidFill>
                <a:latin typeface="Arial"/>
                <a:ea typeface="Arial"/>
                <a:cs typeface="Arial"/>
                <a:sym typeface="Arial"/>
              </a:rPr>
              <a:t>Leis/Regulação</a:t>
            </a:r>
            <a:endParaRPr b="0" i="0" sz="1400" u="none" cap="none" strike="noStrike">
              <a:solidFill>
                <a:srgbClr val="000000"/>
              </a:solidFill>
              <a:latin typeface="Arial"/>
              <a:ea typeface="Arial"/>
              <a:cs typeface="Arial"/>
              <a:sym typeface="Arial"/>
            </a:endParaRPr>
          </a:p>
        </p:txBody>
      </p:sp>
      <p:sp>
        <p:nvSpPr>
          <p:cNvPr id="503" name="Google Shape;503;p42"/>
          <p:cNvSpPr/>
          <p:nvPr/>
        </p:nvSpPr>
        <p:spPr>
          <a:xfrm>
            <a:off x="2420280" y="367200"/>
            <a:ext cx="5636520" cy="639000"/>
          </a:xfrm>
          <a:prstGeom prst="rect">
            <a:avLst/>
          </a:prstGeom>
          <a:noFill/>
          <a:ln cap="flat" cmpd="sng" w="12600">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Figura 2- Governança Corporativa: além do Modelo de Empresa tipo “Balancete”</a:t>
            </a:r>
            <a:endParaRPr b="0" i="0" sz="1800" u="none" cap="none" strike="noStrike">
              <a:solidFill>
                <a:srgbClr val="000000"/>
              </a:solidFill>
              <a:latin typeface="Arial"/>
              <a:ea typeface="Arial"/>
              <a:cs typeface="Arial"/>
              <a:sym typeface="Arial"/>
            </a:endParaRPr>
          </a:p>
        </p:txBody>
      </p:sp>
      <p:cxnSp>
        <p:nvCxnSpPr>
          <p:cNvPr id="504" name="Google Shape;504;p42"/>
          <p:cNvCxnSpPr/>
          <p:nvPr/>
        </p:nvCxnSpPr>
        <p:spPr>
          <a:xfrm>
            <a:off x="4563720" y="3541680"/>
            <a:ext cx="360" cy="237960"/>
          </a:xfrm>
          <a:prstGeom prst="straightConnector1">
            <a:avLst/>
          </a:prstGeom>
          <a:noFill/>
          <a:ln cap="flat" cmpd="sng" w="9525">
            <a:solidFill>
              <a:srgbClr val="000000"/>
            </a:solidFill>
            <a:prstDash val="solid"/>
            <a:round/>
            <a:headEnd len="sm" w="sm" type="none"/>
            <a:tailEnd len="med" w="med" type="triangle"/>
          </a:ln>
        </p:spPr>
      </p:cxnSp>
      <p:cxnSp>
        <p:nvCxnSpPr>
          <p:cNvPr id="505" name="Google Shape;505;p42"/>
          <p:cNvCxnSpPr/>
          <p:nvPr/>
        </p:nvCxnSpPr>
        <p:spPr>
          <a:xfrm>
            <a:off x="4404600" y="3858120"/>
            <a:ext cx="360" cy="237960"/>
          </a:xfrm>
          <a:prstGeom prst="straightConnector1">
            <a:avLst/>
          </a:prstGeom>
          <a:noFill/>
          <a:ln cap="flat" cmpd="sng" w="9525">
            <a:solidFill>
              <a:srgbClr val="000000"/>
            </a:solidFill>
            <a:prstDash val="solid"/>
            <a:round/>
            <a:headEnd len="sm" w="sm" type="none"/>
            <a:tailEnd len="med" w="med" type="triangle"/>
          </a:ln>
        </p:spPr>
      </p:cxnSp>
      <p:cxnSp>
        <p:nvCxnSpPr>
          <p:cNvPr id="506" name="Google Shape;506;p42"/>
          <p:cNvCxnSpPr/>
          <p:nvPr/>
        </p:nvCxnSpPr>
        <p:spPr>
          <a:xfrm>
            <a:off x="4722840" y="3858120"/>
            <a:ext cx="360" cy="237960"/>
          </a:xfrm>
          <a:prstGeom prst="straightConnector1">
            <a:avLst/>
          </a:prstGeom>
          <a:noFill/>
          <a:ln cap="flat" cmpd="sng" w="9525">
            <a:solidFill>
              <a:srgbClr val="000000"/>
            </a:solidFill>
            <a:prstDash val="solid"/>
            <a:round/>
            <a:headEnd len="sm" w="sm" type="none"/>
            <a:tailEnd len="med" w="med" type="triangle"/>
          </a:ln>
        </p:spPr>
      </p:cxnSp>
      <p:sp>
        <p:nvSpPr>
          <p:cNvPr id="507" name="Google Shape;507;p42"/>
          <p:cNvSpPr/>
          <p:nvPr/>
        </p:nvSpPr>
        <p:spPr>
          <a:xfrm>
            <a:off x="3134160" y="6637320"/>
            <a:ext cx="4287240" cy="364680"/>
          </a:xfrm>
          <a:prstGeom prst="rect">
            <a:avLst/>
          </a:prstGeom>
          <a:noFill/>
          <a:ln cap="flat" cmpd="sng" w="9525">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pt-BR" sz="1800" u="none" cap="none" strike="noStrike">
                <a:solidFill>
                  <a:srgbClr val="000000"/>
                </a:solidFill>
                <a:latin typeface="Arial"/>
                <a:ea typeface="Arial"/>
                <a:cs typeface="Arial"/>
                <a:sym typeface="Arial"/>
              </a:rPr>
              <a:t>Fonte: Gillan, Stuart (2006).</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3"/>
          <p:cNvSpPr/>
          <p:nvPr/>
        </p:nvSpPr>
        <p:spPr>
          <a:xfrm>
            <a:off x="503640" y="2772360"/>
            <a:ext cx="9071640" cy="125964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6600"/>
              <a:buFont typeface="Arial"/>
              <a:buNone/>
            </a:pPr>
            <a:r>
              <a:rPr b="1" i="0" lang="pt-BR" sz="6600" u="sng" cap="none" strike="noStrike">
                <a:solidFill>
                  <a:srgbClr val="000000"/>
                </a:solidFill>
                <a:latin typeface="Calibri"/>
                <a:ea typeface="Calibri"/>
                <a:cs typeface="Calibri"/>
                <a:sym typeface="Calibri"/>
              </a:rPr>
              <a:t>Pergunta</a:t>
            </a:r>
            <a:r>
              <a:rPr b="1" i="0" lang="pt-BR" sz="6600" u="none" cap="none" strike="noStrike">
                <a:solidFill>
                  <a:srgbClr val="000000"/>
                </a:solidFill>
                <a:latin typeface="Calibri"/>
                <a:ea typeface="Calibri"/>
                <a:cs typeface="Calibri"/>
                <a:sym typeface="Calibri"/>
              </a:rPr>
              <a:t> </a:t>
            </a:r>
            <a:r>
              <a:rPr b="1" i="0" lang="pt-BR" sz="6600" u="sng" cap="none" strike="noStrike">
                <a:solidFill>
                  <a:srgbClr val="000000"/>
                </a:solidFill>
                <a:latin typeface="Calibri"/>
                <a:ea typeface="Calibri"/>
                <a:cs typeface="Calibri"/>
                <a:sym typeface="Calibri"/>
              </a:rPr>
              <a:t>básica</a:t>
            </a:r>
            <a:r>
              <a:rPr b="1" i="0" lang="pt-BR" sz="6600" u="none" cap="none" strike="noStrike">
                <a:solidFill>
                  <a:srgbClr val="000000"/>
                </a:solidFill>
                <a:latin typeface="Calibri"/>
                <a:ea typeface="Calibri"/>
                <a:cs typeface="Calibri"/>
                <a:sym typeface="Calibri"/>
              </a:rPr>
              <a:t>:</a:t>
            </a:r>
            <a:br>
              <a:rPr b="0" i="0" lang="pt-BR" sz="1800" u="none" cap="none" strike="noStrike">
                <a:solidFill>
                  <a:srgbClr val="000000"/>
                </a:solidFill>
                <a:latin typeface="Arial"/>
                <a:ea typeface="Arial"/>
                <a:cs typeface="Arial"/>
                <a:sym typeface="Arial"/>
              </a:rPr>
            </a:br>
            <a:br>
              <a:rPr b="0" i="0" lang="pt-BR" sz="1800" u="none" cap="none" strike="noStrike">
                <a:solidFill>
                  <a:srgbClr val="000000"/>
                </a:solidFill>
                <a:latin typeface="Arial"/>
                <a:ea typeface="Arial"/>
                <a:cs typeface="Arial"/>
                <a:sym typeface="Arial"/>
              </a:rPr>
            </a:br>
            <a:r>
              <a:rPr b="1" i="0" lang="pt-BR" sz="8000" u="none" cap="none" strike="noStrike">
                <a:solidFill>
                  <a:srgbClr val="000000"/>
                </a:solidFill>
                <a:latin typeface="Calibri"/>
                <a:ea typeface="Calibri"/>
                <a:cs typeface="Calibri"/>
                <a:sym typeface="Calibri"/>
              </a:rPr>
              <a:t>Quem gerencia é quem assume os riscos?</a:t>
            </a:r>
            <a:endParaRPr b="0" i="0" sz="80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4"/>
          <p:cNvSpPr/>
          <p:nvPr/>
        </p:nvSpPr>
        <p:spPr>
          <a:xfrm>
            <a:off x="576000" y="367200"/>
            <a:ext cx="9216000" cy="4399560"/>
          </a:xfrm>
          <a:prstGeom prst="rect">
            <a:avLst/>
          </a:prstGeom>
          <a:noFill/>
          <a:ln>
            <a:noFill/>
          </a:ln>
        </p:spPr>
        <p:txBody>
          <a:bodyPr anchorCtr="0" anchor="t" bIns="45000" lIns="90000" spcFirstLastPara="1" rIns="90000" wrap="square" tIns="45000">
            <a:noAutofit/>
          </a:bodyPr>
          <a:lstStyle/>
          <a:p>
            <a:pPr indent="-342720" lvl="0" marL="343080" marR="0" rtl="0" algn="ctr">
              <a:lnSpc>
                <a:spcPct val="100000"/>
              </a:lnSpc>
              <a:spcBef>
                <a:spcPts val="0"/>
              </a:spcBef>
              <a:spcAft>
                <a:spcPts val="0"/>
              </a:spcAft>
              <a:buClr>
                <a:srgbClr val="000000"/>
              </a:buClr>
              <a:buSzPts val="2800"/>
              <a:buFont typeface="Arial"/>
              <a:buNone/>
            </a:pPr>
            <a:r>
              <a:rPr b="1" i="0" lang="pt-BR" sz="2800" u="none" cap="none" strike="noStrike">
                <a:solidFill>
                  <a:srgbClr val="000000"/>
                </a:solidFill>
                <a:latin typeface="Arial"/>
                <a:ea typeface="Arial"/>
                <a:cs typeface="Arial"/>
                <a:sym typeface="Arial"/>
              </a:rPr>
              <a:t>POR QUÊ A GOVERNANÇA CORPORATIVA SE TORNOU IMPORTANTE NAS ÚLTIMAS DÉCADAS?</a:t>
            </a:r>
            <a:endParaRPr b="0" i="0" sz="2800" u="none" cap="none" strike="noStrike">
              <a:solidFill>
                <a:srgbClr val="000000"/>
              </a:solidFill>
              <a:latin typeface="Arial"/>
              <a:ea typeface="Arial"/>
              <a:cs typeface="Arial"/>
              <a:sym typeface="Arial"/>
            </a:endParaRPr>
          </a:p>
          <a:p>
            <a:pPr indent="-342720" lvl="0" marL="343080" marR="0" rtl="0" algn="l">
              <a:lnSpc>
                <a:spcPct val="100000"/>
              </a:lnSpc>
              <a:spcBef>
                <a:spcPts val="1001"/>
              </a:spcBef>
              <a:spcAft>
                <a:spcPts val="0"/>
              </a:spcAft>
              <a:buClr>
                <a:srgbClr val="000000"/>
              </a:buClr>
              <a:buSzPts val="2000"/>
              <a:buFont typeface="Arial"/>
              <a:buNone/>
            </a:pPr>
            <a:r>
              <a:rPr b="1" i="0" lang="pt-BR" sz="2000" u="none" cap="none" strike="noStrike">
                <a:solidFill>
                  <a:srgbClr val="FF0000"/>
                </a:solidFill>
                <a:latin typeface="Arial"/>
                <a:ea typeface="Arial"/>
                <a:cs typeface="Arial"/>
                <a:sym typeface="Arial"/>
              </a:rPr>
              <a:t>Fenômenos globais</a:t>
            </a:r>
            <a:r>
              <a:rPr b="1" i="0" lang="pt-BR"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a:p>
            <a:pPr indent="-342720" lvl="0" marL="343080" marR="0" rtl="0" algn="l">
              <a:lnSpc>
                <a:spcPct val="100000"/>
              </a:lnSpc>
              <a:spcBef>
                <a:spcPts val="1001"/>
              </a:spcBef>
              <a:spcAft>
                <a:spcPts val="0"/>
              </a:spcAft>
              <a:buClr>
                <a:srgbClr val="000000"/>
              </a:buClr>
              <a:buSzPts val="2000"/>
              <a:buFont typeface="Noto Sans Symbols"/>
              <a:buAutoNum type="alphaLcParenR"/>
            </a:pPr>
            <a:r>
              <a:rPr b="1" i="0" lang="pt-BR" sz="2000" u="none" cap="none" strike="noStrike">
                <a:solidFill>
                  <a:srgbClr val="000000"/>
                </a:solidFill>
                <a:latin typeface="Arial"/>
                <a:ea typeface="Arial"/>
                <a:cs typeface="Arial"/>
                <a:sym typeface="Arial"/>
              </a:rPr>
              <a:t>Crescimento e maior ativismo dos investidores institucionais;</a:t>
            </a:r>
            <a:endParaRPr b="0" i="0" sz="2000" u="none" cap="none" strike="noStrike">
              <a:solidFill>
                <a:srgbClr val="000000"/>
              </a:solidFill>
              <a:latin typeface="Arial"/>
              <a:ea typeface="Arial"/>
              <a:cs typeface="Arial"/>
              <a:sym typeface="Arial"/>
            </a:endParaRPr>
          </a:p>
          <a:p>
            <a:pPr indent="-342720" lvl="0" marL="343080" marR="0" rtl="0" algn="l">
              <a:lnSpc>
                <a:spcPct val="100000"/>
              </a:lnSpc>
              <a:spcBef>
                <a:spcPts val="1001"/>
              </a:spcBef>
              <a:spcAft>
                <a:spcPts val="0"/>
              </a:spcAft>
              <a:buClr>
                <a:srgbClr val="000000"/>
              </a:buClr>
              <a:buSzPts val="2000"/>
              <a:buFont typeface="Noto Sans Symbols"/>
              <a:buAutoNum type="alphaLcParenR"/>
            </a:pPr>
            <a:r>
              <a:rPr b="1" i="0" lang="pt-BR" sz="2000" u="none" cap="none" strike="noStrike">
                <a:solidFill>
                  <a:srgbClr val="000000"/>
                </a:solidFill>
                <a:latin typeface="Arial"/>
                <a:ea typeface="Arial"/>
                <a:cs typeface="Arial"/>
                <a:sym typeface="Arial"/>
              </a:rPr>
              <a:t>Onda de aquisições hostis nos EUA nos anos 1980;</a:t>
            </a:r>
            <a:endParaRPr b="0" i="0" sz="2000" u="none" cap="none" strike="noStrike">
              <a:solidFill>
                <a:srgbClr val="000000"/>
              </a:solidFill>
              <a:latin typeface="Arial"/>
              <a:ea typeface="Arial"/>
              <a:cs typeface="Arial"/>
              <a:sym typeface="Arial"/>
            </a:endParaRPr>
          </a:p>
          <a:p>
            <a:pPr indent="-342720" lvl="0" marL="343080" marR="0" rtl="0" algn="l">
              <a:lnSpc>
                <a:spcPct val="100000"/>
              </a:lnSpc>
              <a:spcBef>
                <a:spcPts val="1001"/>
              </a:spcBef>
              <a:spcAft>
                <a:spcPts val="0"/>
              </a:spcAft>
              <a:buClr>
                <a:srgbClr val="000000"/>
              </a:buClr>
              <a:buSzPts val="2000"/>
              <a:buFont typeface="Noto Sans Symbols"/>
              <a:buAutoNum type="alphaLcParenR"/>
            </a:pPr>
            <a:r>
              <a:rPr b="1" i="0" lang="pt-BR" sz="2000" u="none" cap="none" strike="noStrike">
                <a:solidFill>
                  <a:srgbClr val="000000"/>
                </a:solidFill>
                <a:latin typeface="Arial"/>
                <a:ea typeface="Arial"/>
                <a:cs typeface="Arial"/>
                <a:sym typeface="Arial"/>
              </a:rPr>
              <a:t>Onda de privatizações nos países europeus e em desenvolvimento;</a:t>
            </a:r>
            <a:endParaRPr b="0" i="0" sz="2000" u="none" cap="none" strike="noStrike">
              <a:solidFill>
                <a:srgbClr val="000000"/>
              </a:solidFill>
              <a:latin typeface="Arial"/>
              <a:ea typeface="Arial"/>
              <a:cs typeface="Arial"/>
              <a:sym typeface="Arial"/>
            </a:endParaRPr>
          </a:p>
          <a:p>
            <a:pPr indent="-342720" lvl="0" marL="343080" marR="0" rtl="0" algn="l">
              <a:lnSpc>
                <a:spcPct val="100000"/>
              </a:lnSpc>
              <a:spcBef>
                <a:spcPts val="1001"/>
              </a:spcBef>
              <a:spcAft>
                <a:spcPts val="0"/>
              </a:spcAft>
              <a:buClr>
                <a:srgbClr val="000000"/>
              </a:buClr>
              <a:buSzPts val="2000"/>
              <a:buFont typeface="Noto Sans Symbols"/>
              <a:buAutoNum type="alphaLcParenR"/>
            </a:pPr>
            <a:r>
              <a:rPr b="1" i="0" lang="pt-BR" sz="2000" u="none" cap="none" strike="noStrike">
                <a:solidFill>
                  <a:srgbClr val="000000"/>
                </a:solidFill>
                <a:latin typeface="Arial"/>
                <a:ea typeface="Arial"/>
                <a:cs typeface="Arial"/>
                <a:sym typeface="Arial"/>
              </a:rPr>
              <a:t>Desregulamentação e integração global dos mercados de capitais;</a:t>
            </a:r>
            <a:endParaRPr b="0" i="0" sz="2000" u="none" cap="none" strike="noStrike">
              <a:solidFill>
                <a:srgbClr val="000000"/>
              </a:solidFill>
              <a:latin typeface="Arial"/>
              <a:ea typeface="Arial"/>
              <a:cs typeface="Arial"/>
              <a:sym typeface="Arial"/>
            </a:endParaRPr>
          </a:p>
          <a:p>
            <a:pPr indent="-342720" lvl="0" marL="343080" marR="0" rtl="0" algn="l">
              <a:lnSpc>
                <a:spcPct val="100000"/>
              </a:lnSpc>
              <a:spcBef>
                <a:spcPts val="1001"/>
              </a:spcBef>
              <a:spcAft>
                <a:spcPts val="0"/>
              </a:spcAft>
              <a:buClr>
                <a:srgbClr val="000000"/>
              </a:buClr>
              <a:buSzPts val="2000"/>
              <a:buFont typeface="Noto Sans Symbols"/>
              <a:buAutoNum type="alphaLcParenR"/>
            </a:pPr>
            <a:r>
              <a:rPr b="1" i="0" lang="pt-BR" sz="2000" u="none" cap="none" strike="noStrike">
                <a:solidFill>
                  <a:srgbClr val="000000"/>
                </a:solidFill>
                <a:latin typeface="Arial"/>
                <a:ea typeface="Arial"/>
                <a:cs typeface="Arial"/>
                <a:sym typeface="Arial"/>
              </a:rPr>
              <a:t>Crises nos mercados emergentes no final do século XX;</a:t>
            </a:r>
            <a:endParaRPr b="0" i="0" sz="2000" u="none" cap="none" strike="noStrike">
              <a:solidFill>
                <a:srgbClr val="000000"/>
              </a:solidFill>
              <a:latin typeface="Arial"/>
              <a:ea typeface="Arial"/>
              <a:cs typeface="Arial"/>
              <a:sym typeface="Arial"/>
            </a:endParaRPr>
          </a:p>
          <a:p>
            <a:pPr indent="-342720" lvl="0" marL="343080" marR="0" rtl="0" algn="l">
              <a:lnSpc>
                <a:spcPct val="100000"/>
              </a:lnSpc>
              <a:spcBef>
                <a:spcPts val="1001"/>
              </a:spcBef>
              <a:spcAft>
                <a:spcPts val="0"/>
              </a:spcAft>
              <a:buClr>
                <a:srgbClr val="000000"/>
              </a:buClr>
              <a:buSzPts val="2000"/>
              <a:buFont typeface="Noto Sans Symbols"/>
              <a:buAutoNum type="alphaLcParenR"/>
            </a:pPr>
            <a:r>
              <a:rPr b="1" i="0" lang="pt-BR" sz="2000" u="none" cap="none" strike="noStrike">
                <a:solidFill>
                  <a:srgbClr val="000000"/>
                </a:solidFill>
                <a:latin typeface="Arial"/>
                <a:ea typeface="Arial"/>
                <a:cs typeface="Arial"/>
                <a:sym typeface="Arial"/>
              </a:rPr>
              <a:t>Série de escândalos corporativos nos EUA e Europa;</a:t>
            </a:r>
            <a:endParaRPr b="0" i="0" sz="2000" u="none" cap="none" strike="noStrike">
              <a:solidFill>
                <a:srgbClr val="000000"/>
              </a:solidFill>
              <a:latin typeface="Arial"/>
              <a:ea typeface="Arial"/>
              <a:cs typeface="Arial"/>
              <a:sym typeface="Arial"/>
            </a:endParaRPr>
          </a:p>
          <a:p>
            <a:pPr indent="-342720" lvl="0" marL="343080" marR="0" rtl="0" algn="l">
              <a:lnSpc>
                <a:spcPct val="100000"/>
              </a:lnSpc>
              <a:spcBef>
                <a:spcPts val="1001"/>
              </a:spcBef>
              <a:spcAft>
                <a:spcPts val="0"/>
              </a:spcAft>
              <a:buClr>
                <a:srgbClr val="000000"/>
              </a:buClr>
              <a:buSzPts val="2000"/>
              <a:buFont typeface="Noto Sans Symbols"/>
              <a:buAutoNum type="alphaLcParenR"/>
            </a:pPr>
            <a:r>
              <a:rPr b="1" i="0" lang="pt-BR" sz="2000" u="none" cap="none" strike="noStrike">
                <a:solidFill>
                  <a:srgbClr val="000000"/>
                </a:solidFill>
                <a:latin typeface="Arial"/>
                <a:ea typeface="Arial"/>
                <a:cs typeface="Arial"/>
                <a:sym typeface="Arial"/>
              </a:rPr>
              <a:t>Crise financeira global de 2007/08.</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5"/>
          <p:cNvSpPr/>
          <p:nvPr/>
        </p:nvSpPr>
        <p:spPr>
          <a:xfrm>
            <a:off x="1071000" y="524880"/>
            <a:ext cx="8732160" cy="56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pt-BR" sz="2800" u="none" cap="none" strike="noStrike">
                <a:solidFill>
                  <a:srgbClr val="000000"/>
                </a:solidFill>
                <a:latin typeface="Arial"/>
                <a:ea typeface="Arial"/>
                <a:cs typeface="Arial"/>
                <a:sym typeface="Arial"/>
              </a:rPr>
              <a:t>POR QUÊ É IMPORTANTE ENTENDER A GOVERNANÇA CORPORATIVA?</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400"/>
              </a:spcBef>
              <a:spcAft>
                <a:spcPts val="0"/>
              </a:spcAft>
              <a:buClr>
                <a:srgbClr val="000000"/>
              </a:buClr>
              <a:buSzPts val="2800"/>
              <a:buFont typeface="Arial"/>
              <a:buNone/>
            </a:pPr>
            <a:r>
              <a:rPr b="0" i="0" lang="pt-BR" sz="2800" u="none" cap="none" strike="noStrike">
                <a:solidFill>
                  <a:srgbClr val="000000"/>
                </a:solidFill>
                <a:latin typeface="Arial"/>
                <a:ea typeface="Arial"/>
                <a:cs typeface="Arial"/>
                <a:sym typeface="Arial"/>
              </a:rPr>
              <a:t>Os mecanismos de governança devem estar presentes em qualquer companhia em função da existência de três potenciais problemas na cúpula das empresas (Silveira, 2010):</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400"/>
              </a:spcBef>
              <a:spcAft>
                <a:spcPts val="0"/>
              </a:spcAft>
              <a:buClr>
                <a:srgbClr val="000000"/>
              </a:buClr>
              <a:buSzPts val="2800"/>
              <a:buFont typeface="Arial"/>
              <a:buNone/>
            </a:pPr>
            <a:r>
              <a:rPr b="0" i="0" lang="pt-BR" sz="2800" u="none" cap="none" strike="noStrike">
                <a:solidFill>
                  <a:srgbClr val="000000"/>
                </a:solidFill>
                <a:latin typeface="Arial"/>
                <a:ea typeface="Arial"/>
                <a:cs typeface="Arial"/>
                <a:sym typeface="Arial"/>
              </a:rPr>
              <a:t>a - Conflito de interesses;</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400"/>
              </a:spcBef>
              <a:spcAft>
                <a:spcPts val="0"/>
              </a:spcAft>
              <a:buClr>
                <a:srgbClr val="000000"/>
              </a:buClr>
              <a:buSzPts val="2800"/>
              <a:buFont typeface="Arial"/>
              <a:buNone/>
            </a:pPr>
            <a:r>
              <a:rPr b="0" i="0" lang="pt-BR" sz="2800" u="none" cap="none" strike="noStrike">
                <a:solidFill>
                  <a:srgbClr val="000000"/>
                </a:solidFill>
                <a:latin typeface="Arial"/>
                <a:ea typeface="Arial"/>
                <a:cs typeface="Arial"/>
                <a:sym typeface="Arial"/>
              </a:rPr>
              <a:t>b - Limitações técnicas individuais; e</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400"/>
              </a:spcBef>
              <a:spcAft>
                <a:spcPts val="0"/>
              </a:spcAft>
              <a:buClr>
                <a:srgbClr val="000000"/>
              </a:buClr>
              <a:buSzPts val="2800"/>
              <a:buFont typeface="Arial"/>
              <a:buNone/>
            </a:pPr>
            <a:r>
              <a:rPr b="0" i="0" lang="pt-BR" sz="2800" u="none" cap="none" strike="noStrike">
                <a:solidFill>
                  <a:srgbClr val="000000"/>
                </a:solidFill>
                <a:latin typeface="Arial"/>
                <a:ea typeface="Arial"/>
                <a:cs typeface="Arial"/>
                <a:sym typeface="Arial"/>
              </a:rPr>
              <a:t>c - Viéses cognitivos.</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400"/>
              </a:spcBef>
              <a:spcAft>
                <a:spcPts val="0"/>
              </a:spcAft>
              <a:buClr>
                <a:srgbClr val="000000"/>
              </a:buClr>
              <a:buSzPts val="2800"/>
              <a:buFont typeface="Arial"/>
              <a:buNone/>
            </a:pPr>
            <a:r>
              <a:rPr b="0" i="0" lang="pt-BR" sz="2800" u="none" cap="none" strike="noStrike">
                <a:solidFill>
                  <a:srgbClr val="FF0000"/>
                </a:solidFill>
                <a:latin typeface="Arial"/>
                <a:ea typeface="Arial"/>
                <a:cs typeface="Arial"/>
                <a:sym typeface="Arial"/>
              </a:rPr>
              <a:t>d-  Imperativo das </a:t>
            </a:r>
            <a:r>
              <a:rPr b="1" i="1" lang="pt-BR" sz="2800" u="none" cap="none" strike="noStrike">
                <a:solidFill>
                  <a:srgbClr val="FF0000"/>
                </a:solidFill>
                <a:latin typeface="Arial"/>
                <a:ea typeface="Arial"/>
                <a:cs typeface="Arial"/>
                <a:sym typeface="Arial"/>
              </a:rPr>
              <a:t>TMCs- Transações Mediadas por Computador</a:t>
            </a:r>
            <a:r>
              <a:rPr b="0" i="0" lang="pt-BR" sz="2800" u="none" cap="none" strike="noStrike">
                <a:solidFill>
                  <a:srgbClr val="FF0000"/>
                </a:solidFill>
                <a:latin typeface="Arial"/>
                <a:ea typeface="Arial"/>
                <a:cs typeface="Arial"/>
                <a:sym typeface="Arial"/>
              </a:rPr>
              <a:t> (Cavalcanti, 2010).</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p:nvPr/>
        </p:nvSpPr>
        <p:spPr>
          <a:xfrm>
            <a:off x="419760" y="2519640"/>
            <a:ext cx="9323640" cy="14310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8800"/>
              <a:buFont typeface="Arial"/>
              <a:buNone/>
            </a:pPr>
            <a:r>
              <a:rPr b="0" i="0" lang="pt-BR" sz="8800" u="none" cap="none" strike="noStrike">
                <a:solidFill>
                  <a:srgbClr val="000000"/>
                </a:solidFill>
                <a:latin typeface="Arial"/>
                <a:ea typeface="Arial"/>
                <a:cs typeface="Arial"/>
                <a:sym typeface="Arial"/>
              </a:rPr>
              <a:t>GOVERNANÇA</a:t>
            </a:r>
            <a:endParaRPr b="0" i="0" sz="8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6"/>
          <p:cNvSpPr/>
          <p:nvPr/>
        </p:nvSpPr>
        <p:spPr>
          <a:xfrm>
            <a:off x="1071000" y="524880"/>
            <a:ext cx="8492400" cy="5484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pt-BR" sz="2800" u="none" cap="none" strike="noStrike">
                <a:solidFill>
                  <a:srgbClr val="000000"/>
                </a:solidFill>
                <a:latin typeface="Arial"/>
                <a:ea typeface="Arial"/>
                <a:cs typeface="Arial"/>
                <a:sym typeface="Arial"/>
              </a:rPr>
              <a:t>POR QUÊ É IMPORTANTE ENTENDER A GOVERNANÇA CORPORATIVA?</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199"/>
              </a:spcBef>
              <a:spcAft>
                <a:spcPts val="0"/>
              </a:spcAft>
              <a:buClr>
                <a:srgbClr val="000000"/>
              </a:buClr>
              <a:buSzPts val="2400"/>
              <a:buFont typeface="Arial"/>
              <a:buNone/>
            </a:pPr>
            <a:r>
              <a:rPr b="1" i="0" lang="pt-BR" sz="2400" u="none" cap="none" strike="noStrike">
                <a:solidFill>
                  <a:srgbClr val="FF0000"/>
                </a:solidFill>
                <a:latin typeface="Arial"/>
                <a:ea typeface="Arial"/>
                <a:cs typeface="Arial"/>
                <a:sym typeface="Arial"/>
              </a:rPr>
              <a:t>a - Conflito de interesses</a:t>
            </a:r>
            <a:r>
              <a:rPr b="0" i="0" lang="pt-BR" sz="2400" u="none" cap="none" strike="noStrike">
                <a:solidFill>
                  <a:srgbClr val="000000"/>
                </a:solidFill>
                <a:latin typeface="Arial"/>
                <a:ea typeface="Arial"/>
                <a:cs typeface="Arial"/>
                <a:sym typeface="Arial"/>
              </a:rPr>
              <a:t> – é possível que as pessoas com poder decisório optem por cursos de ação que maximizem seu bem-estar pessoal ou o bem-estar do acionista que o elegeu, em detrimento do melhor resultado da companhia. Isso pode acontecer em empresas com </a:t>
            </a:r>
            <a:r>
              <a:rPr b="0" i="0" lang="pt-BR" sz="2400" u="sng" cap="none" strike="noStrike">
                <a:solidFill>
                  <a:srgbClr val="000000"/>
                </a:solidFill>
                <a:latin typeface="Arial"/>
                <a:ea typeface="Arial"/>
                <a:cs typeface="Arial"/>
                <a:sym typeface="Arial"/>
              </a:rPr>
              <a:t>alta dispersão acionária</a:t>
            </a:r>
            <a:r>
              <a:rPr b="0" i="0" lang="pt-BR" sz="2400" u="none" cap="none" strike="noStrike">
                <a:solidFill>
                  <a:srgbClr val="000000"/>
                </a:solidFill>
                <a:latin typeface="Arial"/>
                <a:ea typeface="Arial"/>
                <a:cs typeface="Arial"/>
                <a:sym typeface="Arial"/>
              </a:rPr>
              <a:t>, quando os executivos muitas vezes tomam decisões com o objetivo de maximizar resultados de suas carreiras em detrimento do valor da companhia.  Pode ocorrer também em empresas com </a:t>
            </a:r>
            <a:r>
              <a:rPr b="0" i="0" lang="pt-BR" sz="2400" u="sng" cap="none" strike="noStrike">
                <a:solidFill>
                  <a:srgbClr val="000000"/>
                </a:solidFill>
                <a:latin typeface="Arial"/>
                <a:ea typeface="Arial"/>
                <a:cs typeface="Arial"/>
                <a:sym typeface="Arial"/>
              </a:rPr>
              <a:t>alta concentração acionária</a:t>
            </a:r>
            <a:r>
              <a:rPr b="0" i="0" lang="pt-BR" sz="2400" u="none" cap="none" strike="noStrike">
                <a:solidFill>
                  <a:srgbClr val="000000"/>
                </a:solidFill>
                <a:latin typeface="Arial"/>
                <a:ea typeface="Arial"/>
                <a:cs typeface="Arial"/>
                <a:sym typeface="Arial"/>
              </a:rPr>
              <a:t>, quando um acionista ou grupo de controle toma decisões com a finalidade de maximizar seu resultado individual, em detrimento dos demais acionistas;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7"/>
          <p:cNvSpPr/>
          <p:nvPr/>
        </p:nvSpPr>
        <p:spPr>
          <a:xfrm>
            <a:off x="1071000" y="524880"/>
            <a:ext cx="8492400" cy="4753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pt-BR" sz="2800" u="none" cap="none" strike="noStrike">
                <a:solidFill>
                  <a:srgbClr val="000000"/>
                </a:solidFill>
                <a:latin typeface="Arial"/>
                <a:ea typeface="Arial"/>
                <a:cs typeface="Arial"/>
                <a:sym typeface="Arial"/>
              </a:rPr>
              <a:t>POR QUÊ É IMPORTANTE ENTENDER A GOVERNANÇA CORPORATIVA?</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199"/>
              </a:spcBef>
              <a:spcAft>
                <a:spcPts val="0"/>
              </a:spcAft>
              <a:buClr>
                <a:srgbClr val="000000"/>
              </a:buClr>
              <a:buSzPts val="2400"/>
              <a:buFont typeface="Arial"/>
              <a:buNone/>
            </a:pPr>
            <a:r>
              <a:rPr b="1" i="0" lang="pt-BR" sz="2400" u="none" cap="none" strike="noStrike">
                <a:solidFill>
                  <a:srgbClr val="FF0000"/>
                </a:solidFill>
                <a:latin typeface="Arial"/>
                <a:ea typeface="Arial"/>
                <a:cs typeface="Arial"/>
                <a:sym typeface="Arial"/>
              </a:rPr>
              <a:t>b – Limitação técnica</a:t>
            </a:r>
            <a:r>
              <a:rPr b="0" i="0" lang="pt-BR" sz="2400" u="none" cap="none" strike="noStrike">
                <a:solidFill>
                  <a:srgbClr val="000000"/>
                </a:solidFill>
                <a:latin typeface="Arial"/>
                <a:ea typeface="Arial"/>
                <a:cs typeface="Arial"/>
                <a:sym typeface="Arial"/>
              </a:rPr>
              <a:t> – quando as decisões são concentradas em uma única pessoa, é muito provável que esta não possua todos os conhecimentos técnicos necessários para as decisões-chave de uma companhia, tais como as de investimento, financiamento, marketing, posicionamento estratégico, etc.  Logo, mecanismos de governança como um conselho de administração qualificado, reunindo pessoas com diferentes formações e experiências, poderiam levar os empreendedores e executivos a tomarem melhores decisões;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8"/>
          <p:cNvSpPr/>
          <p:nvPr/>
        </p:nvSpPr>
        <p:spPr>
          <a:xfrm>
            <a:off x="1071000" y="524880"/>
            <a:ext cx="8492400" cy="5034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pt-BR" sz="2800" u="none" cap="none" strike="noStrike">
                <a:solidFill>
                  <a:srgbClr val="000000"/>
                </a:solidFill>
                <a:latin typeface="Arial"/>
                <a:ea typeface="Arial"/>
                <a:cs typeface="Arial"/>
                <a:sym typeface="Arial"/>
              </a:rPr>
              <a:t>POR QUÊ É IMPORTANTE ENTENDER A GOVERNANÇA CORPORATIVA?</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2000"/>
              <a:buFont typeface="Arial"/>
              <a:buNone/>
            </a:pPr>
            <a:r>
              <a:rPr b="1" i="0" lang="pt-BR" sz="2000" u="none" cap="none" strike="noStrike">
                <a:solidFill>
                  <a:srgbClr val="FF0000"/>
                </a:solidFill>
                <a:latin typeface="Arial"/>
                <a:ea typeface="Arial"/>
                <a:cs typeface="Arial"/>
                <a:sym typeface="Arial"/>
              </a:rPr>
              <a:t>c – Viéses cognitivos</a:t>
            </a:r>
            <a:r>
              <a:rPr b="0" i="0" lang="pt-BR" sz="2000" u="none" cap="none" strike="noStrike">
                <a:solidFill>
                  <a:srgbClr val="000000"/>
                </a:solidFill>
                <a:latin typeface="Arial"/>
                <a:ea typeface="Arial"/>
                <a:cs typeface="Arial"/>
                <a:sym typeface="Arial"/>
              </a:rPr>
              <a:t> – mesmo que a) e b) sejam dominados, a governança corporativa possui um outro valor potencial: ela assegura um processo decisório com “pesos e contrapesos” independentes, diminuindo a chance de serem tomadas decisões equivocadas em função de viéses cognitivos das pessoas ou grupos específicos.  Por exemplo, um empreendedor atuando como executivo principal poderia ser excessivamente otimista em relação às perspectivas do negócio (provavelmente em função de seu apego emocional com a companhia ou de suas experiências individuais passadas).  Caso esse executivo tenha poder absoluto para tomar decisões, é possível (e mesmo provável) que ele, por exemplo, aprove planos de expansão demasiadamente arriscados para a companhia, além do que seria natural para um tomador de decisão “racional”;</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9"/>
          <p:cNvSpPr/>
          <p:nvPr/>
        </p:nvSpPr>
        <p:spPr>
          <a:xfrm>
            <a:off x="576000" y="524880"/>
            <a:ext cx="9216000" cy="5060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pt-BR" sz="2800" u="none" cap="none" strike="noStrike">
                <a:solidFill>
                  <a:srgbClr val="000000"/>
                </a:solidFill>
                <a:latin typeface="Arial"/>
                <a:ea typeface="Arial"/>
                <a:cs typeface="Arial"/>
                <a:sym typeface="Arial"/>
              </a:rPr>
              <a:t>POR QUÊ É IMPORTANTE ENTENDER A GOVERNANÇA CORPORATIVA?</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2000"/>
              <a:buFont typeface="Arial"/>
              <a:buNone/>
            </a:pPr>
            <a:r>
              <a:rPr b="1" i="0" lang="pt-BR" sz="2000" u="none" cap="none" strike="noStrike">
                <a:solidFill>
                  <a:srgbClr val="FF0000"/>
                </a:solidFill>
                <a:latin typeface="Arial"/>
                <a:ea typeface="Arial"/>
                <a:cs typeface="Arial"/>
                <a:sym typeface="Arial"/>
              </a:rPr>
              <a:t>d – Imperativo das </a:t>
            </a:r>
            <a:r>
              <a:rPr b="1" i="1" lang="pt-BR" sz="2000" u="none" cap="none" strike="noStrike">
                <a:solidFill>
                  <a:srgbClr val="FF0000"/>
                </a:solidFill>
                <a:latin typeface="Arial"/>
                <a:ea typeface="Arial"/>
                <a:cs typeface="Arial"/>
                <a:sym typeface="Arial"/>
              </a:rPr>
              <a:t>TMCs- Transações Mediadas por Computador</a:t>
            </a:r>
            <a:r>
              <a:rPr b="0" i="0" lang="pt-BR" sz="2000" u="none" cap="none" strike="noStrike">
                <a:solidFill>
                  <a:srgbClr val="000000"/>
                </a:solidFill>
                <a:latin typeface="Arial"/>
                <a:ea typeface="Arial"/>
                <a:cs typeface="Arial"/>
                <a:sym typeface="Arial"/>
              </a:rPr>
              <a:t> – nos dias de hoje a grande maioria das transações econômicas é mediada por computador (Varian, 2010).  O impacto destas </a:t>
            </a:r>
            <a:r>
              <a:rPr b="1" i="1" lang="pt-BR" sz="2000" u="none" cap="none" strike="noStrike">
                <a:solidFill>
                  <a:srgbClr val="000000"/>
                </a:solidFill>
                <a:latin typeface="Arial"/>
                <a:ea typeface="Arial"/>
                <a:cs typeface="Arial"/>
                <a:sym typeface="Arial"/>
              </a:rPr>
              <a:t>transações mediadas por computador</a:t>
            </a:r>
            <a:r>
              <a:rPr b="0" i="0" lang="pt-BR" sz="2000" u="none" cap="none" strike="noStrike">
                <a:solidFill>
                  <a:srgbClr val="000000"/>
                </a:solidFill>
                <a:latin typeface="Arial"/>
                <a:ea typeface="Arial"/>
                <a:cs typeface="Arial"/>
                <a:sym typeface="Arial"/>
              </a:rPr>
              <a:t> pode ser classificado em quatro categorias: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i- elas facilitam novas formas de contratos;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ii- elas facilitam extração e análise de dados;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iii- elas facilitam experimentação controlada;</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iv- elas facilitam personalização e customização.</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Clr>
                <a:srgbClr val="000000"/>
              </a:buClr>
              <a:buSzPts val="2000"/>
              <a:buFont typeface="Arial"/>
              <a:buNone/>
            </a:pPr>
            <a:r>
              <a:rPr b="0" i="0" lang="pt-BR" sz="2000" u="none" cap="none" strike="noStrike">
                <a:solidFill>
                  <a:srgbClr val="000000"/>
                </a:solidFill>
                <a:latin typeface="Arial"/>
                <a:ea typeface="Arial"/>
                <a:cs typeface="Arial"/>
                <a:sym typeface="Arial"/>
              </a:rPr>
              <a:t>Neste sentido, a presença de um sistema de governança corporativa (e nela a governança das TICs) procura alinhar o impacto das TMCs aos objetivos do negócio (Cavalcanti, 2010).</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id="555" name="Google Shape;555;p50"/>
          <p:cNvPicPr preferRelativeResize="0"/>
          <p:nvPr/>
        </p:nvPicPr>
        <p:blipFill rotWithShape="1">
          <a:blip r:embed="rId3">
            <a:alphaModFix/>
          </a:blip>
          <a:srcRect b="0" l="0" r="0" t="0"/>
          <a:stretch/>
        </p:blipFill>
        <p:spPr>
          <a:xfrm>
            <a:off x="0" y="0"/>
            <a:ext cx="10079640" cy="7568280"/>
          </a:xfrm>
          <a:prstGeom prst="rect">
            <a:avLst/>
          </a:prstGeom>
          <a:noFill/>
          <a:ln>
            <a:noFill/>
          </a:ln>
        </p:spPr>
      </p:pic>
      <p:sp>
        <p:nvSpPr>
          <p:cNvPr id="556" name="Google Shape;556;p50"/>
          <p:cNvSpPr/>
          <p:nvPr/>
        </p:nvSpPr>
        <p:spPr>
          <a:xfrm>
            <a:off x="7308000" y="6719760"/>
            <a:ext cx="2183400" cy="455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Arial"/>
                <a:ea typeface="Arial"/>
                <a:cs typeface="Arial"/>
                <a:sym typeface="Arial"/>
              </a:rPr>
              <a:t>Fonte: Fernandes e Abreu (2008).</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p:nvPr/>
        </p:nvSpPr>
        <p:spPr>
          <a:xfrm>
            <a:off x="237600" y="7424640"/>
            <a:ext cx="2104560" cy="552960"/>
          </a:xfrm>
          <a:custGeom>
            <a:rect b="b" l="l" r="r" t="t"/>
            <a:pathLst>
              <a:path extrusionOk="0" h="1536" w="5846">
                <a:moveTo>
                  <a:pt x="0" y="256"/>
                </a:moveTo>
                <a:cubicBezTo>
                  <a:pt x="0" y="115"/>
                  <a:pt x="109" y="0"/>
                  <a:pt x="243" y="0"/>
                </a:cubicBezTo>
                <a:lnTo>
                  <a:pt x="5602" y="0"/>
                </a:lnTo>
                <a:cubicBezTo>
                  <a:pt x="5736" y="0"/>
                  <a:pt x="5845" y="115"/>
                  <a:pt x="5845" y="256"/>
                </a:cubicBezTo>
                <a:lnTo>
                  <a:pt x="5845" y="1279"/>
                </a:lnTo>
                <a:cubicBezTo>
                  <a:pt x="5845" y="1421"/>
                  <a:pt x="5736" y="1535"/>
                  <a:pt x="5602" y="1535"/>
                </a:cubicBezTo>
                <a:lnTo>
                  <a:pt x="243" y="1535"/>
                </a:lnTo>
                <a:cubicBezTo>
                  <a:pt x="109" y="1535"/>
                  <a:pt x="0" y="1421"/>
                  <a:pt x="0" y="1279"/>
                </a:cubicBezTo>
                <a:lnTo>
                  <a:pt x="0" y="25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9"/>
          <p:cNvSpPr txBox="1"/>
          <p:nvPr/>
        </p:nvSpPr>
        <p:spPr>
          <a:xfrm>
            <a:off x="696240" y="561240"/>
            <a:ext cx="7544160" cy="530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9"/>
              <a:buFont typeface="Arial"/>
              <a:buNone/>
            </a:pPr>
            <a:r>
              <a:rPr b="1" i="0" lang="pt-BR" sz="3209" u="none" cap="none" strike="noStrike">
                <a:solidFill>
                  <a:srgbClr val="000000"/>
                </a:solidFill>
                <a:latin typeface="Arial"/>
                <a:ea typeface="Arial"/>
                <a:cs typeface="Arial"/>
                <a:sym typeface="Arial"/>
              </a:rPr>
              <a:t>Governança Corporativa - Conceito</a:t>
            </a:r>
            <a:endParaRPr b="0" i="0" sz="3209" u="none" cap="none" strike="noStrike">
              <a:solidFill>
                <a:srgbClr val="000000"/>
              </a:solidFill>
              <a:latin typeface="Times New Roman"/>
              <a:ea typeface="Times New Roman"/>
              <a:cs typeface="Times New Roman"/>
              <a:sym typeface="Times New Roman"/>
            </a:endParaRPr>
          </a:p>
        </p:txBody>
      </p:sp>
      <p:sp>
        <p:nvSpPr>
          <p:cNvPr id="137" name="Google Shape;137;p29"/>
          <p:cNvSpPr txBox="1"/>
          <p:nvPr/>
        </p:nvSpPr>
        <p:spPr>
          <a:xfrm>
            <a:off x="8232480" y="567720"/>
            <a:ext cx="448200" cy="525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9"/>
              <a:buFont typeface="Arial"/>
              <a:buNone/>
            </a:pPr>
            <a:r>
              <a:rPr b="1" i="1" lang="pt-BR" sz="3209" u="none" cap="none" strike="noStrike">
                <a:solidFill>
                  <a:srgbClr val="FFFFFF"/>
                </a:solidFill>
                <a:latin typeface="Times New Roman"/>
                <a:ea typeface="Times New Roman"/>
                <a:cs typeface="Times New Roman"/>
                <a:sym typeface="Times New Roman"/>
              </a:rPr>
              <a:t> </a:t>
            </a:r>
            <a:endParaRPr b="0" i="0" sz="3209" u="none" cap="none" strike="noStrike">
              <a:solidFill>
                <a:srgbClr val="000000"/>
              </a:solidFill>
              <a:latin typeface="Times New Roman"/>
              <a:ea typeface="Times New Roman"/>
              <a:cs typeface="Times New Roman"/>
              <a:sym typeface="Times New Roman"/>
            </a:endParaRPr>
          </a:p>
        </p:txBody>
      </p:sp>
      <p:sp>
        <p:nvSpPr>
          <p:cNvPr id="138" name="Google Shape;138;p29"/>
          <p:cNvSpPr txBox="1"/>
          <p:nvPr/>
        </p:nvSpPr>
        <p:spPr>
          <a:xfrm>
            <a:off x="696240" y="1737360"/>
            <a:ext cx="167400" cy="208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DA9E54"/>
                </a:solidFill>
                <a:latin typeface="Noto Sans Symbols"/>
                <a:ea typeface="Noto Sans Symbols"/>
                <a:cs typeface="Noto Sans Symbols"/>
                <a:sym typeface="Noto Sans Symbols"/>
              </a:rPr>
              <a:t>■</a:t>
            </a:r>
            <a:endParaRPr b="0" i="0" sz="1200" u="none" cap="none" strike="noStrike">
              <a:solidFill>
                <a:srgbClr val="000000"/>
              </a:solidFill>
              <a:latin typeface="Times New Roman"/>
              <a:ea typeface="Times New Roman"/>
              <a:cs typeface="Times New Roman"/>
              <a:sym typeface="Times New Roman"/>
            </a:endParaRPr>
          </a:p>
        </p:txBody>
      </p:sp>
      <p:sp>
        <p:nvSpPr>
          <p:cNvPr id="139" name="Google Shape;139;p29"/>
          <p:cNvSpPr txBox="1"/>
          <p:nvPr/>
        </p:nvSpPr>
        <p:spPr>
          <a:xfrm>
            <a:off x="1074600" y="1633680"/>
            <a:ext cx="8701200" cy="330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10"/>
              <a:buFont typeface="Arial"/>
              <a:buNone/>
            </a:pPr>
            <a:r>
              <a:rPr b="0" i="0" lang="pt-BR" sz="2010" u="none" cap="none" strike="noStrike">
                <a:solidFill>
                  <a:srgbClr val="0E0F2B"/>
                </a:solidFill>
                <a:latin typeface="Arial"/>
                <a:ea typeface="Arial"/>
                <a:cs typeface="Arial"/>
                <a:sym typeface="Arial"/>
              </a:rPr>
              <a:t>Conjunto  de  processos,  costumes,  políticas,  leis,  regulamentos  e </a:t>
            </a:r>
            <a:endParaRPr b="0" i="0" sz="2010" u="none" cap="none" strike="noStrike">
              <a:solidFill>
                <a:srgbClr val="000000"/>
              </a:solidFill>
              <a:latin typeface="Times New Roman"/>
              <a:ea typeface="Times New Roman"/>
              <a:cs typeface="Times New Roman"/>
              <a:sym typeface="Times New Roman"/>
            </a:endParaRPr>
          </a:p>
        </p:txBody>
      </p:sp>
      <p:sp>
        <p:nvSpPr>
          <p:cNvPr id="140" name="Google Shape;140;p29"/>
          <p:cNvSpPr txBox="1"/>
          <p:nvPr/>
        </p:nvSpPr>
        <p:spPr>
          <a:xfrm>
            <a:off x="1074600" y="1987920"/>
            <a:ext cx="8283240" cy="330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10"/>
              <a:buFont typeface="Arial"/>
              <a:buNone/>
            </a:pPr>
            <a:r>
              <a:rPr b="0" i="0" lang="pt-BR" sz="2010" u="none" cap="none" strike="noStrike">
                <a:solidFill>
                  <a:srgbClr val="0E0F2B"/>
                </a:solidFill>
                <a:latin typeface="Arial"/>
                <a:ea typeface="Arial"/>
                <a:cs typeface="Arial"/>
                <a:sym typeface="Arial"/>
              </a:rPr>
              <a:t>instituições que regulam a maneira como uma empresa é dirigida, </a:t>
            </a:r>
            <a:endParaRPr b="0" i="0" sz="2010" u="none" cap="none" strike="noStrike">
              <a:solidFill>
                <a:srgbClr val="000000"/>
              </a:solidFill>
              <a:latin typeface="Times New Roman"/>
              <a:ea typeface="Times New Roman"/>
              <a:cs typeface="Times New Roman"/>
              <a:sym typeface="Times New Roman"/>
            </a:endParaRPr>
          </a:p>
        </p:txBody>
      </p:sp>
      <p:sp>
        <p:nvSpPr>
          <p:cNvPr id="141" name="Google Shape;141;p29"/>
          <p:cNvSpPr txBox="1"/>
          <p:nvPr/>
        </p:nvSpPr>
        <p:spPr>
          <a:xfrm>
            <a:off x="1074600" y="2343240"/>
            <a:ext cx="3619800" cy="330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10"/>
              <a:buFont typeface="Arial"/>
              <a:buNone/>
            </a:pPr>
            <a:r>
              <a:rPr b="0" i="0" lang="pt-BR" sz="2010" u="none" cap="none" strike="noStrike">
                <a:solidFill>
                  <a:srgbClr val="0E0F2B"/>
                </a:solidFill>
                <a:latin typeface="Arial"/>
                <a:ea typeface="Arial"/>
                <a:cs typeface="Arial"/>
                <a:sym typeface="Arial"/>
              </a:rPr>
              <a:t>administrada ou controlada.  </a:t>
            </a:r>
            <a:endParaRPr b="0" i="0" sz="2010" u="none" cap="none" strike="noStrike">
              <a:solidFill>
                <a:srgbClr val="000000"/>
              </a:solidFill>
              <a:latin typeface="Times New Roman"/>
              <a:ea typeface="Times New Roman"/>
              <a:cs typeface="Times New Roman"/>
              <a:sym typeface="Times New Roman"/>
            </a:endParaRPr>
          </a:p>
        </p:txBody>
      </p:sp>
      <p:sp>
        <p:nvSpPr>
          <p:cNvPr id="142" name="Google Shape;142;p29"/>
          <p:cNvSpPr txBox="1"/>
          <p:nvPr/>
        </p:nvSpPr>
        <p:spPr>
          <a:xfrm>
            <a:off x="1074600" y="2768760"/>
            <a:ext cx="280080" cy="330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10"/>
              <a:buFont typeface="Arial"/>
              <a:buNone/>
            </a:pPr>
            <a:r>
              <a:rPr b="0" i="0" lang="pt-BR" sz="2010" u="none" cap="none" strike="noStrike">
                <a:solidFill>
                  <a:srgbClr val="0E0F2B"/>
                </a:solidFill>
                <a:latin typeface="Arial"/>
                <a:ea typeface="Arial"/>
                <a:cs typeface="Arial"/>
                <a:sym typeface="Arial"/>
              </a:rPr>
              <a:t> </a:t>
            </a:r>
            <a:endParaRPr b="0" i="0" sz="2010" u="none" cap="none" strike="noStrike">
              <a:solidFill>
                <a:srgbClr val="000000"/>
              </a:solidFill>
              <a:latin typeface="Times New Roman"/>
              <a:ea typeface="Times New Roman"/>
              <a:cs typeface="Times New Roman"/>
              <a:sym typeface="Times New Roman"/>
            </a:endParaRPr>
          </a:p>
        </p:txBody>
      </p:sp>
      <p:sp>
        <p:nvSpPr>
          <p:cNvPr id="143" name="Google Shape;143;p29"/>
          <p:cNvSpPr txBox="1"/>
          <p:nvPr/>
        </p:nvSpPr>
        <p:spPr>
          <a:xfrm>
            <a:off x="696240" y="3297960"/>
            <a:ext cx="167400" cy="208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DA9E54"/>
                </a:solidFill>
                <a:latin typeface="Noto Sans Symbols"/>
                <a:ea typeface="Noto Sans Symbols"/>
                <a:cs typeface="Noto Sans Symbols"/>
                <a:sym typeface="Noto Sans Symbols"/>
              </a:rPr>
              <a:t>■</a:t>
            </a:r>
            <a:endParaRPr b="0" i="0" sz="1200" u="none" cap="none" strike="noStrike">
              <a:solidFill>
                <a:srgbClr val="000000"/>
              </a:solidFill>
              <a:latin typeface="Times New Roman"/>
              <a:ea typeface="Times New Roman"/>
              <a:cs typeface="Times New Roman"/>
              <a:sym typeface="Times New Roman"/>
            </a:endParaRPr>
          </a:p>
        </p:txBody>
      </p:sp>
      <p:sp>
        <p:nvSpPr>
          <p:cNvPr id="144" name="Google Shape;144;p29"/>
          <p:cNvSpPr txBox="1"/>
          <p:nvPr/>
        </p:nvSpPr>
        <p:spPr>
          <a:xfrm>
            <a:off x="1074600" y="3194280"/>
            <a:ext cx="296280" cy="330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10"/>
              <a:buFont typeface="Arial"/>
              <a:buNone/>
            </a:pPr>
            <a:r>
              <a:rPr b="0" i="0" lang="pt-BR" sz="2010" u="none" cap="none" strike="noStrike">
                <a:solidFill>
                  <a:srgbClr val="0E0F2B"/>
                </a:solidFill>
                <a:latin typeface="Arial"/>
                <a:ea typeface="Arial"/>
                <a:cs typeface="Arial"/>
                <a:sym typeface="Arial"/>
              </a:rPr>
              <a:t>O </a:t>
            </a:r>
            <a:endParaRPr b="0" i="0" sz="2010" u="none" cap="none" strike="noStrike">
              <a:solidFill>
                <a:srgbClr val="000000"/>
              </a:solidFill>
              <a:latin typeface="Times New Roman"/>
              <a:ea typeface="Times New Roman"/>
              <a:cs typeface="Times New Roman"/>
              <a:sym typeface="Times New Roman"/>
            </a:endParaRPr>
          </a:p>
        </p:txBody>
      </p:sp>
      <p:sp>
        <p:nvSpPr>
          <p:cNvPr id="145" name="Google Shape;145;p29"/>
          <p:cNvSpPr txBox="1"/>
          <p:nvPr/>
        </p:nvSpPr>
        <p:spPr>
          <a:xfrm>
            <a:off x="1476000" y="3194280"/>
            <a:ext cx="795240" cy="330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10"/>
              <a:buFont typeface="Arial"/>
              <a:buNone/>
            </a:pPr>
            <a:r>
              <a:rPr b="0" i="0" lang="pt-BR" sz="2010" u="none" cap="none" strike="noStrike">
                <a:solidFill>
                  <a:srgbClr val="0E0F2B"/>
                </a:solidFill>
                <a:latin typeface="Arial"/>
                <a:ea typeface="Arial"/>
                <a:cs typeface="Arial"/>
                <a:sym typeface="Arial"/>
              </a:rPr>
              <a:t>termo </a:t>
            </a:r>
            <a:endParaRPr b="0" i="0" sz="2010" u="none" cap="none" strike="noStrike">
              <a:solidFill>
                <a:srgbClr val="000000"/>
              </a:solidFill>
              <a:latin typeface="Times New Roman"/>
              <a:ea typeface="Times New Roman"/>
              <a:cs typeface="Times New Roman"/>
              <a:sym typeface="Times New Roman"/>
            </a:endParaRPr>
          </a:p>
        </p:txBody>
      </p:sp>
      <p:sp>
        <p:nvSpPr>
          <p:cNvPr id="146" name="Google Shape;146;p29"/>
          <p:cNvSpPr txBox="1"/>
          <p:nvPr/>
        </p:nvSpPr>
        <p:spPr>
          <a:xfrm>
            <a:off x="2371680" y="3194280"/>
            <a:ext cx="718200" cy="330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10"/>
              <a:buFont typeface="Arial"/>
              <a:buNone/>
            </a:pPr>
            <a:r>
              <a:rPr b="0" i="0" lang="pt-BR" sz="2010" u="none" cap="none" strike="noStrike">
                <a:solidFill>
                  <a:srgbClr val="0E0F2B"/>
                </a:solidFill>
                <a:latin typeface="Arial"/>
                <a:ea typeface="Arial"/>
                <a:cs typeface="Arial"/>
                <a:sym typeface="Arial"/>
              </a:rPr>
              <a:t>inclui </a:t>
            </a:r>
            <a:endParaRPr b="0" i="0" sz="2010" u="none" cap="none" strike="noStrike">
              <a:solidFill>
                <a:srgbClr val="000000"/>
              </a:solidFill>
              <a:latin typeface="Times New Roman"/>
              <a:ea typeface="Times New Roman"/>
              <a:cs typeface="Times New Roman"/>
              <a:sym typeface="Times New Roman"/>
            </a:endParaRPr>
          </a:p>
        </p:txBody>
      </p:sp>
      <p:sp>
        <p:nvSpPr>
          <p:cNvPr id="147" name="Google Shape;147;p29"/>
          <p:cNvSpPr txBox="1"/>
          <p:nvPr/>
        </p:nvSpPr>
        <p:spPr>
          <a:xfrm>
            <a:off x="3193200" y="3194280"/>
            <a:ext cx="1090800" cy="330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10"/>
              <a:buFont typeface="Arial"/>
              <a:buNone/>
            </a:pPr>
            <a:r>
              <a:rPr b="0" i="0" lang="pt-BR" sz="2010" u="none" cap="none" strike="noStrike">
                <a:solidFill>
                  <a:srgbClr val="0E0F2B"/>
                </a:solidFill>
                <a:latin typeface="Arial"/>
                <a:ea typeface="Arial"/>
                <a:cs typeface="Arial"/>
                <a:sym typeface="Arial"/>
              </a:rPr>
              <a:t>também </a:t>
            </a:r>
            <a:endParaRPr b="0" i="0" sz="2010" u="none" cap="none" strike="noStrike">
              <a:solidFill>
                <a:srgbClr val="000000"/>
              </a:solidFill>
              <a:latin typeface="Times New Roman"/>
              <a:ea typeface="Times New Roman"/>
              <a:cs typeface="Times New Roman"/>
              <a:sym typeface="Times New Roman"/>
            </a:endParaRPr>
          </a:p>
        </p:txBody>
      </p:sp>
      <p:sp>
        <p:nvSpPr>
          <p:cNvPr id="148" name="Google Shape;148;p29"/>
          <p:cNvSpPr txBox="1"/>
          <p:nvPr/>
        </p:nvSpPr>
        <p:spPr>
          <a:xfrm>
            <a:off x="4384800" y="3194280"/>
            <a:ext cx="280080" cy="330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10"/>
              <a:buFont typeface="Arial"/>
              <a:buNone/>
            </a:pPr>
            <a:r>
              <a:rPr b="0" i="0" lang="pt-BR" sz="2010" u="none" cap="none" strike="noStrike">
                <a:solidFill>
                  <a:srgbClr val="0E0F2B"/>
                </a:solidFill>
                <a:latin typeface="Arial"/>
                <a:ea typeface="Arial"/>
                <a:cs typeface="Arial"/>
                <a:sym typeface="Arial"/>
              </a:rPr>
              <a:t>o </a:t>
            </a:r>
            <a:endParaRPr b="0" i="0" sz="2010" u="none" cap="none" strike="noStrike">
              <a:solidFill>
                <a:srgbClr val="000000"/>
              </a:solidFill>
              <a:latin typeface="Times New Roman"/>
              <a:ea typeface="Times New Roman"/>
              <a:cs typeface="Times New Roman"/>
              <a:sym typeface="Times New Roman"/>
            </a:endParaRPr>
          </a:p>
        </p:txBody>
      </p:sp>
      <p:sp>
        <p:nvSpPr>
          <p:cNvPr id="149" name="Google Shape;149;p29"/>
          <p:cNvSpPr txBox="1"/>
          <p:nvPr/>
        </p:nvSpPr>
        <p:spPr>
          <a:xfrm>
            <a:off x="4723920" y="3194280"/>
            <a:ext cx="921600" cy="330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10"/>
              <a:buFont typeface="Arial"/>
              <a:buNone/>
            </a:pPr>
            <a:r>
              <a:rPr b="0" i="0" lang="pt-BR" sz="2010" u="none" cap="none" strike="noStrike">
                <a:solidFill>
                  <a:srgbClr val="0E0F2B"/>
                </a:solidFill>
                <a:latin typeface="Arial"/>
                <a:ea typeface="Arial"/>
                <a:cs typeface="Arial"/>
                <a:sym typeface="Arial"/>
              </a:rPr>
              <a:t>estudo </a:t>
            </a:r>
            <a:endParaRPr b="0" i="0" sz="2010" u="none" cap="none" strike="noStrike">
              <a:solidFill>
                <a:srgbClr val="000000"/>
              </a:solidFill>
              <a:latin typeface="Times New Roman"/>
              <a:ea typeface="Times New Roman"/>
              <a:cs typeface="Times New Roman"/>
              <a:sym typeface="Times New Roman"/>
            </a:endParaRPr>
          </a:p>
        </p:txBody>
      </p:sp>
      <p:sp>
        <p:nvSpPr>
          <p:cNvPr id="150" name="Google Shape;150;p29"/>
          <p:cNvSpPr txBox="1"/>
          <p:nvPr/>
        </p:nvSpPr>
        <p:spPr>
          <a:xfrm>
            <a:off x="5745960" y="3194280"/>
            <a:ext cx="782280" cy="330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10"/>
              <a:buFont typeface="Arial"/>
              <a:buNone/>
            </a:pPr>
            <a:r>
              <a:rPr b="0" i="0" lang="pt-BR" sz="2010" u="none" cap="none" strike="noStrike">
                <a:solidFill>
                  <a:srgbClr val="0E0F2B"/>
                </a:solidFill>
                <a:latin typeface="Arial"/>
                <a:ea typeface="Arial"/>
                <a:cs typeface="Arial"/>
                <a:sym typeface="Arial"/>
              </a:rPr>
              <a:t>sobre </a:t>
            </a:r>
            <a:endParaRPr b="0" i="0" sz="2010" u="none" cap="none" strike="noStrike">
              <a:solidFill>
                <a:srgbClr val="000000"/>
              </a:solidFill>
              <a:latin typeface="Times New Roman"/>
              <a:ea typeface="Times New Roman"/>
              <a:cs typeface="Times New Roman"/>
              <a:sym typeface="Times New Roman"/>
            </a:endParaRPr>
          </a:p>
        </p:txBody>
      </p:sp>
      <p:sp>
        <p:nvSpPr>
          <p:cNvPr id="151" name="Google Shape;151;p29"/>
          <p:cNvSpPr txBox="1"/>
          <p:nvPr/>
        </p:nvSpPr>
        <p:spPr>
          <a:xfrm>
            <a:off x="6629040" y="3194280"/>
            <a:ext cx="375480" cy="330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10"/>
              <a:buFont typeface="Arial"/>
              <a:buNone/>
            </a:pPr>
            <a:r>
              <a:rPr b="0" i="0" lang="pt-BR" sz="2010" u="none" cap="none" strike="noStrike">
                <a:solidFill>
                  <a:srgbClr val="0E0F2B"/>
                </a:solidFill>
                <a:latin typeface="Arial"/>
                <a:ea typeface="Arial"/>
                <a:cs typeface="Arial"/>
                <a:sym typeface="Arial"/>
              </a:rPr>
              <a:t>as </a:t>
            </a:r>
            <a:endParaRPr b="0" i="0" sz="2010" u="none" cap="none" strike="noStrike">
              <a:solidFill>
                <a:srgbClr val="000000"/>
              </a:solidFill>
              <a:latin typeface="Times New Roman"/>
              <a:ea typeface="Times New Roman"/>
              <a:cs typeface="Times New Roman"/>
              <a:sym typeface="Times New Roman"/>
            </a:endParaRPr>
          </a:p>
        </p:txBody>
      </p:sp>
      <p:sp>
        <p:nvSpPr>
          <p:cNvPr id="152" name="Google Shape;152;p29"/>
          <p:cNvSpPr txBox="1"/>
          <p:nvPr/>
        </p:nvSpPr>
        <p:spPr>
          <a:xfrm>
            <a:off x="7106760" y="3194280"/>
            <a:ext cx="1141200" cy="330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10"/>
              <a:buFont typeface="Arial"/>
              <a:buNone/>
            </a:pPr>
            <a:r>
              <a:rPr b="0" i="0" lang="pt-BR" sz="2010" u="none" cap="none" strike="noStrike">
                <a:solidFill>
                  <a:srgbClr val="0E0F2B"/>
                </a:solidFill>
                <a:latin typeface="Arial"/>
                <a:ea typeface="Arial"/>
                <a:cs typeface="Arial"/>
                <a:sym typeface="Arial"/>
              </a:rPr>
              <a:t>relações </a:t>
            </a:r>
            <a:endParaRPr b="0" i="0" sz="2010" u="none" cap="none" strike="noStrike">
              <a:solidFill>
                <a:srgbClr val="000000"/>
              </a:solidFill>
              <a:latin typeface="Times New Roman"/>
              <a:ea typeface="Times New Roman"/>
              <a:cs typeface="Times New Roman"/>
              <a:sym typeface="Times New Roman"/>
            </a:endParaRPr>
          </a:p>
        </p:txBody>
      </p:sp>
      <p:sp>
        <p:nvSpPr>
          <p:cNvPr id="153" name="Google Shape;153;p29"/>
          <p:cNvSpPr txBox="1"/>
          <p:nvPr/>
        </p:nvSpPr>
        <p:spPr>
          <a:xfrm>
            <a:off x="8348400" y="3194280"/>
            <a:ext cx="718200" cy="330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10"/>
              <a:buFont typeface="Arial"/>
              <a:buNone/>
            </a:pPr>
            <a:r>
              <a:rPr b="0" i="0" lang="pt-BR" sz="2010" u="none" cap="none" strike="noStrike">
                <a:solidFill>
                  <a:srgbClr val="0E0F2B"/>
                </a:solidFill>
                <a:latin typeface="Arial"/>
                <a:ea typeface="Arial"/>
                <a:cs typeface="Arial"/>
                <a:sym typeface="Arial"/>
              </a:rPr>
              <a:t>entre </a:t>
            </a:r>
            <a:endParaRPr b="0" i="0" sz="2010" u="none" cap="none" strike="noStrike">
              <a:solidFill>
                <a:srgbClr val="000000"/>
              </a:solidFill>
              <a:latin typeface="Times New Roman"/>
              <a:ea typeface="Times New Roman"/>
              <a:cs typeface="Times New Roman"/>
              <a:sym typeface="Times New Roman"/>
            </a:endParaRPr>
          </a:p>
        </p:txBody>
      </p:sp>
      <p:sp>
        <p:nvSpPr>
          <p:cNvPr id="154" name="Google Shape;154;p29"/>
          <p:cNvSpPr txBox="1"/>
          <p:nvPr/>
        </p:nvSpPr>
        <p:spPr>
          <a:xfrm>
            <a:off x="9168120" y="3194280"/>
            <a:ext cx="452880" cy="330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10"/>
              <a:buFont typeface="Arial"/>
              <a:buNone/>
            </a:pPr>
            <a:r>
              <a:rPr b="0" i="0" lang="pt-BR" sz="2010" u="none" cap="none" strike="noStrike">
                <a:solidFill>
                  <a:srgbClr val="0E0F2B"/>
                </a:solidFill>
                <a:latin typeface="Arial"/>
                <a:ea typeface="Arial"/>
                <a:cs typeface="Arial"/>
                <a:sym typeface="Arial"/>
              </a:rPr>
              <a:t>os  </a:t>
            </a:r>
            <a:endParaRPr b="0" i="0" sz="2010" u="none" cap="none" strike="noStrike">
              <a:solidFill>
                <a:srgbClr val="000000"/>
              </a:solidFill>
              <a:latin typeface="Times New Roman"/>
              <a:ea typeface="Times New Roman"/>
              <a:cs typeface="Times New Roman"/>
              <a:sym typeface="Times New Roman"/>
            </a:endParaRPr>
          </a:p>
        </p:txBody>
      </p:sp>
      <p:sp>
        <p:nvSpPr>
          <p:cNvPr id="155" name="Google Shape;155;p29"/>
          <p:cNvSpPr txBox="1"/>
          <p:nvPr/>
        </p:nvSpPr>
        <p:spPr>
          <a:xfrm>
            <a:off x="1074240" y="3548880"/>
            <a:ext cx="7834680" cy="330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10"/>
              <a:buFont typeface="Arial"/>
              <a:buNone/>
            </a:pPr>
            <a:r>
              <a:rPr b="0" i="1" lang="pt-BR" sz="2010" u="none" cap="none" strike="noStrike">
                <a:solidFill>
                  <a:srgbClr val="0E0F2B"/>
                </a:solidFill>
                <a:latin typeface="Arial"/>
                <a:ea typeface="Arial"/>
                <a:cs typeface="Arial"/>
                <a:sym typeface="Arial"/>
              </a:rPr>
              <a:t>stakeholders</a:t>
            </a:r>
            <a:r>
              <a:rPr b="0" i="0" lang="pt-BR" sz="2010" u="none" cap="none" strike="noStrike">
                <a:solidFill>
                  <a:srgbClr val="0E0F2B"/>
                </a:solidFill>
                <a:latin typeface="Arial"/>
                <a:ea typeface="Arial"/>
                <a:cs typeface="Arial"/>
                <a:sym typeface="Arial"/>
              </a:rPr>
              <a:t> e os objetivos pelos quais a empresa se orienta.  </a:t>
            </a:r>
            <a:endParaRPr b="0" i="0" sz="2010" u="none" cap="none" strike="noStrike">
              <a:solidFill>
                <a:srgbClr val="000000"/>
              </a:solidFill>
              <a:latin typeface="Times New Roman"/>
              <a:ea typeface="Times New Roman"/>
              <a:cs typeface="Times New Roman"/>
              <a:sym typeface="Times New Roman"/>
            </a:endParaRPr>
          </a:p>
        </p:txBody>
      </p:sp>
      <p:sp>
        <p:nvSpPr>
          <p:cNvPr id="156" name="Google Shape;156;p29"/>
          <p:cNvSpPr txBox="1"/>
          <p:nvPr/>
        </p:nvSpPr>
        <p:spPr>
          <a:xfrm>
            <a:off x="1074600" y="3975120"/>
            <a:ext cx="280080" cy="330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10"/>
              <a:buFont typeface="Arial"/>
              <a:buNone/>
            </a:pPr>
            <a:r>
              <a:rPr b="0" i="0" lang="pt-BR" sz="2010" u="none" cap="none" strike="noStrike">
                <a:solidFill>
                  <a:srgbClr val="0E0F2B"/>
                </a:solidFill>
                <a:latin typeface="Arial"/>
                <a:ea typeface="Arial"/>
                <a:cs typeface="Arial"/>
                <a:sym typeface="Arial"/>
              </a:rPr>
              <a:t> </a:t>
            </a:r>
            <a:endParaRPr b="0" i="0" sz="2010" u="none" cap="none" strike="noStrike">
              <a:solidFill>
                <a:srgbClr val="000000"/>
              </a:solidFill>
              <a:latin typeface="Times New Roman"/>
              <a:ea typeface="Times New Roman"/>
              <a:cs typeface="Times New Roman"/>
              <a:sym typeface="Times New Roman"/>
            </a:endParaRPr>
          </a:p>
        </p:txBody>
      </p:sp>
      <p:sp>
        <p:nvSpPr>
          <p:cNvPr id="157" name="Google Shape;157;p29"/>
          <p:cNvSpPr txBox="1"/>
          <p:nvPr/>
        </p:nvSpPr>
        <p:spPr>
          <a:xfrm>
            <a:off x="696240" y="4504320"/>
            <a:ext cx="167400" cy="208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DA9E54"/>
                </a:solidFill>
                <a:latin typeface="Noto Sans Symbols"/>
                <a:ea typeface="Noto Sans Symbols"/>
                <a:cs typeface="Noto Sans Symbols"/>
                <a:sym typeface="Noto Sans Symbols"/>
              </a:rPr>
              <a:t>■</a:t>
            </a:r>
            <a:endParaRPr b="0" i="0" sz="1200" u="none" cap="none" strike="noStrike">
              <a:solidFill>
                <a:srgbClr val="000000"/>
              </a:solidFill>
              <a:latin typeface="Times New Roman"/>
              <a:ea typeface="Times New Roman"/>
              <a:cs typeface="Times New Roman"/>
              <a:sym typeface="Times New Roman"/>
            </a:endParaRPr>
          </a:p>
        </p:txBody>
      </p:sp>
      <p:sp>
        <p:nvSpPr>
          <p:cNvPr id="158" name="Google Shape;158;p29"/>
          <p:cNvSpPr txBox="1"/>
          <p:nvPr/>
        </p:nvSpPr>
        <p:spPr>
          <a:xfrm>
            <a:off x="1074600" y="4400640"/>
            <a:ext cx="8285040" cy="330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10"/>
              <a:buFont typeface="Arial"/>
              <a:buNone/>
            </a:pPr>
            <a:r>
              <a:rPr b="0" i="0" lang="pt-BR" sz="2010" u="none" cap="none" strike="noStrike">
                <a:solidFill>
                  <a:srgbClr val="0E0F2B"/>
                </a:solidFill>
                <a:latin typeface="Arial"/>
                <a:ea typeface="Arial"/>
                <a:cs typeface="Arial"/>
                <a:sym typeface="Arial"/>
              </a:rPr>
              <a:t>Principais atores: acionistas, a alta administração e o conselho de </a:t>
            </a:r>
            <a:endParaRPr b="0" i="0" sz="2010" u="none" cap="none" strike="noStrike">
              <a:solidFill>
                <a:srgbClr val="000000"/>
              </a:solidFill>
              <a:latin typeface="Times New Roman"/>
              <a:ea typeface="Times New Roman"/>
              <a:cs typeface="Times New Roman"/>
              <a:sym typeface="Times New Roman"/>
            </a:endParaRPr>
          </a:p>
        </p:txBody>
      </p:sp>
      <p:sp>
        <p:nvSpPr>
          <p:cNvPr id="159" name="Google Shape;159;p29"/>
          <p:cNvSpPr txBox="1"/>
          <p:nvPr/>
        </p:nvSpPr>
        <p:spPr>
          <a:xfrm>
            <a:off x="1074600" y="4754880"/>
            <a:ext cx="1981440" cy="3301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10"/>
              <a:buFont typeface="Arial"/>
              <a:buNone/>
            </a:pPr>
            <a:r>
              <a:rPr b="0" i="0" lang="pt-BR" sz="2010" u="none" cap="none" strike="noStrike">
                <a:solidFill>
                  <a:srgbClr val="0E0F2B"/>
                </a:solidFill>
                <a:latin typeface="Arial"/>
                <a:ea typeface="Arial"/>
                <a:cs typeface="Arial"/>
                <a:sym typeface="Arial"/>
              </a:rPr>
              <a:t>administração.  </a:t>
            </a:r>
            <a:endParaRPr b="0" i="0" sz="2010" u="none" cap="none" strike="noStrike">
              <a:solidFill>
                <a:srgbClr val="000000"/>
              </a:solidFill>
              <a:latin typeface="Times New Roman"/>
              <a:ea typeface="Times New Roman"/>
              <a:cs typeface="Times New Roman"/>
              <a:sym typeface="Times New Roman"/>
            </a:endParaRPr>
          </a:p>
        </p:txBody>
      </p:sp>
      <p:sp>
        <p:nvSpPr>
          <p:cNvPr id="160" name="Google Shape;160;p29"/>
          <p:cNvSpPr txBox="1"/>
          <p:nvPr/>
        </p:nvSpPr>
        <p:spPr>
          <a:xfrm>
            <a:off x="1074600" y="5218200"/>
            <a:ext cx="39132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 </a:t>
            </a:r>
            <a:endParaRPr b="0" i="0" sz="2800" u="none" cap="none" strike="noStrike">
              <a:solidFill>
                <a:srgbClr val="000000"/>
              </a:solidFill>
              <a:latin typeface="Times New Roman"/>
              <a:ea typeface="Times New Roman"/>
              <a:cs typeface="Times New Roman"/>
              <a:sym typeface="Times New Roman"/>
            </a:endParaRPr>
          </a:p>
        </p:txBody>
      </p:sp>
      <p:sp>
        <p:nvSpPr>
          <p:cNvPr id="161" name="Google Shape;161;p29"/>
          <p:cNvSpPr txBox="1"/>
          <p:nvPr/>
        </p:nvSpPr>
        <p:spPr>
          <a:xfrm>
            <a:off x="696240" y="7525440"/>
            <a:ext cx="894600" cy="199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0E0F2B"/>
                </a:solidFill>
                <a:latin typeface="Arial"/>
                <a:ea typeface="Arial"/>
                <a:cs typeface="Arial"/>
                <a:sym typeface="Arial"/>
              </a:rPr>
              <a:t>18/11/2016 </a:t>
            </a:r>
            <a:endParaRPr b="0" i="0" sz="1200" u="none" cap="none" strike="noStrike">
              <a:solidFill>
                <a:srgbClr val="000000"/>
              </a:solidFill>
              <a:latin typeface="Times New Roman"/>
              <a:ea typeface="Times New Roman"/>
              <a:cs typeface="Times New Roman"/>
              <a:sym typeface="Times New Roman"/>
            </a:endParaRPr>
          </a:p>
        </p:txBody>
      </p:sp>
      <p:sp>
        <p:nvSpPr>
          <p:cNvPr id="162" name="Google Shape;162;p29"/>
          <p:cNvSpPr txBox="1"/>
          <p:nvPr/>
        </p:nvSpPr>
        <p:spPr>
          <a:xfrm>
            <a:off x="9554400" y="7737840"/>
            <a:ext cx="196200" cy="232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10"/>
              <a:buFont typeface="Arial"/>
              <a:buNone/>
            </a:pPr>
            <a:r>
              <a:rPr b="0" i="0" lang="pt-BR" sz="1410" u="none" cap="none" strike="noStrike">
                <a:solidFill>
                  <a:srgbClr val="0E0F2B"/>
                </a:solidFill>
                <a:latin typeface="Arial"/>
                <a:ea typeface="Arial"/>
                <a:cs typeface="Arial"/>
                <a:sym typeface="Arial"/>
              </a:rPr>
              <a:t>2 </a:t>
            </a:r>
            <a:endParaRPr b="0" i="0" sz="141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p:nvPr/>
        </p:nvSpPr>
        <p:spPr>
          <a:xfrm>
            <a:off x="237600" y="7424640"/>
            <a:ext cx="2104560" cy="552960"/>
          </a:xfrm>
          <a:custGeom>
            <a:rect b="b" l="l" r="r" t="t"/>
            <a:pathLst>
              <a:path extrusionOk="0" h="1536" w="5846">
                <a:moveTo>
                  <a:pt x="0" y="256"/>
                </a:moveTo>
                <a:cubicBezTo>
                  <a:pt x="0" y="115"/>
                  <a:pt x="109" y="0"/>
                  <a:pt x="243" y="0"/>
                </a:cubicBezTo>
                <a:lnTo>
                  <a:pt x="5602" y="0"/>
                </a:lnTo>
                <a:cubicBezTo>
                  <a:pt x="5736" y="0"/>
                  <a:pt x="5845" y="115"/>
                  <a:pt x="5845" y="256"/>
                </a:cubicBezTo>
                <a:lnTo>
                  <a:pt x="5845" y="1279"/>
                </a:lnTo>
                <a:cubicBezTo>
                  <a:pt x="5845" y="1421"/>
                  <a:pt x="5736" y="1535"/>
                  <a:pt x="5602" y="1535"/>
                </a:cubicBezTo>
                <a:lnTo>
                  <a:pt x="243" y="1535"/>
                </a:lnTo>
                <a:cubicBezTo>
                  <a:pt x="109" y="1535"/>
                  <a:pt x="0" y="1421"/>
                  <a:pt x="0" y="1279"/>
                </a:cubicBezTo>
                <a:lnTo>
                  <a:pt x="0" y="25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0"/>
          <p:cNvSpPr txBox="1"/>
          <p:nvPr/>
        </p:nvSpPr>
        <p:spPr>
          <a:xfrm>
            <a:off x="696240" y="561240"/>
            <a:ext cx="7544160" cy="530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9"/>
              <a:buFont typeface="Arial"/>
              <a:buNone/>
            </a:pPr>
            <a:r>
              <a:rPr b="1" i="0" lang="pt-BR" sz="3209" u="none" cap="none" strike="noStrike">
                <a:solidFill>
                  <a:srgbClr val="000000"/>
                </a:solidFill>
                <a:latin typeface="Arial"/>
                <a:ea typeface="Arial"/>
                <a:cs typeface="Arial"/>
                <a:sym typeface="Arial"/>
              </a:rPr>
              <a:t>Governança Corporativa - Conceito</a:t>
            </a:r>
            <a:endParaRPr b="0" i="0" sz="3209" u="none" cap="none" strike="noStrike">
              <a:solidFill>
                <a:srgbClr val="000000"/>
              </a:solidFill>
              <a:latin typeface="Times New Roman"/>
              <a:ea typeface="Times New Roman"/>
              <a:cs typeface="Times New Roman"/>
              <a:sym typeface="Times New Roman"/>
            </a:endParaRPr>
          </a:p>
        </p:txBody>
      </p:sp>
      <p:sp>
        <p:nvSpPr>
          <p:cNvPr id="169" name="Google Shape;169;p30"/>
          <p:cNvSpPr txBox="1"/>
          <p:nvPr/>
        </p:nvSpPr>
        <p:spPr>
          <a:xfrm>
            <a:off x="8232480" y="567720"/>
            <a:ext cx="448200" cy="525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9"/>
              <a:buFont typeface="Arial"/>
              <a:buNone/>
            </a:pPr>
            <a:r>
              <a:rPr b="1" i="1" lang="pt-BR" sz="3209" u="none" cap="none" strike="noStrike">
                <a:solidFill>
                  <a:srgbClr val="FFFFFF"/>
                </a:solidFill>
                <a:latin typeface="Times New Roman"/>
                <a:ea typeface="Times New Roman"/>
                <a:cs typeface="Times New Roman"/>
                <a:sym typeface="Times New Roman"/>
              </a:rPr>
              <a:t> </a:t>
            </a:r>
            <a:endParaRPr b="0" i="0" sz="3209" u="none" cap="none" strike="noStrike">
              <a:solidFill>
                <a:srgbClr val="000000"/>
              </a:solidFill>
              <a:latin typeface="Times New Roman"/>
              <a:ea typeface="Times New Roman"/>
              <a:cs typeface="Times New Roman"/>
              <a:sym typeface="Times New Roman"/>
            </a:endParaRPr>
          </a:p>
        </p:txBody>
      </p:sp>
      <p:sp>
        <p:nvSpPr>
          <p:cNvPr id="170" name="Google Shape;170;p30"/>
          <p:cNvSpPr txBox="1"/>
          <p:nvPr/>
        </p:nvSpPr>
        <p:spPr>
          <a:xfrm>
            <a:off x="696240" y="1725120"/>
            <a:ext cx="150840" cy="1868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80"/>
              <a:buFont typeface="Arial"/>
              <a:buNone/>
            </a:pPr>
            <a:r>
              <a:rPr b="0" i="0" lang="pt-BR" sz="1080" u="none" cap="none" strike="noStrike">
                <a:solidFill>
                  <a:srgbClr val="DA9E54"/>
                </a:solidFill>
                <a:latin typeface="Noto Sans Symbols"/>
                <a:ea typeface="Noto Sans Symbols"/>
                <a:cs typeface="Noto Sans Symbols"/>
                <a:sym typeface="Noto Sans Symbols"/>
              </a:rPr>
              <a:t>■</a:t>
            </a:r>
            <a:endParaRPr b="0" i="0" sz="1080" u="none" cap="none" strike="noStrike">
              <a:solidFill>
                <a:srgbClr val="000000"/>
              </a:solidFill>
              <a:latin typeface="Times New Roman"/>
              <a:ea typeface="Times New Roman"/>
              <a:cs typeface="Times New Roman"/>
              <a:sym typeface="Times New Roman"/>
            </a:endParaRPr>
          </a:p>
        </p:txBody>
      </p:sp>
      <p:sp>
        <p:nvSpPr>
          <p:cNvPr id="171" name="Google Shape;171;p30"/>
          <p:cNvSpPr/>
          <p:nvPr/>
        </p:nvSpPr>
        <p:spPr>
          <a:xfrm>
            <a:off x="7237800" y="1900800"/>
            <a:ext cx="2225160" cy="20520"/>
          </a:xfrm>
          <a:custGeom>
            <a:rect b="b" l="l" r="r" t="t"/>
            <a:pathLst>
              <a:path extrusionOk="0" h="57" w="6181">
                <a:moveTo>
                  <a:pt x="0" y="0"/>
                </a:moveTo>
                <a:lnTo>
                  <a:pt x="3091" y="0"/>
                </a:lnTo>
                <a:lnTo>
                  <a:pt x="6180" y="0"/>
                </a:lnTo>
                <a:lnTo>
                  <a:pt x="6180" y="56"/>
                </a:lnTo>
                <a:lnTo>
                  <a:pt x="3091" y="56"/>
                </a:lnTo>
                <a:lnTo>
                  <a:pt x="0" y="56"/>
                </a:lnTo>
                <a:lnTo>
                  <a:pt x="0" y="0"/>
                </a:lnTo>
              </a:path>
            </a:pathLst>
          </a:custGeom>
          <a:solidFill>
            <a:srgbClr val="0E0F2B"/>
          </a:solidFill>
          <a:ln>
            <a:noFill/>
          </a:ln>
        </p:spPr>
      </p:sp>
      <p:sp>
        <p:nvSpPr>
          <p:cNvPr id="172" name="Google Shape;172;p30"/>
          <p:cNvSpPr txBox="1"/>
          <p:nvPr/>
        </p:nvSpPr>
        <p:spPr>
          <a:xfrm>
            <a:off x="1074600" y="1632600"/>
            <a:ext cx="8231040" cy="298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0E0F2B"/>
                </a:solidFill>
                <a:latin typeface="Arial"/>
                <a:ea typeface="Arial"/>
                <a:cs typeface="Arial"/>
                <a:sym typeface="Arial"/>
              </a:rPr>
              <a:t>Pretende garantir a aderência dos principais atores a códigos de conduta </a:t>
            </a:r>
            <a:endParaRPr b="0" i="0" sz="1800" u="none" cap="none" strike="noStrike">
              <a:solidFill>
                <a:srgbClr val="000000"/>
              </a:solidFill>
              <a:latin typeface="Times New Roman"/>
              <a:ea typeface="Times New Roman"/>
              <a:cs typeface="Times New Roman"/>
              <a:sym typeface="Times New Roman"/>
            </a:endParaRPr>
          </a:p>
        </p:txBody>
      </p:sp>
      <p:sp>
        <p:nvSpPr>
          <p:cNvPr id="173" name="Google Shape;173;p30"/>
          <p:cNvSpPr/>
          <p:nvPr/>
        </p:nvSpPr>
        <p:spPr>
          <a:xfrm>
            <a:off x="1073880" y="2220120"/>
            <a:ext cx="1623600" cy="20520"/>
          </a:xfrm>
          <a:custGeom>
            <a:rect b="b" l="l" r="r" t="t"/>
            <a:pathLst>
              <a:path extrusionOk="0" h="57" w="4510">
                <a:moveTo>
                  <a:pt x="0" y="56"/>
                </a:moveTo>
                <a:lnTo>
                  <a:pt x="4509" y="56"/>
                </a:lnTo>
                <a:lnTo>
                  <a:pt x="4509" y="0"/>
                </a:lnTo>
                <a:lnTo>
                  <a:pt x="0" y="0"/>
                </a:lnTo>
                <a:lnTo>
                  <a:pt x="0" y="56"/>
                </a:lnTo>
              </a:path>
            </a:pathLst>
          </a:custGeom>
          <a:solidFill>
            <a:srgbClr val="0E0F2B"/>
          </a:solidFill>
          <a:ln>
            <a:noFill/>
          </a:ln>
        </p:spPr>
      </p:sp>
      <p:sp>
        <p:nvSpPr>
          <p:cNvPr id="174" name="Google Shape;174;p30"/>
          <p:cNvSpPr txBox="1"/>
          <p:nvPr/>
        </p:nvSpPr>
        <p:spPr>
          <a:xfrm>
            <a:off x="1074600" y="1951560"/>
            <a:ext cx="8289720" cy="298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0E0F2B"/>
                </a:solidFill>
                <a:latin typeface="Arial"/>
                <a:ea typeface="Arial"/>
                <a:cs typeface="Arial"/>
                <a:sym typeface="Arial"/>
              </a:rPr>
              <a:t>pré-acordados, através de mecanismos que tentam reduzir ou eliminar os </a:t>
            </a:r>
            <a:endParaRPr b="0" i="0" sz="1800" u="none" cap="none" strike="noStrike">
              <a:solidFill>
                <a:srgbClr val="000000"/>
              </a:solidFill>
              <a:latin typeface="Times New Roman"/>
              <a:ea typeface="Times New Roman"/>
              <a:cs typeface="Times New Roman"/>
              <a:sym typeface="Times New Roman"/>
            </a:endParaRPr>
          </a:p>
        </p:txBody>
      </p:sp>
      <p:sp>
        <p:nvSpPr>
          <p:cNvPr id="175" name="Google Shape;175;p30"/>
          <p:cNvSpPr txBox="1"/>
          <p:nvPr/>
        </p:nvSpPr>
        <p:spPr>
          <a:xfrm>
            <a:off x="1074600" y="2271240"/>
            <a:ext cx="6221880" cy="298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0E0F2B"/>
                </a:solidFill>
                <a:latin typeface="Arial"/>
                <a:ea typeface="Arial"/>
                <a:cs typeface="Arial"/>
                <a:sym typeface="Arial"/>
              </a:rPr>
              <a:t>conflitos de interesse e as quebras do dever fiduciário.  </a:t>
            </a:r>
            <a:endParaRPr b="0" i="0" sz="1800" u="none" cap="none" strike="noStrike">
              <a:solidFill>
                <a:srgbClr val="000000"/>
              </a:solidFill>
              <a:latin typeface="Times New Roman"/>
              <a:ea typeface="Times New Roman"/>
              <a:cs typeface="Times New Roman"/>
              <a:sym typeface="Times New Roman"/>
            </a:endParaRPr>
          </a:p>
        </p:txBody>
      </p:sp>
      <p:sp>
        <p:nvSpPr>
          <p:cNvPr id="176" name="Google Shape;176;p30"/>
          <p:cNvSpPr txBox="1"/>
          <p:nvPr/>
        </p:nvSpPr>
        <p:spPr>
          <a:xfrm>
            <a:off x="696240" y="2747160"/>
            <a:ext cx="150840" cy="1868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80"/>
              <a:buFont typeface="Arial"/>
              <a:buNone/>
            </a:pPr>
            <a:r>
              <a:rPr b="0" i="0" lang="pt-BR" sz="1080" u="none" cap="none" strike="noStrike">
                <a:solidFill>
                  <a:srgbClr val="DA9E54"/>
                </a:solidFill>
                <a:latin typeface="Noto Sans Symbols"/>
                <a:ea typeface="Noto Sans Symbols"/>
                <a:cs typeface="Noto Sans Symbols"/>
                <a:sym typeface="Noto Sans Symbols"/>
              </a:rPr>
              <a:t>■</a:t>
            </a:r>
            <a:endParaRPr b="0" i="0" sz="1080" u="none" cap="none" strike="noStrike">
              <a:solidFill>
                <a:srgbClr val="000000"/>
              </a:solidFill>
              <a:latin typeface="Times New Roman"/>
              <a:ea typeface="Times New Roman"/>
              <a:cs typeface="Times New Roman"/>
              <a:sym typeface="Times New Roman"/>
            </a:endParaRPr>
          </a:p>
        </p:txBody>
      </p:sp>
      <p:sp>
        <p:nvSpPr>
          <p:cNvPr id="177" name="Google Shape;177;p30"/>
          <p:cNvSpPr txBox="1"/>
          <p:nvPr/>
        </p:nvSpPr>
        <p:spPr>
          <a:xfrm>
            <a:off x="1074600" y="2654280"/>
            <a:ext cx="5711040" cy="298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pt-BR" sz="1800" u="none" cap="none" strike="noStrike">
                <a:solidFill>
                  <a:srgbClr val="0E0F2B"/>
                </a:solidFill>
                <a:latin typeface="Arial"/>
                <a:ea typeface="Arial"/>
                <a:cs typeface="Arial"/>
                <a:sym typeface="Arial"/>
              </a:rPr>
              <a:t>Ênfase em maximizar valor para os acionistas.  </a:t>
            </a:r>
            <a:endParaRPr b="0" i="0" sz="1800" u="none" cap="none" strike="noStrike">
              <a:solidFill>
                <a:srgbClr val="000000"/>
              </a:solidFill>
              <a:latin typeface="Times New Roman"/>
              <a:ea typeface="Times New Roman"/>
              <a:cs typeface="Times New Roman"/>
              <a:sym typeface="Times New Roman"/>
            </a:endParaRPr>
          </a:p>
        </p:txBody>
      </p:sp>
      <p:sp>
        <p:nvSpPr>
          <p:cNvPr id="178" name="Google Shape;178;p30"/>
          <p:cNvSpPr txBox="1"/>
          <p:nvPr/>
        </p:nvSpPr>
        <p:spPr>
          <a:xfrm>
            <a:off x="696240" y="3129840"/>
            <a:ext cx="150840" cy="1868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80"/>
              <a:buFont typeface="Arial"/>
              <a:buNone/>
            </a:pPr>
            <a:r>
              <a:rPr b="0" i="0" lang="pt-BR" sz="1080" u="none" cap="none" strike="noStrike">
                <a:solidFill>
                  <a:srgbClr val="DA9E54"/>
                </a:solidFill>
                <a:latin typeface="Noto Sans Symbols"/>
                <a:ea typeface="Noto Sans Symbols"/>
                <a:cs typeface="Noto Sans Symbols"/>
                <a:sym typeface="Noto Sans Symbols"/>
              </a:rPr>
              <a:t>■</a:t>
            </a:r>
            <a:endParaRPr b="0" i="0" sz="1080" u="none" cap="none" strike="noStrike">
              <a:solidFill>
                <a:srgbClr val="000000"/>
              </a:solidFill>
              <a:latin typeface="Times New Roman"/>
              <a:ea typeface="Times New Roman"/>
              <a:cs typeface="Times New Roman"/>
              <a:sym typeface="Times New Roman"/>
            </a:endParaRPr>
          </a:p>
        </p:txBody>
      </p:sp>
      <p:sp>
        <p:nvSpPr>
          <p:cNvPr id="179" name="Google Shape;179;p30"/>
          <p:cNvSpPr txBox="1"/>
          <p:nvPr/>
        </p:nvSpPr>
        <p:spPr>
          <a:xfrm>
            <a:off x="1074600" y="3037320"/>
            <a:ext cx="4770000" cy="298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pt-BR" sz="1800" u="none" cap="none" strike="noStrike">
                <a:solidFill>
                  <a:srgbClr val="0E0F2B"/>
                </a:solidFill>
                <a:latin typeface="Arial"/>
                <a:ea typeface="Arial"/>
                <a:cs typeface="Arial"/>
                <a:sym typeface="Arial"/>
              </a:rPr>
              <a:t>Outros temas em governança corporativa: </a:t>
            </a:r>
            <a:endParaRPr b="0" i="0" sz="1800" u="none" cap="none" strike="noStrike">
              <a:solidFill>
                <a:srgbClr val="000000"/>
              </a:solidFill>
              <a:latin typeface="Times New Roman"/>
              <a:ea typeface="Times New Roman"/>
              <a:cs typeface="Times New Roman"/>
              <a:sym typeface="Times New Roman"/>
            </a:endParaRPr>
          </a:p>
        </p:txBody>
      </p:sp>
      <p:sp>
        <p:nvSpPr>
          <p:cNvPr id="180" name="Google Shape;180;p30"/>
          <p:cNvSpPr txBox="1"/>
          <p:nvPr/>
        </p:nvSpPr>
        <p:spPr>
          <a:xfrm>
            <a:off x="1200240" y="3482640"/>
            <a:ext cx="145800" cy="181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rPr b="0" i="0" lang="pt-BR" sz="1050" u="none" cap="none" strike="noStrike">
                <a:solidFill>
                  <a:srgbClr val="0E0F2B"/>
                </a:solidFill>
                <a:latin typeface="Noto Sans Symbols"/>
                <a:ea typeface="Noto Sans Symbols"/>
                <a:cs typeface="Noto Sans Symbols"/>
                <a:sym typeface="Noto Sans Symbols"/>
              </a:rPr>
              <a:t>◆</a:t>
            </a:r>
            <a:endParaRPr b="0" i="0" sz="1050" u="none" cap="none" strike="noStrike">
              <a:solidFill>
                <a:srgbClr val="000000"/>
              </a:solidFill>
              <a:latin typeface="Times New Roman"/>
              <a:ea typeface="Times New Roman"/>
              <a:cs typeface="Times New Roman"/>
              <a:sym typeface="Times New Roman"/>
            </a:endParaRPr>
          </a:p>
        </p:txBody>
      </p:sp>
      <p:sp>
        <p:nvSpPr>
          <p:cNvPr id="181" name="Google Shape;181;p30"/>
          <p:cNvSpPr txBox="1"/>
          <p:nvPr/>
        </p:nvSpPr>
        <p:spPr>
          <a:xfrm>
            <a:off x="1516680" y="3412080"/>
            <a:ext cx="7952040" cy="2631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E0F2B"/>
                </a:solidFill>
                <a:latin typeface="Arial"/>
                <a:ea typeface="Arial"/>
                <a:cs typeface="Arial"/>
                <a:sym typeface="Arial"/>
              </a:rPr>
              <a:t> como a preocupação com o ponto de vista dos outros </a:t>
            </a:r>
            <a:r>
              <a:rPr b="0" i="1" lang="pt-BR" sz="1600" u="none" cap="none" strike="noStrike">
                <a:solidFill>
                  <a:srgbClr val="0E0F2B"/>
                </a:solidFill>
                <a:latin typeface="Arial"/>
                <a:ea typeface="Arial"/>
                <a:cs typeface="Arial"/>
                <a:sym typeface="Arial"/>
              </a:rPr>
              <a:t>stakeholders</a:t>
            </a:r>
            <a:r>
              <a:rPr b="0" i="0" lang="pt-BR" sz="1600" u="none" cap="none" strike="noStrike">
                <a:solidFill>
                  <a:srgbClr val="0E0F2B"/>
                </a:solidFill>
                <a:latin typeface="Arial"/>
                <a:ea typeface="Arial"/>
                <a:cs typeface="Arial"/>
                <a:sym typeface="Arial"/>
              </a:rPr>
              <a:t> que não os </a:t>
            </a:r>
            <a:endParaRPr b="0" i="0" sz="1600" u="none" cap="none" strike="noStrike">
              <a:solidFill>
                <a:srgbClr val="000000"/>
              </a:solidFill>
              <a:latin typeface="Times New Roman"/>
              <a:ea typeface="Times New Roman"/>
              <a:cs typeface="Times New Roman"/>
              <a:sym typeface="Times New Roman"/>
            </a:endParaRPr>
          </a:p>
        </p:txBody>
      </p:sp>
      <p:sp>
        <p:nvSpPr>
          <p:cNvPr id="182" name="Google Shape;182;p30"/>
          <p:cNvSpPr txBox="1"/>
          <p:nvPr/>
        </p:nvSpPr>
        <p:spPr>
          <a:xfrm>
            <a:off x="1516680" y="3695760"/>
            <a:ext cx="1185480" cy="2631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E0F2B"/>
                </a:solidFill>
                <a:latin typeface="Arial"/>
                <a:ea typeface="Arial"/>
                <a:cs typeface="Arial"/>
                <a:sym typeface="Arial"/>
              </a:rPr>
              <a:t>acionistas;  </a:t>
            </a:r>
            <a:endParaRPr b="0" i="0" sz="1600" u="none" cap="none" strike="noStrike">
              <a:solidFill>
                <a:srgbClr val="000000"/>
              </a:solidFill>
              <a:latin typeface="Times New Roman"/>
              <a:ea typeface="Times New Roman"/>
              <a:cs typeface="Times New Roman"/>
              <a:sym typeface="Times New Roman"/>
            </a:endParaRPr>
          </a:p>
        </p:txBody>
      </p:sp>
      <p:sp>
        <p:nvSpPr>
          <p:cNvPr id="183" name="Google Shape;183;p30"/>
          <p:cNvSpPr txBox="1"/>
          <p:nvPr/>
        </p:nvSpPr>
        <p:spPr>
          <a:xfrm>
            <a:off x="1200240" y="4106880"/>
            <a:ext cx="145800" cy="181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rPr b="0" i="0" lang="pt-BR" sz="1050" u="none" cap="none" strike="noStrike">
                <a:solidFill>
                  <a:srgbClr val="0E0F2B"/>
                </a:solidFill>
                <a:latin typeface="Noto Sans Symbols"/>
                <a:ea typeface="Noto Sans Symbols"/>
                <a:cs typeface="Noto Sans Symbols"/>
                <a:sym typeface="Noto Sans Symbols"/>
              </a:rPr>
              <a:t>◆</a:t>
            </a:r>
            <a:endParaRPr b="0" i="0" sz="1050" u="none" cap="none" strike="noStrike">
              <a:solidFill>
                <a:srgbClr val="000000"/>
              </a:solidFill>
              <a:latin typeface="Times New Roman"/>
              <a:ea typeface="Times New Roman"/>
              <a:cs typeface="Times New Roman"/>
              <a:sym typeface="Times New Roman"/>
            </a:endParaRPr>
          </a:p>
        </p:txBody>
      </p:sp>
      <p:sp>
        <p:nvSpPr>
          <p:cNvPr id="184" name="Google Shape;184;p30"/>
          <p:cNvSpPr txBox="1"/>
          <p:nvPr/>
        </p:nvSpPr>
        <p:spPr>
          <a:xfrm>
            <a:off x="1516680" y="4036680"/>
            <a:ext cx="7750440" cy="2631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0" i="0" lang="pt-BR" sz="1600" u="none" cap="none" strike="noStrike">
                <a:solidFill>
                  <a:srgbClr val="0E0F2B"/>
                </a:solidFill>
                <a:latin typeface="Arial"/>
                <a:ea typeface="Arial"/>
                <a:cs typeface="Arial"/>
                <a:sym typeface="Arial"/>
              </a:rPr>
              <a:t>estudo dos diversos modelos de governança corporativa ao redor do mundo.  </a:t>
            </a:r>
            <a:endParaRPr b="0" i="0" sz="1600" u="none" cap="none" strike="noStrike">
              <a:solidFill>
                <a:srgbClr val="000000"/>
              </a:solidFill>
              <a:latin typeface="Times New Roman"/>
              <a:ea typeface="Times New Roman"/>
              <a:cs typeface="Times New Roman"/>
              <a:sym typeface="Times New Roman"/>
            </a:endParaRPr>
          </a:p>
        </p:txBody>
      </p:sp>
      <p:sp>
        <p:nvSpPr>
          <p:cNvPr id="185" name="Google Shape;185;p30"/>
          <p:cNvSpPr txBox="1"/>
          <p:nvPr/>
        </p:nvSpPr>
        <p:spPr>
          <a:xfrm>
            <a:off x="696240" y="7525440"/>
            <a:ext cx="894600" cy="199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0E0F2B"/>
                </a:solidFill>
                <a:latin typeface="Arial"/>
                <a:ea typeface="Arial"/>
                <a:cs typeface="Arial"/>
                <a:sym typeface="Arial"/>
              </a:rPr>
              <a:t>18/11/2016 </a:t>
            </a:r>
            <a:endParaRPr b="0" i="0" sz="1200" u="none" cap="none" strike="noStrike">
              <a:solidFill>
                <a:srgbClr val="000000"/>
              </a:solidFill>
              <a:latin typeface="Times New Roman"/>
              <a:ea typeface="Times New Roman"/>
              <a:cs typeface="Times New Roman"/>
              <a:sym typeface="Times New Roman"/>
            </a:endParaRPr>
          </a:p>
        </p:txBody>
      </p:sp>
      <p:sp>
        <p:nvSpPr>
          <p:cNvPr id="186" name="Google Shape;186;p30"/>
          <p:cNvSpPr txBox="1"/>
          <p:nvPr/>
        </p:nvSpPr>
        <p:spPr>
          <a:xfrm>
            <a:off x="9554400" y="7737840"/>
            <a:ext cx="196200" cy="232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10"/>
              <a:buFont typeface="Arial"/>
              <a:buNone/>
            </a:pPr>
            <a:r>
              <a:rPr b="0" i="0" lang="pt-BR" sz="1410" u="none" cap="none" strike="noStrike">
                <a:solidFill>
                  <a:srgbClr val="0E0F2B"/>
                </a:solidFill>
                <a:latin typeface="Arial"/>
                <a:ea typeface="Arial"/>
                <a:cs typeface="Arial"/>
                <a:sym typeface="Arial"/>
              </a:rPr>
              <a:t>3 </a:t>
            </a:r>
            <a:endParaRPr b="0" i="0" sz="141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p:nvPr/>
        </p:nvSpPr>
        <p:spPr>
          <a:xfrm>
            <a:off x="237600" y="7424640"/>
            <a:ext cx="2104560" cy="552960"/>
          </a:xfrm>
          <a:custGeom>
            <a:rect b="b" l="l" r="r" t="t"/>
            <a:pathLst>
              <a:path extrusionOk="0" h="1536" w="5846">
                <a:moveTo>
                  <a:pt x="0" y="256"/>
                </a:moveTo>
                <a:cubicBezTo>
                  <a:pt x="0" y="115"/>
                  <a:pt x="109" y="0"/>
                  <a:pt x="243" y="0"/>
                </a:cubicBezTo>
                <a:lnTo>
                  <a:pt x="5602" y="0"/>
                </a:lnTo>
                <a:cubicBezTo>
                  <a:pt x="5736" y="0"/>
                  <a:pt x="5845" y="115"/>
                  <a:pt x="5845" y="256"/>
                </a:cubicBezTo>
                <a:lnTo>
                  <a:pt x="5845" y="1279"/>
                </a:lnTo>
                <a:cubicBezTo>
                  <a:pt x="5845" y="1421"/>
                  <a:pt x="5736" y="1535"/>
                  <a:pt x="5602" y="1535"/>
                </a:cubicBezTo>
                <a:lnTo>
                  <a:pt x="243" y="1535"/>
                </a:lnTo>
                <a:cubicBezTo>
                  <a:pt x="109" y="1535"/>
                  <a:pt x="0" y="1421"/>
                  <a:pt x="0" y="1279"/>
                </a:cubicBezTo>
                <a:lnTo>
                  <a:pt x="0" y="25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1"/>
          <p:cNvSpPr txBox="1"/>
          <p:nvPr/>
        </p:nvSpPr>
        <p:spPr>
          <a:xfrm>
            <a:off x="2525400" y="7691760"/>
            <a:ext cx="894600" cy="199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0E0F2B"/>
                </a:solidFill>
                <a:latin typeface="Arial"/>
                <a:ea typeface="Arial"/>
                <a:cs typeface="Arial"/>
                <a:sym typeface="Arial"/>
              </a:rPr>
              <a:t>18/11/2016 </a:t>
            </a:r>
            <a:endParaRPr b="0" i="0" sz="1200" u="none" cap="none" strike="noStrike">
              <a:solidFill>
                <a:srgbClr val="000000"/>
              </a:solidFill>
              <a:latin typeface="Times New Roman"/>
              <a:ea typeface="Times New Roman"/>
              <a:cs typeface="Times New Roman"/>
              <a:sym typeface="Times New Roman"/>
            </a:endParaRPr>
          </a:p>
        </p:txBody>
      </p:sp>
      <p:sp>
        <p:nvSpPr>
          <p:cNvPr id="193" name="Google Shape;193;p31"/>
          <p:cNvSpPr txBox="1"/>
          <p:nvPr/>
        </p:nvSpPr>
        <p:spPr>
          <a:xfrm>
            <a:off x="9554400" y="7737840"/>
            <a:ext cx="196200" cy="232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10"/>
              <a:buFont typeface="Arial"/>
              <a:buNone/>
            </a:pPr>
            <a:r>
              <a:rPr b="0" i="0" lang="pt-BR" sz="1410" u="none" cap="none" strike="noStrike">
                <a:solidFill>
                  <a:srgbClr val="0E0F2B"/>
                </a:solidFill>
                <a:latin typeface="Arial"/>
                <a:ea typeface="Arial"/>
                <a:cs typeface="Arial"/>
                <a:sym typeface="Arial"/>
              </a:rPr>
              <a:t>4 </a:t>
            </a:r>
            <a:endParaRPr b="0" i="0" sz="1410" u="none" cap="none" strike="noStrike">
              <a:solidFill>
                <a:srgbClr val="000000"/>
              </a:solidFill>
              <a:latin typeface="Times New Roman"/>
              <a:ea typeface="Times New Roman"/>
              <a:cs typeface="Times New Roman"/>
              <a:sym typeface="Times New Roman"/>
            </a:endParaRPr>
          </a:p>
        </p:txBody>
      </p:sp>
      <p:pic>
        <p:nvPicPr>
          <p:cNvPr id="194" name="Google Shape;194;p31"/>
          <p:cNvPicPr preferRelativeResize="0"/>
          <p:nvPr/>
        </p:nvPicPr>
        <p:blipFill rotWithShape="1">
          <a:blip r:embed="rId3">
            <a:alphaModFix/>
          </a:blip>
          <a:srcRect b="0" l="0" r="0" t="0"/>
          <a:stretch/>
        </p:blipFill>
        <p:spPr>
          <a:xfrm>
            <a:off x="3895560" y="5810400"/>
            <a:ext cx="2405160" cy="790200"/>
          </a:xfrm>
          <a:prstGeom prst="rect">
            <a:avLst/>
          </a:prstGeom>
          <a:noFill/>
          <a:ln>
            <a:noFill/>
          </a:ln>
        </p:spPr>
      </p:pic>
      <p:pic>
        <p:nvPicPr>
          <p:cNvPr id="195" name="Google Shape;195;p31"/>
          <p:cNvPicPr preferRelativeResize="0"/>
          <p:nvPr/>
        </p:nvPicPr>
        <p:blipFill rotWithShape="1">
          <a:blip r:embed="rId4">
            <a:alphaModFix/>
          </a:blip>
          <a:srcRect b="0" l="0" r="0" t="0"/>
          <a:stretch/>
        </p:blipFill>
        <p:spPr>
          <a:xfrm>
            <a:off x="5854680" y="5810400"/>
            <a:ext cx="540360" cy="790200"/>
          </a:xfrm>
          <a:prstGeom prst="rect">
            <a:avLst/>
          </a:prstGeom>
          <a:noFill/>
          <a:ln>
            <a:noFill/>
          </a:ln>
        </p:spPr>
      </p:pic>
      <p:pic>
        <p:nvPicPr>
          <p:cNvPr id="196" name="Google Shape;196;p31"/>
          <p:cNvPicPr preferRelativeResize="0"/>
          <p:nvPr/>
        </p:nvPicPr>
        <p:blipFill rotWithShape="1">
          <a:blip r:embed="rId5">
            <a:alphaModFix/>
          </a:blip>
          <a:srcRect b="0" l="0" r="0" t="0"/>
          <a:stretch/>
        </p:blipFill>
        <p:spPr>
          <a:xfrm>
            <a:off x="5948640" y="5810400"/>
            <a:ext cx="540360" cy="790200"/>
          </a:xfrm>
          <a:prstGeom prst="rect">
            <a:avLst/>
          </a:prstGeom>
          <a:noFill/>
          <a:ln>
            <a:noFill/>
          </a:ln>
        </p:spPr>
      </p:pic>
      <p:sp>
        <p:nvSpPr>
          <p:cNvPr id="197" name="Google Shape;197;p31"/>
          <p:cNvSpPr txBox="1"/>
          <p:nvPr/>
        </p:nvSpPr>
        <p:spPr>
          <a:xfrm>
            <a:off x="9554400" y="7737840"/>
            <a:ext cx="196200" cy="232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10"/>
              <a:buFont typeface="Arial"/>
              <a:buNone/>
            </a:pPr>
            <a:r>
              <a:rPr b="0" i="0" lang="pt-BR" sz="1410" u="none" cap="none" strike="noStrike">
                <a:solidFill>
                  <a:srgbClr val="0E0F2B"/>
                </a:solidFill>
                <a:latin typeface="Arial"/>
                <a:ea typeface="Arial"/>
                <a:cs typeface="Arial"/>
                <a:sym typeface="Arial"/>
              </a:rPr>
              <a:t>4 </a:t>
            </a:r>
            <a:endParaRPr b="0" i="0" sz="1410" u="none" cap="none" strike="noStrike">
              <a:solidFill>
                <a:srgbClr val="000000"/>
              </a:solidFill>
              <a:latin typeface="Times New Roman"/>
              <a:ea typeface="Times New Roman"/>
              <a:cs typeface="Times New Roman"/>
              <a:sym typeface="Times New Roman"/>
            </a:endParaRPr>
          </a:p>
        </p:txBody>
      </p:sp>
      <p:sp>
        <p:nvSpPr>
          <p:cNvPr id="198" name="Google Shape;198;p31"/>
          <p:cNvSpPr txBox="1"/>
          <p:nvPr/>
        </p:nvSpPr>
        <p:spPr>
          <a:xfrm>
            <a:off x="971280" y="1552320"/>
            <a:ext cx="3358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00000"/>
                </a:solidFill>
                <a:latin typeface="Arial"/>
                <a:ea typeface="Arial"/>
                <a:cs typeface="Arial"/>
                <a:sym typeface="Arial"/>
              </a:rPr>
              <a:t> </a:t>
            </a:r>
            <a:endParaRPr b="0" i="0" sz="2400" u="none" cap="none" strike="noStrike">
              <a:solidFill>
                <a:srgbClr val="000000"/>
              </a:solidFill>
              <a:latin typeface="Times New Roman"/>
              <a:ea typeface="Times New Roman"/>
              <a:cs typeface="Times New Roman"/>
              <a:sym typeface="Times New Roman"/>
            </a:endParaRPr>
          </a:p>
        </p:txBody>
      </p:sp>
      <p:sp>
        <p:nvSpPr>
          <p:cNvPr id="199" name="Google Shape;199;p31"/>
          <p:cNvSpPr txBox="1"/>
          <p:nvPr/>
        </p:nvSpPr>
        <p:spPr>
          <a:xfrm>
            <a:off x="593280" y="2144160"/>
            <a:ext cx="201240" cy="2473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40"/>
              <a:buFont typeface="Arial"/>
              <a:buNone/>
            </a:pPr>
            <a:r>
              <a:rPr b="0" i="0" lang="pt-BR" sz="1440" u="none" cap="none" strike="noStrike">
                <a:solidFill>
                  <a:srgbClr val="DA9E54"/>
                </a:solidFill>
                <a:latin typeface="Noto Sans Symbols"/>
                <a:ea typeface="Noto Sans Symbols"/>
                <a:cs typeface="Noto Sans Symbols"/>
                <a:sym typeface="Noto Sans Symbols"/>
              </a:rPr>
              <a:t>■</a:t>
            </a:r>
            <a:endParaRPr b="0" i="0" sz="1440" u="none" cap="none" strike="noStrike">
              <a:solidFill>
                <a:srgbClr val="000000"/>
              </a:solidFill>
              <a:latin typeface="Times New Roman"/>
              <a:ea typeface="Times New Roman"/>
              <a:cs typeface="Times New Roman"/>
              <a:sym typeface="Times New Roman"/>
            </a:endParaRPr>
          </a:p>
        </p:txBody>
      </p:sp>
      <p:sp>
        <p:nvSpPr>
          <p:cNvPr id="200" name="Google Shape;200;p31"/>
          <p:cNvSpPr txBox="1"/>
          <p:nvPr/>
        </p:nvSpPr>
        <p:spPr>
          <a:xfrm>
            <a:off x="971280" y="2020680"/>
            <a:ext cx="13834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00000"/>
                </a:solidFill>
                <a:latin typeface="Arial"/>
                <a:ea typeface="Arial"/>
                <a:cs typeface="Arial"/>
                <a:sym typeface="Arial"/>
              </a:rPr>
              <a:t>Sistema</a:t>
            </a:r>
            <a:r>
              <a:rPr b="0" i="0" lang="pt-BR" sz="2400" u="none" cap="none" strike="noStrike">
                <a:solidFill>
                  <a:srgbClr val="000000"/>
                </a:solidFill>
                <a:latin typeface="Arial"/>
                <a:ea typeface="Arial"/>
                <a:cs typeface="Arial"/>
                <a:sym typeface="Arial"/>
              </a:rPr>
              <a:t> </a:t>
            </a:r>
            <a:endParaRPr b="0" i="0" sz="2400" u="none" cap="none" strike="noStrike">
              <a:solidFill>
                <a:srgbClr val="000000"/>
              </a:solidFill>
              <a:latin typeface="Times New Roman"/>
              <a:ea typeface="Times New Roman"/>
              <a:cs typeface="Times New Roman"/>
              <a:sym typeface="Times New Roman"/>
            </a:endParaRPr>
          </a:p>
        </p:txBody>
      </p:sp>
      <p:sp>
        <p:nvSpPr>
          <p:cNvPr id="201" name="Google Shape;201;p31"/>
          <p:cNvSpPr txBox="1"/>
          <p:nvPr/>
        </p:nvSpPr>
        <p:spPr>
          <a:xfrm>
            <a:off x="2485440" y="2020680"/>
            <a:ext cx="7282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pelo </a:t>
            </a:r>
            <a:endParaRPr b="0" i="0" sz="2400" u="none" cap="none" strike="noStrike">
              <a:solidFill>
                <a:srgbClr val="000000"/>
              </a:solidFill>
              <a:latin typeface="Times New Roman"/>
              <a:ea typeface="Times New Roman"/>
              <a:cs typeface="Times New Roman"/>
              <a:sym typeface="Times New Roman"/>
            </a:endParaRPr>
          </a:p>
        </p:txBody>
      </p:sp>
      <p:sp>
        <p:nvSpPr>
          <p:cNvPr id="202" name="Google Shape;202;p31"/>
          <p:cNvSpPr txBox="1"/>
          <p:nvPr/>
        </p:nvSpPr>
        <p:spPr>
          <a:xfrm>
            <a:off x="3345120" y="2020680"/>
            <a:ext cx="7282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qual </a:t>
            </a:r>
            <a:endParaRPr b="0" i="0" sz="2400" u="none" cap="none" strike="noStrike">
              <a:solidFill>
                <a:srgbClr val="000000"/>
              </a:solidFill>
              <a:latin typeface="Times New Roman"/>
              <a:ea typeface="Times New Roman"/>
              <a:cs typeface="Times New Roman"/>
              <a:sym typeface="Times New Roman"/>
            </a:endParaRPr>
          </a:p>
        </p:txBody>
      </p:sp>
      <p:sp>
        <p:nvSpPr>
          <p:cNvPr id="203" name="Google Shape;203;p31"/>
          <p:cNvSpPr txBox="1"/>
          <p:nvPr/>
        </p:nvSpPr>
        <p:spPr>
          <a:xfrm>
            <a:off x="4204080" y="2020680"/>
            <a:ext cx="4492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as </a:t>
            </a:r>
            <a:endParaRPr b="0" i="0" sz="2400" u="none" cap="none" strike="noStrike">
              <a:solidFill>
                <a:srgbClr val="000000"/>
              </a:solidFill>
              <a:latin typeface="Times New Roman"/>
              <a:ea typeface="Times New Roman"/>
              <a:cs typeface="Times New Roman"/>
              <a:sym typeface="Times New Roman"/>
            </a:endParaRPr>
          </a:p>
        </p:txBody>
      </p:sp>
      <p:sp>
        <p:nvSpPr>
          <p:cNvPr id="204" name="Google Shape;204;p31"/>
          <p:cNvSpPr txBox="1"/>
          <p:nvPr/>
        </p:nvSpPr>
        <p:spPr>
          <a:xfrm>
            <a:off x="4783680" y="2020680"/>
            <a:ext cx="209052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organizações </a:t>
            </a:r>
            <a:endParaRPr b="0" i="0" sz="2400" u="none" cap="none" strike="noStrike">
              <a:solidFill>
                <a:srgbClr val="000000"/>
              </a:solidFill>
              <a:latin typeface="Times New Roman"/>
              <a:ea typeface="Times New Roman"/>
              <a:cs typeface="Times New Roman"/>
              <a:sym typeface="Times New Roman"/>
            </a:endParaRPr>
          </a:p>
        </p:txBody>
      </p:sp>
      <p:sp>
        <p:nvSpPr>
          <p:cNvPr id="205" name="Google Shape;205;p31"/>
          <p:cNvSpPr txBox="1"/>
          <p:nvPr/>
        </p:nvSpPr>
        <p:spPr>
          <a:xfrm>
            <a:off x="7007040" y="2020680"/>
            <a:ext cx="63576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são </a:t>
            </a:r>
            <a:endParaRPr b="0" i="0" sz="2400" u="none" cap="none" strike="noStrike">
              <a:solidFill>
                <a:srgbClr val="000000"/>
              </a:solidFill>
              <a:latin typeface="Times New Roman"/>
              <a:ea typeface="Times New Roman"/>
              <a:cs typeface="Times New Roman"/>
              <a:sym typeface="Times New Roman"/>
            </a:endParaRPr>
          </a:p>
        </p:txBody>
      </p:sp>
      <p:sp>
        <p:nvSpPr>
          <p:cNvPr id="206" name="Google Shape;206;p31"/>
          <p:cNvSpPr txBox="1"/>
          <p:nvPr/>
        </p:nvSpPr>
        <p:spPr>
          <a:xfrm>
            <a:off x="7772760" y="2020680"/>
            <a:ext cx="13428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dirigidas </a:t>
            </a:r>
            <a:endParaRPr b="0" i="0" sz="2400" u="none" cap="none" strike="noStrike">
              <a:solidFill>
                <a:srgbClr val="000000"/>
              </a:solidFill>
              <a:latin typeface="Times New Roman"/>
              <a:ea typeface="Times New Roman"/>
              <a:cs typeface="Times New Roman"/>
              <a:sym typeface="Times New Roman"/>
            </a:endParaRPr>
          </a:p>
        </p:txBody>
      </p:sp>
      <p:sp>
        <p:nvSpPr>
          <p:cNvPr id="207" name="Google Shape;207;p31"/>
          <p:cNvSpPr txBox="1"/>
          <p:nvPr/>
        </p:nvSpPr>
        <p:spPr>
          <a:xfrm>
            <a:off x="9251640" y="2020680"/>
            <a:ext cx="3362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e </a:t>
            </a:r>
            <a:endParaRPr b="0" i="0" sz="2400" u="none" cap="none" strike="noStrike">
              <a:solidFill>
                <a:srgbClr val="000000"/>
              </a:solidFill>
              <a:latin typeface="Times New Roman"/>
              <a:ea typeface="Times New Roman"/>
              <a:cs typeface="Times New Roman"/>
              <a:sym typeface="Times New Roman"/>
            </a:endParaRPr>
          </a:p>
        </p:txBody>
      </p:sp>
      <p:sp>
        <p:nvSpPr>
          <p:cNvPr id="208" name="Google Shape;208;p31"/>
          <p:cNvSpPr txBox="1"/>
          <p:nvPr/>
        </p:nvSpPr>
        <p:spPr>
          <a:xfrm>
            <a:off x="971280" y="2404080"/>
            <a:ext cx="20368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monitoradas; </a:t>
            </a:r>
            <a:endParaRPr b="0" i="0" sz="2400" u="none" cap="none" strike="noStrike">
              <a:solidFill>
                <a:srgbClr val="000000"/>
              </a:solidFill>
              <a:latin typeface="Times New Roman"/>
              <a:ea typeface="Times New Roman"/>
              <a:cs typeface="Times New Roman"/>
              <a:sym typeface="Times New Roman"/>
            </a:endParaRPr>
          </a:p>
        </p:txBody>
      </p:sp>
      <p:sp>
        <p:nvSpPr>
          <p:cNvPr id="209" name="Google Shape;209;p31"/>
          <p:cNvSpPr txBox="1"/>
          <p:nvPr/>
        </p:nvSpPr>
        <p:spPr>
          <a:xfrm>
            <a:off x="971280" y="2826720"/>
            <a:ext cx="112320" cy="1335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10"/>
              <a:buFont typeface="Arial"/>
              <a:buNone/>
            </a:pPr>
            <a:r>
              <a:rPr b="0" i="0" lang="pt-BR" sz="810" u="none" cap="none" strike="noStrike">
                <a:solidFill>
                  <a:srgbClr val="000000"/>
                </a:solidFill>
                <a:latin typeface="Arial"/>
                <a:ea typeface="Arial"/>
                <a:cs typeface="Arial"/>
                <a:sym typeface="Arial"/>
              </a:rPr>
              <a:t> </a:t>
            </a:r>
            <a:endParaRPr b="0" i="0" sz="810" u="none" cap="none" strike="noStrike">
              <a:solidFill>
                <a:srgbClr val="000000"/>
              </a:solidFill>
              <a:latin typeface="Times New Roman"/>
              <a:ea typeface="Times New Roman"/>
              <a:cs typeface="Times New Roman"/>
              <a:sym typeface="Times New Roman"/>
            </a:endParaRPr>
          </a:p>
        </p:txBody>
      </p:sp>
      <p:sp>
        <p:nvSpPr>
          <p:cNvPr id="210" name="Google Shape;210;p31"/>
          <p:cNvSpPr txBox="1"/>
          <p:nvPr/>
        </p:nvSpPr>
        <p:spPr>
          <a:xfrm>
            <a:off x="593280" y="3151440"/>
            <a:ext cx="201240" cy="2473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40"/>
              <a:buFont typeface="Arial"/>
              <a:buNone/>
            </a:pPr>
            <a:r>
              <a:rPr b="0" i="0" lang="pt-BR" sz="1440" u="none" cap="none" strike="noStrike">
                <a:solidFill>
                  <a:srgbClr val="DA9E54"/>
                </a:solidFill>
                <a:latin typeface="Noto Sans Symbols"/>
                <a:ea typeface="Noto Sans Symbols"/>
                <a:cs typeface="Noto Sans Symbols"/>
                <a:sym typeface="Noto Sans Symbols"/>
              </a:rPr>
              <a:t>■</a:t>
            </a:r>
            <a:endParaRPr b="0" i="0" sz="1440" u="none" cap="none" strike="noStrike">
              <a:solidFill>
                <a:srgbClr val="000000"/>
              </a:solidFill>
              <a:latin typeface="Times New Roman"/>
              <a:ea typeface="Times New Roman"/>
              <a:cs typeface="Times New Roman"/>
              <a:sym typeface="Times New Roman"/>
            </a:endParaRPr>
          </a:p>
        </p:txBody>
      </p:sp>
      <p:sp>
        <p:nvSpPr>
          <p:cNvPr id="211" name="Google Shape;211;p31"/>
          <p:cNvSpPr txBox="1"/>
          <p:nvPr/>
        </p:nvSpPr>
        <p:spPr>
          <a:xfrm>
            <a:off x="971280" y="3027960"/>
            <a:ext cx="840456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Envolve </a:t>
            </a:r>
            <a:r>
              <a:rPr b="1" i="0" lang="pt-BR" sz="2400" u="none" cap="none" strike="noStrike">
                <a:solidFill>
                  <a:srgbClr val="000000"/>
                </a:solidFill>
                <a:latin typeface="Arial"/>
                <a:ea typeface="Arial"/>
                <a:cs typeface="Arial"/>
                <a:sym typeface="Arial"/>
              </a:rPr>
              <a:t>relacionamentos</a:t>
            </a:r>
            <a:r>
              <a:rPr b="0" i="0" lang="pt-BR" sz="2400" u="none" cap="none" strike="noStrike">
                <a:solidFill>
                  <a:srgbClr val="000000"/>
                </a:solidFill>
                <a:latin typeface="Arial"/>
                <a:ea typeface="Arial"/>
                <a:cs typeface="Arial"/>
                <a:sym typeface="Arial"/>
              </a:rPr>
              <a:t> entre os chamados “agentes </a:t>
            </a:r>
            <a:endParaRPr b="0" i="0" sz="2400" u="none" cap="none" strike="noStrike">
              <a:solidFill>
                <a:srgbClr val="000000"/>
              </a:solidFill>
              <a:latin typeface="Times New Roman"/>
              <a:ea typeface="Times New Roman"/>
              <a:cs typeface="Times New Roman"/>
              <a:sym typeface="Times New Roman"/>
            </a:endParaRPr>
          </a:p>
        </p:txBody>
      </p:sp>
      <p:sp>
        <p:nvSpPr>
          <p:cNvPr id="212" name="Google Shape;212;p31"/>
          <p:cNvSpPr txBox="1"/>
          <p:nvPr/>
        </p:nvSpPr>
        <p:spPr>
          <a:xfrm>
            <a:off x="971280" y="3411000"/>
            <a:ext cx="86122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da  governança”,  ou  seja:  acionistas/cotistas,  conselho </a:t>
            </a:r>
            <a:endParaRPr b="0" i="0" sz="2400" u="none" cap="none" strike="noStrike">
              <a:solidFill>
                <a:srgbClr val="000000"/>
              </a:solidFill>
              <a:latin typeface="Times New Roman"/>
              <a:ea typeface="Times New Roman"/>
              <a:cs typeface="Times New Roman"/>
              <a:sym typeface="Times New Roman"/>
            </a:endParaRPr>
          </a:p>
        </p:txBody>
      </p:sp>
      <p:sp>
        <p:nvSpPr>
          <p:cNvPr id="213" name="Google Shape;213;p31"/>
          <p:cNvSpPr txBox="1"/>
          <p:nvPr/>
        </p:nvSpPr>
        <p:spPr>
          <a:xfrm>
            <a:off x="971280" y="3794040"/>
            <a:ext cx="4680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de </a:t>
            </a:r>
            <a:endParaRPr b="0" i="0" sz="2400" u="none" cap="none" strike="noStrike">
              <a:solidFill>
                <a:srgbClr val="000000"/>
              </a:solidFill>
              <a:latin typeface="Times New Roman"/>
              <a:ea typeface="Times New Roman"/>
              <a:cs typeface="Times New Roman"/>
              <a:sym typeface="Times New Roman"/>
            </a:endParaRPr>
          </a:p>
        </p:txBody>
      </p:sp>
      <p:sp>
        <p:nvSpPr>
          <p:cNvPr id="214" name="Google Shape;214;p31"/>
          <p:cNvSpPr txBox="1"/>
          <p:nvPr/>
        </p:nvSpPr>
        <p:spPr>
          <a:xfrm>
            <a:off x="1560600" y="3794040"/>
            <a:ext cx="22788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administração, </a:t>
            </a:r>
            <a:endParaRPr b="0" i="0" sz="2400" u="none" cap="none" strike="noStrike">
              <a:solidFill>
                <a:srgbClr val="000000"/>
              </a:solidFill>
              <a:latin typeface="Times New Roman"/>
              <a:ea typeface="Times New Roman"/>
              <a:cs typeface="Times New Roman"/>
              <a:sym typeface="Times New Roman"/>
            </a:endParaRPr>
          </a:p>
        </p:txBody>
      </p:sp>
      <p:sp>
        <p:nvSpPr>
          <p:cNvPr id="215" name="Google Shape;215;p31"/>
          <p:cNvSpPr txBox="1"/>
          <p:nvPr/>
        </p:nvSpPr>
        <p:spPr>
          <a:xfrm>
            <a:off x="3967200" y="3794040"/>
            <a:ext cx="14022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diretoria, </a:t>
            </a:r>
            <a:endParaRPr b="0" i="0" sz="2400" u="none" cap="none" strike="noStrike">
              <a:solidFill>
                <a:srgbClr val="000000"/>
              </a:solidFill>
              <a:latin typeface="Times New Roman"/>
              <a:ea typeface="Times New Roman"/>
              <a:cs typeface="Times New Roman"/>
              <a:sym typeface="Times New Roman"/>
            </a:endParaRPr>
          </a:p>
        </p:txBody>
      </p:sp>
      <p:sp>
        <p:nvSpPr>
          <p:cNvPr id="216" name="Google Shape;216;p31"/>
          <p:cNvSpPr txBox="1"/>
          <p:nvPr/>
        </p:nvSpPr>
        <p:spPr>
          <a:xfrm>
            <a:off x="5491080" y="3794040"/>
            <a:ext cx="13816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auditoria </a:t>
            </a:r>
            <a:endParaRPr b="0" i="0" sz="2400" u="none" cap="none" strike="noStrike">
              <a:solidFill>
                <a:srgbClr val="000000"/>
              </a:solidFill>
              <a:latin typeface="Times New Roman"/>
              <a:ea typeface="Times New Roman"/>
              <a:cs typeface="Times New Roman"/>
              <a:sym typeface="Times New Roman"/>
            </a:endParaRPr>
          </a:p>
        </p:txBody>
      </p:sp>
      <p:sp>
        <p:nvSpPr>
          <p:cNvPr id="217" name="Google Shape;217;p31"/>
          <p:cNvSpPr txBox="1"/>
          <p:nvPr/>
        </p:nvSpPr>
        <p:spPr>
          <a:xfrm>
            <a:off x="6996600" y="3794040"/>
            <a:ext cx="21276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independente </a:t>
            </a:r>
            <a:endParaRPr b="0" i="0" sz="2400" u="none" cap="none" strike="noStrike">
              <a:solidFill>
                <a:srgbClr val="000000"/>
              </a:solidFill>
              <a:latin typeface="Times New Roman"/>
              <a:ea typeface="Times New Roman"/>
              <a:cs typeface="Times New Roman"/>
              <a:sym typeface="Times New Roman"/>
            </a:endParaRPr>
          </a:p>
        </p:txBody>
      </p:sp>
      <p:sp>
        <p:nvSpPr>
          <p:cNvPr id="218" name="Google Shape;218;p31"/>
          <p:cNvSpPr txBox="1"/>
          <p:nvPr/>
        </p:nvSpPr>
        <p:spPr>
          <a:xfrm>
            <a:off x="9254880" y="3794040"/>
            <a:ext cx="3358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e </a:t>
            </a:r>
            <a:endParaRPr b="0" i="0" sz="2400" u="none" cap="none" strike="noStrike">
              <a:solidFill>
                <a:srgbClr val="000000"/>
              </a:solidFill>
              <a:latin typeface="Times New Roman"/>
              <a:ea typeface="Times New Roman"/>
              <a:cs typeface="Times New Roman"/>
              <a:sym typeface="Times New Roman"/>
            </a:endParaRPr>
          </a:p>
        </p:txBody>
      </p:sp>
      <p:sp>
        <p:nvSpPr>
          <p:cNvPr id="219" name="Google Shape;219;p31"/>
          <p:cNvSpPr txBox="1"/>
          <p:nvPr/>
        </p:nvSpPr>
        <p:spPr>
          <a:xfrm>
            <a:off x="971280" y="4177440"/>
            <a:ext cx="23896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conselho fiscal; </a:t>
            </a:r>
            <a:endParaRPr b="0" i="0" sz="2400" u="none" cap="none" strike="noStrike">
              <a:solidFill>
                <a:srgbClr val="000000"/>
              </a:solidFill>
              <a:latin typeface="Times New Roman"/>
              <a:ea typeface="Times New Roman"/>
              <a:cs typeface="Times New Roman"/>
              <a:sym typeface="Times New Roman"/>
            </a:endParaRPr>
          </a:p>
        </p:txBody>
      </p:sp>
      <p:sp>
        <p:nvSpPr>
          <p:cNvPr id="220" name="Google Shape;220;p31"/>
          <p:cNvSpPr txBox="1"/>
          <p:nvPr/>
        </p:nvSpPr>
        <p:spPr>
          <a:xfrm>
            <a:off x="971280" y="4600080"/>
            <a:ext cx="112320" cy="1335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10"/>
              <a:buFont typeface="Arial"/>
              <a:buNone/>
            </a:pPr>
            <a:r>
              <a:rPr b="0" i="0" lang="pt-BR" sz="810" u="none" cap="none" strike="noStrike">
                <a:solidFill>
                  <a:srgbClr val="000000"/>
                </a:solidFill>
                <a:latin typeface="Arial"/>
                <a:ea typeface="Arial"/>
                <a:cs typeface="Arial"/>
                <a:sym typeface="Arial"/>
              </a:rPr>
              <a:t> </a:t>
            </a:r>
            <a:endParaRPr b="0" i="0" sz="810" u="none" cap="none" strike="noStrike">
              <a:solidFill>
                <a:srgbClr val="000000"/>
              </a:solidFill>
              <a:latin typeface="Times New Roman"/>
              <a:ea typeface="Times New Roman"/>
              <a:cs typeface="Times New Roman"/>
              <a:sym typeface="Times New Roman"/>
            </a:endParaRPr>
          </a:p>
        </p:txBody>
      </p:sp>
      <p:sp>
        <p:nvSpPr>
          <p:cNvPr id="221" name="Google Shape;221;p31"/>
          <p:cNvSpPr txBox="1"/>
          <p:nvPr/>
        </p:nvSpPr>
        <p:spPr>
          <a:xfrm>
            <a:off x="593280" y="4924800"/>
            <a:ext cx="201240" cy="2473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40"/>
              <a:buFont typeface="Arial"/>
              <a:buNone/>
            </a:pPr>
            <a:r>
              <a:rPr b="0" i="0" lang="pt-BR" sz="1440" u="none" cap="none" strike="noStrike">
                <a:solidFill>
                  <a:srgbClr val="DA9E54"/>
                </a:solidFill>
                <a:latin typeface="Noto Sans Symbols"/>
                <a:ea typeface="Noto Sans Symbols"/>
                <a:cs typeface="Noto Sans Symbols"/>
                <a:sym typeface="Noto Sans Symbols"/>
              </a:rPr>
              <a:t>■</a:t>
            </a:r>
            <a:endParaRPr b="0" i="0" sz="1440" u="none" cap="none" strike="noStrike">
              <a:solidFill>
                <a:srgbClr val="000000"/>
              </a:solidFill>
              <a:latin typeface="Times New Roman"/>
              <a:ea typeface="Times New Roman"/>
              <a:cs typeface="Times New Roman"/>
              <a:sym typeface="Times New Roman"/>
            </a:endParaRPr>
          </a:p>
        </p:txBody>
      </p:sp>
      <p:sp>
        <p:nvSpPr>
          <p:cNvPr id="222" name="Google Shape;222;p31"/>
          <p:cNvSpPr txBox="1"/>
          <p:nvPr/>
        </p:nvSpPr>
        <p:spPr>
          <a:xfrm>
            <a:off x="971280" y="4801320"/>
            <a:ext cx="48636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As </a:t>
            </a:r>
            <a:endParaRPr b="0" i="0" sz="2400" u="none" cap="none" strike="noStrike">
              <a:solidFill>
                <a:srgbClr val="000000"/>
              </a:solidFill>
              <a:latin typeface="Times New Roman"/>
              <a:ea typeface="Times New Roman"/>
              <a:cs typeface="Times New Roman"/>
              <a:sym typeface="Times New Roman"/>
            </a:endParaRPr>
          </a:p>
        </p:txBody>
      </p:sp>
      <p:sp>
        <p:nvSpPr>
          <p:cNvPr id="223" name="Google Shape;223;p31"/>
          <p:cNvSpPr txBox="1"/>
          <p:nvPr/>
        </p:nvSpPr>
        <p:spPr>
          <a:xfrm>
            <a:off x="1595880" y="4801320"/>
            <a:ext cx="8222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boas </a:t>
            </a:r>
            <a:endParaRPr b="0" i="0" sz="2400" u="none" cap="none" strike="noStrike">
              <a:solidFill>
                <a:srgbClr val="000000"/>
              </a:solidFill>
              <a:latin typeface="Times New Roman"/>
              <a:ea typeface="Times New Roman"/>
              <a:cs typeface="Times New Roman"/>
              <a:sym typeface="Times New Roman"/>
            </a:endParaRPr>
          </a:p>
        </p:txBody>
      </p:sp>
      <p:sp>
        <p:nvSpPr>
          <p:cNvPr id="224" name="Google Shape;224;p31"/>
          <p:cNvSpPr txBox="1"/>
          <p:nvPr/>
        </p:nvSpPr>
        <p:spPr>
          <a:xfrm>
            <a:off x="2557440" y="4801320"/>
            <a:ext cx="12708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práticas </a:t>
            </a:r>
            <a:endParaRPr b="0" i="0" sz="2400" u="none" cap="none" strike="noStrike">
              <a:solidFill>
                <a:srgbClr val="000000"/>
              </a:solidFill>
              <a:latin typeface="Times New Roman"/>
              <a:ea typeface="Times New Roman"/>
              <a:cs typeface="Times New Roman"/>
              <a:sym typeface="Times New Roman"/>
            </a:endParaRPr>
          </a:p>
        </p:txBody>
      </p:sp>
      <p:sp>
        <p:nvSpPr>
          <p:cNvPr id="225" name="Google Shape;225;p31"/>
          <p:cNvSpPr txBox="1"/>
          <p:nvPr/>
        </p:nvSpPr>
        <p:spPr>
          <a:xfrm>
            <a:off x="3967200" y="4801320"/>
            <a:ext cx="4680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de </a:t>
            </a:r>
            <a:endParaRPr b="0" i="0" sz="2400" u="none" cap="none" strike="noStrike">
              <a:solidFill>
                <a:srgbClr val="000000"/>
              </a:solidFill>
              <a:latin typeface="Times New Roman"/>
              <a:ea typeface="Times New Roman"/>
              <a:cs typeface="Times New Roman"/>
              <a:sym typeface="Times New Roman"/>
            </a:endParaRPr>
          </a:p>
        </p:txBody>
      </p:sp>
      <p:sp>
        <p:nvSpPr>
          <p:cNvPr id="226" name="Google Shape;226;p31"/>
          <p:cNvSpPr txBox="1"/>
          <p:nvPr/>
        </p:nvSpPr>
        <p:spPr>
          <a:xfrm>
            <a:off x="4573800" y="4801320"/>
            <a:ext cx="184896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governança </a:t>
            </a:r>
            <a:endParaRPr b="0" i="0" sz="2400" u="none" cap="none" strike="noStrike">
              <a:solidFill>
                <a:srgbClr val="000000"/>
              </a:solidFill>
              <a:latin typeface="Times New Roman"/>
              <a:ea typeface="Times New Roman"/>
              <a:cs typeface="Times New Roman"/>
              <a:sym typeface="Times New Roman"/>
            </a:endParaRPr>
          </a:p>
        </p:txBody>
      </p:sp>
      <p:sp>
        <p:nvSpPr>
          <p:cNvPr id="227" name="Google Shape;227;p31"/>
          <p:cNvSpPr txBox="1"/>
          <p:nvPr/>
        </p:nvSpPr>
        <p:spPr>
          <a:xfrm>
            <a:off x="6563160" y="4801320"/>
            <a:ext cx="17564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corporativa </a:t>
            </a:r>
            <a:endParaRPr b="0" i="0" sz="2400" u="none" cap="none" strike="noStrike">
              <a:solidFill>
                <a:srgbClr val="000000"/>
              </a:solidFill>
              <a:latin typeface="Times New Roman"/>
              <a:ea typeface="Times New Roman"/>
              <a:cs typeface="Times New Roman"/>
              <a:sym typeface="Times New Roman"/>
            </a:endParaRPr>
          </a:p>
        </p:txBody>
      </p:sp>
      <p:sp>
        <p:nvSpPr>
          <p:cNvPr id="228" name="Google Shape;228;p31"/>
          <p:cNvSpPr txBox="1"/>
          <p:nvPr/>
        </p:nvSpPr>
        <p:spPr>
          <a:xfrm>
            <a:off x="8460360" y="4801320"/>
            <a:ext cx="65592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têm </a:t>
            </a:r>
            <a:endParaRPr b="0" i="0" sz="2400" u="none" cap="none" strike="noStrike">
              <a:solidFill>
                <a:srgbClr val="000000"/>
              </a:solidFill>
              <a:latin typeface="Times New Roman"/>
              <a:ea typeface="Times New Roman"/>
              <a:cs typeface="Times New Roman"/>
              <a:sym typeface="Times New Roman"/>
            </a:endParaRPr>
          </a:p>
        </p:txBody>
      </p:sp>
      <p:sp>
        <p:nvSpPr>
          <p:cNvPr id="229" name="Google Shape;229;p31"/>
          <p:cNvSpPr txBox="1"/>
          <p:nvPr/>
        </p:nvSpPr>
        <p:spPr>
          <a:xfrm>
            <a:off x="9253080" y="4801320"/>
            <a:ext cx="3358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a </a:t>
            </a:r>
            <a:endParaRPr b="0" i="0" sz="2400" u="none" cap="none" strike="noStrike">
              <a:solidFill>
                <a:srgbClr val="000000"/>
              </a:solidFill>
              <a:latin typeface="Times New Roman"/>
              <a:ea typeface="Times New Roman"/>
              <a:cs typeface="Times New Roman"/>
              <a:sym typeface="Times New Roman"/>
            </a:endParaRPr>
          </a:p>
        </p:txBody>
      </p:sp>
      <p:sp>
        <p:nvSpPr>
          <p:cNvPr id="230" name="Google Shape;230;p31"/>
          <p:cNvSpPr txBox="1"/>
          <p:nvPr/>
        </p:nvSpPr>
        <p:spPr>
          <a:xfrm>
            <a:off x="971280" y="5184000"/>
            <a:ext cx="15296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finalidade </a:t>
            </a:r>
            <a:endParaRPr b="0" i="0" sz="2400" u="none" cap="none" strike="noStrike">
              <a:solidFill>
                <a:srgbClr val="000000"/>
              </a:solidFill>
              <a:latin typeface="Times New Roman"/>
              <a:ea typeface="Times New Roman"/>
              <a:cs typeface="Times New Roman"/>
              <a:sym typeface="Times New Roman"/>
            </a:endParaRPr>
          </a:p>
        </p:txBody>
      </p:sp>
      <p:sp>
        <p:nvSpPr>
          <p:cNvPr id="231" name="Google Shape;231;p31"/>
          <p:cNvSpPr txBox="1"/>
          <p:nvPr/>
        </p:nvSpPr>
        <p:spPr>
          <a:xfrm>
            <a:off x="2675160" y="5184000"/>
            <a:ext cx="4680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de </a:t>
            </a:r>
            <a:endParaRPr b="0" i="0" sz="2400" u="none" cap="none" strike="noStrike">
              <a:solidFill>
                <a:srgbClr val="000000"/>
              </a:solidFill>
              <a:latin typeface="Times New Roman"/>
              <a:ea typeface="Times New Roman"/>
              <a:cs typeface="Times New Roman"/>
              <a:sym typeface="Times New Roman"/>
            </a:endParaRPr>
          </a:p>
        </p:txBody>
      </p:sp>
      <p:sp>
        <p:nvSpPr>
          <p:cNvPr id="232" name="Google Shape;232;p31"/>
          <p:cNvSpPr txBox="1"/>
          <p:nvPr/>
        </p:nvSpPr>
        <p:spPr>
          <a:xfrm>
            <a:off x="3309840" y="5184000"/>
            <a:ext cx="16254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00000"/>
                </a:solidFill>
                <a:latin typeface="Arial"/>
                <a:ea typeface="Arial"/>
                <a:cs typeface="Arial"/>
                <a:sym typeface="Arial"/>
              </a:rPr>
              <a:t>preservar </a:t>
            </a:r>
            <a:endParaRPr b="0" i="0" sz="2400" u="none" cap="none" strike="noStrike">
              <a:solidFill>
                <a:srgbClr val="000000"/>
              </a:solidFill>
              <a:latin typeface="Times New Roman"/>
              <a:ea typeface="Times New Roman"/>
              <a:cs typeface="Times New Roman"/>
              <a:sym typeface="Times New Roman"/>
            </a:endParaRPr>
          </a:p>
        </p:txBody>
      </p:sp>
      <p:sp>
        <p:nvSpPr>
          <p:cNvPr id="233" name="Google Shape;233;p31"/>
          <p:cNvSpPr txBox="1"/>
          <p:nvPr/>
        </p:nvSpPr>
        <p:spPr>
          <a:xfrm>
            <a:off x="5106600" y="5184000"/>
            <a:ext cx="3362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00000"/>
                </a:solidFill>
                <a:latin typeface="Arial"/>
                <a:ea typeface="Arial"/>
                <a:cs typeface="Arial"/>
                <a:sym typeface="Arial"/>
              </a:rPr>
              <a:t>e </a:t>
            </a:r>
            <a:endParaRPr b="0" i="0" sz="2400" u="none" cap="none" strike="noStrike">
              <a:solidFill>
                <a:srgbClr val="000000"/>
              </a:solidFill>
              <a:latin typeface="Times New Roman"/>
              <a:ea typeface="Times New Roman"/>
              <a:cs typeface="Times New Roman"/>
              <a:sym typeface="Times New Roman"/>
            </a:endParaRPr>
          </a:p>
        </p:txBody>
      </p:sp>
      <p:sp>
        <p:nvSpPr>
          <p:cNvPr id="234" name="Google Shape;234;p31"/>
          <p:cNvSpPr txBox="1"/>
          <p:nvPr/>
        </p:nvSpPr>
        <p:spPr>
          <a:xfrm>
            <a:off x="5554800" y="5184000"/>
            <a:ext cx="16066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00000"/>
                </a:solidFill>
                <a:latin typeface="Arial"/>
                <a:ea typeface="Arial"/>
                <a:cs typeface="Arial"/>
                <a:sym typeface="Arial"/>
              </a:rPr>
              <a:t>aumentar </a:t>
            </a:r>
            <a:endParaRPr b="0" i="0" sz="2400" u="none" cap="none" strike="noStrike">
              <a:solidFill>
                <a:srgbClr val="000000"/>
              </a:solidFill>
              <a:latin typeface="Times New Roman"/>
              <a:ea typeface="Times New Roman"/>
              <a:cs typeface="Times New Roman"/>
              <a:sym typeface="Times New Roman"/>
            </a:endParaRPr>
          </a:p>
        </p:txBody>
      </p:sp>
      <p:sp>
        <p:nvSpPr>
          <p:cNvPr id="235" name="Google Shape;235;p31"/>
          <p:cNvSpPr txBox="1"/>
          <p:nvPr/>
        </p:nvSpPr>
        <p:spPr>
          <a:xfrm>
            <a:off x="7331400" y="5184000"/>
            <a:ext cx="3362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00000"/>
                </a:solidFill>
                <a:latin typeface="Arial"/>
                <a:ea typeface="Arial"/>
                <a:cs typeface="Arial"/>
                <a:sym typeface="Arial"/>
              </a:rPr>
              <a:t>o </a:t>
            </a:r>
            <a:endParaRPr b="0" i="0" sz="2400" u="none" cap="none" strike="noStrike">
              <a:solidFill>
                <a:srgbClr val="000000"/>
              </a:solidFill>
              <a:latin typeface="Times New Roman"/>
              <a:ea typeface="Times New Roman"/>
              <a:cs typeface="Times New Roman"/>
              <a:sym typeface="Times New Roman"/>
            </a:endParaRPr>
          </a:p>
        </p:txBody>
      </p:sp>
      <p:sp>
        <p:nvSpPr>
          <p:cNvPr id="236" name="Google Shape;236;p31"/>
          <p:cNvSpPr txBox="1"/>
          <p:nvPr/>
        </p:nvSpPr>
        <p:spPr>
          <a:xfrm>
            <a:off x="7797960" y="5184000"/>
            <a:ext cx="8982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00000"/>
                </a:solidFill>
                <a:latin typeface="Arial"/>
                <a:ea typeface="Arial"/>
                <a:cs typeface="Arial"/>
                <a:sym typeface="Arial"/>
              </a:rPr>
              <a:t>valor </a:t>
            </a:r>
            <a:endParaRPr b="0" i="0" sz="2400" u="none" cap="none" strike="noStrike">
              <a:solidFill>
                <a:srgbClr val="000000"/>
              </a:solidFill>
              <a:latin typeface="Times New Roman"/>
              <a:ea typeface="Times New Roman"/>
              <a:cs typeface="Times New Roman"/>
              <a:sym typeface="Times New Roman"/>
            </a:endParaRPr>
          </a:p>
        </p:txBody>
      </p:sp>
      <p:sp>
        <p:nvSpPr>
          <p:cNvPr id="237" name="Google Shape;237;p31"/>
          <p:cNvSpPr txBox="1"/>
          <p:nvPr/>
        </p:nvSpPr>
        <p:spPr>
          <a:xfrm>
            <a:off x="8863560" y="5184000"/>
            <a:ext cx="6728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00000"/>
                </a:solidFill>
                <a:latin typeface="Arial"/>
                <a:ea typeface="Arial"/>
                <a:cs typeface="Arial"/>
                <a:sym typeface="Arial"/>
              </a:rPr>
              <a:t>das </a:t>
            </a:r>
            <a:endParaRPr b="0" i="0" sz="2400" u="none" cap="none" strike="noStrike">
              <a:solidFill>
                <a:srgbClr val="000000"/>
              </a:solidFill>
              <a:latin typeface="Times New Roman"/>
              <a:ea typeface="Times New Roman"/>
              <a:cs typeface="Times New Roman"/>
              <a:sym typeface="Times New Roman"/>
            </a:endParaRPr>
          </a:p>
        </p:txBody>
      </p:sp>
      <p:sp>
        <p:nvSpPr>
          <p:cNvPr id="238" name="Google Shape;238;p31"/>
          <p:cNvSpPr txBox="1"/>
          <p:nvPr/>
        </p:nvSpPr>
        <p:spPr>
          <a:xfrm>
            <a:off x="971280" y="5567400"/>
            <a:ext cx="23342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00000"/>
                </a:solidFill>
                <a:latin typeface="Arial"/>
                <a:ea typeface="Arial"/>
                <a:cs typeface="Arial"/>
                <a:sym typeface="Arial"/>
              </a:rPr>
              <a:t>organizações, </a:t>
            </a:r>
            <a:endParaRPr b="0" i="0" sz="2400" u="none" cap="none" strike="noStrike">
              <a:solidFill>
                <a:srgbClr val="000000"/>
              </a:solidFill>
              <a:latin typeface="Times New Roman"/>
              <a:ea typeface="Times New Roman"/>
              <a:cs typeface="Times New Roman"/>
              <a:sym typeface="Times New Roman"/>
            </a:endParaRPr>
          </a:p>
        </p:txBody>
      </p:sp>
      <p:sp>
        <p:nvSpPr>
          <p:cNvPr id="239" name="Google Shape;239;p31"/>
          <p:cNvSpPr txBox="1"/>
          <p:nvPr/>
        </p:nvSpPr>
        <p:spPr>
          <a:xfrm>
            <a:off x="3489840" y="5567400"/>
            <a:ext cx="12924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00000"/>
                </a:solidFill>
                <a:latin typeface="Arial"/>
                <a:ea typeface="Arial"/>
                <a:cs typeface="Arial"/>
                <a:sym typeface="Arial"/>
              </a:rPr>
              <a:t>facilitar </a:t>
            </a:r>
            <a:endParaRPr b="0" i="0" sz="2400" u="none" cap="none" strike="noStrike">
              <a:solidFill>
                <a:srgbClr val="000000"/>
              </a:solidFill>
              <a:latin typeface="Times New Roman"/>
              <a:ea typeface="Times New Roman"/>
              <a:cs typeface="Times New Roman"/>
              <a:sym typeface="Times New Roman"/>
            </a:endParaRPr>
          </a:p>
        </p:txBody>
      </p:sp>
      <p:sp>
        <p:nvSpPr>
          <p:cNvPr id="240" name="Google Shape;240;p31"/>
          <p:cNvSpPr txBox="1"/>
          <p:nvPr/>
        </p:nvSpPr>
        <p:spPr>
          <a:xfrm>
            <a:off x="4963680" y="5567400"/>
            <a:ext cx="6728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00000"/>
                </a:solidFill>
                <a:latin typeface="Arial"/>
                <a:ea typeface="Arial"/>
                <a:cs typeface="Arial"/>
                <a:sym typeface="Arial"/>
              </a:rPr>
              <a:t>seu </a:t>
            </a:r>
            <a:endParaRPr b="0" i="0" sz="2400" u="none" cap="none" strike="noStrike">
              <a:solidFill>
                <a:srgbClr val="000000"/>
              </a:solidFill>
              <a:latin typeface="Times New Roman"/>
              <a:ea typeface="Times New Roman"/>
              <a:cs typeface="Times New Roman"/>
              <a:sym typeface="Times New Roman"/>
            </a:endParaRPr>
          </a:p>
        </p:txBody>
      </p:sp>
      <p:sp>
        <p:nvSpPr>
          <p:cNvPr id="241" name="Google Shape;241;p31"/>
          <p:cNvSpPr txBox="1"/>
          <p:nvPr/>
        </p:nvSpPr>
        <p:spPr>
          <a:xfrm>
            <a:off x="5820480" y="5567400"/>
            <a:ext cx="12322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00000"/>
                </a:solidFill>
                <a:latin typeface="Arial"/>
                <a:ea typeface="Arial"/>
                <a:cs typeface="Arial"/>
                <a:sym typeface="Arial"/>
              </a:rPr>
              <a:t>acesso </a:t>
            </a:r>
            <a:endParaRPr b="0" i="0" sz="2400" u="none" cap="none" strike="noStrike">
              <a:solidFill>
                <a:srgbClr val="000000"/>
              </a:solidFill>
              <a:latin typeface="Times New Roman"/>
              <a:ea typeface="Times New Roman"/>
              <a:cs typeface="Times New Roman"/>
              <a:sym typeface="Times New Roman"/>
            </a:endParaRPr>
          </a:p>
        </p:txBody>
      </p:sp>
      <p:sp>
        <p:nvSpPr>
          <p:cNvPr id="242" name="Google Shape;242;p31"/>
          <p:cNvSpPr txBox="1"/>
          <p:nvPr/>
        </p:nvSpPr>
        <p:spPr>
          <a:xfrm>
            <a:off x="7238880" y="5567400"/>
            <a:ext cx="4860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00000"/>
                </a:solidFill>
                <a:latin typeface="Arial"/>
                <a:ea typeface="Arial"/>
                <a:cs typeface="Arial"/>
                <a:sym typeface="Arial"/>
              </a:rPr>
              <a:t>ao </a:t>
            </a:r>
            <a:endParaRPr b="0" i="0" sz="2400" u="none" cap="none" strike="noStrike">
              <a:solidFill>
                <a:srgbClr val="000000"/>
              </a:solidFill>
              <a:latin typeface="Times New Roman"/>
              <a:ea typeface="Times New Roman"/>
              <a:cs typeface="Times New Roman"/>
              <a:sym typeface="Times New Roman"/>
            </a:endParaRPr>
          </a:p>
        </p:txBody>
      </p:sp>
      <p:sp>
        <p:nvSpPr>
          <p:cNvPr id="243" name="Google Shape;243;p31"/>
          <p:cNvSpPr txBox="1"/>
          <p:nvPr/>
        </p:nvSpPr>
        <p:spPr>
          <a:xfrm>
            <a:off x="7910640" y="5567400"/>
            <a:ext cx="115992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00000"/>
                </a:solidFill>
                <a:latin typeface="Arial"/>
                <a:ea typeface="Arial"/>
                <a:cs typeface="Arial"/>
                <a:sym typeface="Arial"/>
              </a:rPr>
              <a:t>capital </a:t>
            </a:r>
            <a:endParaRPr b="0" i="0" sz="2400" u="none" cap="none" strike="noStrike">
              <a:solidFill>
                <a:srgbClr val="000000"/>
              </a:solidFill>
              <a:latin typeface="Times New Roman"/>
              <a:ea typeface="Times New Roman"/>
              <a:cs typeface="Times New Roman"/>
              <a:sym typeface="Times New Roman"/>
            </a:endParaRPr>
          </a:p>
        </p:txBody>
      </p:sp>
      <p:sp>
        <p:nvSpPr>
          <p:cNvPr id="244" name="Google Shape;244;p31"/>
          <p:cNvSpPr txBox="1"/>
          <p:nvPr/>
        </p:nvSpPr>
        <p:spPr>
          <a:xfrm>
            <a:off x="9253080" y="5567400"/>
            <a:ext cx="3358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00000"/>
                </a:solidFill>
                <a:latin typeface="Arial"/>
                <a:ea typeface="Arial"/>
                <a:cs typeface="Arial"/>
                <a:sym typeface="Arial"/>
              </a:rPr>
              <a:t>e </a:t>
            </a:r>
            <a:endParaRPr b="0" i="0" sz="2400" u="none" cap="none" strike="noStrike">
              <a:solidFill>
                <a:srgbClr val="000000"/>
              </a:solidFill>
              <a:latin typeface="Times New Roman"/>
              <a:ea typeface="Times New Roman"/>
              <a:cs typeface="Times New Roman"/>
              <a:sym typeface="Times New Roman"/>
            </a:endParaRPr>
          </a:p>
        </p:txBody>
      </p:sp>
      <p:sp>
        <p:nvSpPr>
          <p:cNvPr id="245" name="Google Shape;245;p31"/>
          <p:cNvSpPr txBox="1"/>
          <p:nvPr/>
        </p:nvSpPr>
        <p:spPr>
          <a:xfrm>
            <a:off x="971280" y="5950800"/>
            <a:ext cx="52858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00000"/>
                </a:solidFill>
                <a:latin typeface="Arial"/>
                <a:ea typeface="Arial"/>
                <a:cs typeface="Arial"/>
                <a:sym typeface="Arial"/>
              </a:rPr>
              <a:t>contribuir para sua longevidade. </a:t>
            </a:r>
            <a:endParaRPr b="0" i="0" sz="2400" u="none" cap="none" strike="noStrike">
              <a:solidFill>
                <a:srgbClr val="000000"/>
              </a:solidFill>
              <a:latin typeface="Times New Roman"/>
              <a:ea typeface="Times New Roman"/>
              <a:cs typeface="Times New Roman"/>
              <a:sym typeface="Times New Roman"/>
            </a:endParaRPr>
          </a:p>
        </p:txBody>
      </p:sp>
      <p:sp>
        <p:nvSpPr>
          <p:cNvPr id="246" name="Google Shape;246;p31"/>
          <p:cNvSpPr txBox="1"/>
          <p:nvPr/>
        </p:nvSpPr>
        <p:spPr>
          <a:xfrm>
            <a:off x="696240" y="567720"/>
            <a:ext cx="6703920" cy="525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9"/>
              <a:buFont typeface="Arial"/>
              <a:buNone/>
            </a:pPr>
            <a:r>
              <a:rPr b="1" i="1" lang="pt-BR" sz="3209" u="none" cap="none" strike="noStrike">
                <a:solidFill>
                  <a:srgbClr val="000000"/>
                </a:solidFill>
                <a:latin typeface="Times New Roman"/>
                <a:ea typeface="Times New Roman"/>
                <a:cs typeface="Times New Roman"/>
                <a:sym typeface="Times New Roman"/>
              </a:rPr>
              <a:t>Governança Corporativa: definição </a:t>
            </a:r>
            <a:endParaRPr b="0" i="0" sz="3209"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p:nvPr/>
        </p:nvSpPr>
        <p:spPr>
          <a:xfrm>
            <a:off x="237600" y="7424640"/>
            <a:ext cx="2104560" cy="552960"/>
          </a:xfrm>
          <a:custGeom>
            <a:rect b="b" l="l" r="r" t="t"/>
            <a:pathLst>
              <a:path extrusionOk="0" h="1536" w="5846">
                <a:moveTo>
                  <a:pt x="0" y="256"/>
                </a:moveTo>
                <a:cubicBezTo>
                  <a:pt x="0" y="115"/>
                  <a:pt x="109" y="0"/>
                  <a:pt x="243" y="0"/>
                </a:cubicBezTo>
                <a:lnTo>
                  <a:pt x="5602" y="0"/>
                </a:lnTo>
                <a:cubicBezTo>
                  <a:pt x="5736" y="0"/>
                  <a:pt x="5845" y="115"/>
                  <a:pt x="5845" y="256"/>
                </a:cubicBezTo>
                <a:lnTo>
                  <a:pt x="5845" y="1279"/>
                </a:lnTo>
                <a:cubicBezTo>
                  <a:pt x="5845" y="1421"/>
                  <a:pt x="5736" y="1535"/>
                  <a:pt x="5602" y="1535"/>
                </a:cubicBezTo>
                <a:lnTo>
                  <a:pt x="243" y="1535"/>
                </a:lnTo>
                <a:cubicBezTo>
                  <a:pt x="109" y="1535"/>
                  <a:pt x="0" y="1421"/>
                  <a:pt x="0" y="1279"/>
                </a:cubicBezTo>
                <a:lnTo>
                  <a:pt x="0" y="25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2"/>
          <p:cNvSpPr txBox="1"/>
          <p:nvPr/>
        </p:nvSpPr>
        <p:spPr>
          <a:xfrm>
            <a:off x="2525400" y="7691760"/>
            <a:ext cx="894600" cy="199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0E0F2B"/>
                </a:solidFill>
                <a:latin typeface="Arial"/>
                <a:ea typeface="Arial"/>
                <a:cs typeface="Arial"/>
                <a:sym typeface="Arial"/>
              </a:rPr>
              <a:t>18/11/2016 </a:t>
            </a:r>
            <a:endParaRPr b="0" i="0" sz="1200" u="none" cap="none" strike="noStrike">
              <a:solidFill>
                <a:srgbClr val="000000"/>
              </a:solidFill>
              <a:latin typeface="Arial"/>
              <a:ea typeface="Arial"/>
              <a:cs typeface="Arial"/>
              <a:sym typeface="Arial"/>
            </a:endParaRPr>
          </a:p>
        </p:txBody>
      </p:sp>
      <p:sp>
        <p:nvSpPr>
          <p:cNvPr id="253" name="Google Shape;253;p32"/>
          <p:cNvSpPr txBox="1"/>
          <p:nvPr/>
        </p:nvSpPr>
        <p:spPr>
          <a:xfrm>
            <a:off x="9554400" y="7737840"/>
            <a:ext cx="196200" cy="232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10"/>
              <a:buFont typeface="Arial"/>
              <a:buNone/>
            </a:pPr>
            <a:r>
              <a:rPr b="0" i="0" lang="pt-BR" sz="1410" u="none" cap="none" strike="noStrike">
                <a:solidFill>
                  <a:srgbClr val="0E0F2B"/>
                </a:solidFill>
                <a:latin typeface="Arial"/>
                <a:ea typeface="Arial"/>
                <a:cs typeface="Arial"/>
                <a:sym typeface="Arial"/>
              </a:rPr>
              <a:t>5 </a:t>
            </a:r>
            <a:endParaRPr b="0" i="0" sz="1410" u="none" cap="none" strike="noStrike">
              <a:solidFill>
                <a:srgbClr val="000000"/>
              </a:solidFill>
              <a:latin typeface="Arial"/>
              <a:ea typeface="Arial"/>
              <a:cs typeface="Arial"/>
              <a:sym typeface="Arial"/>
            </a:endParaRPr>
          </a:p>
        </p:txBody>
      </p:sp>
      <p:sp>
        <p:nvSpPr>
          <p:cNvPr id="254" name="Google Shape;254;p32"/>
          <p:cNvSpPr txBox="1"/>
          <p:nvPr/>
        </p:nvSpPr>
        <p:spPr>
          <a:xfrm>
            <a:off x="9554400" y="7737840"/>
            <a:ext cx="196200" cy="232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10"/>
              <a:buFont typeface="Arial"/>
              <a:buNone/>
            </a:pPr>
            <a:r>
              <a:rPr b="0" i="0" lang="pt-BR" sz="1410" u="none" cap="none" strike="noStrike">
                <a:solidFill>
                  <a:srgbClr val="0E0F2B"/>
                </a:solidFill>
                <a:latin typeface="Arial"/>
                <a:ea typeface="Arial"/>
                <a:cs typeface="Arial"/>
                <a:sym typeface="Arial"/>
              </a:rPr>
              <a:t>5 </a:t>
            </a:r>
            <a:endParaRPr b="0" i="0" sz="1410" u="none" cap="none" strike="noStrike">
              <a:solidFill>
                <a:srgbClr val="000000"/>
              </a:solidFill>
              <a:latin typeface="Arial"/>
              <a:ea typeface="Arial"/>
              <a:cs typeface="Arial"/>
              <a:sym typeface="Arial"/>
            </a:endParaRPr>
          </a:p>
        </p:txBody>
      </p:sp>
      <p:sp>
        <p:nvSpPr>
          <p:cNvPr id="255" name="Google Shape;255;p32"/>
          <p:cNvSpPr txBox="1"/>
          <p:nvPr/>
        </p:nvSpPr>
        <p:spPr>
          <a:xfrm>
            <a:off x="971280" y="1552320"/>
            <a:ext cx="3358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p:txBody>
      </p:sp>
      <p:sp>
        <p:nvSpPr>
          <p:cNvPr id="256" name="Google Shape;256;p32"/>
          <p:cNvSpPr txBox="1"/>
          <p:nvPr/>
        </p:nvSpPr>
        <p:spPr>
          <a:xfrm>
            <a:off x="593280" y="2144160"/>
            <a:ext cx="201240" cy="2473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40"/>
              <a:buFont typeface="Arial"/>
              <a:buNone/>
            </a:pPr>
            <a:r>
              <a:rPr b="0" i="0" lang="pt-BR" sz="1440" u="none" cap="none" strike="noStrike">
                <a:solidFill>
                  <a:srgbClr val="DA9E54"/>
                </a:solidFill>
                <a:latin typeface="Noto Sans Symbols"/>
                <a:ea typeface="Noto Sans Symbols"/>
                <a:cs typeface="Noto Sans Symbols"/>
                <a:sym typeface="Noto Sans Symbols"/>
              </a:rPr>
              <a:t>■</a:t>
            </a:r>
            <a:endParaRPr b="0" i="0" sz="1440" u="none" cap="none" strike="noStrike">
              <a:solidFill>
                <a:srgbClr val="000000"/>
              </a:solidFill>
              <a:latin typeface="Arial"/>
              <a:ea typeface="Arial"/>
              <a:cs typeface="Arial"/>
              <a:sym typeface="Arial"/>
            </a:endParaRPr>
          </a:p>
        </p:txBody>
      </p:sp>
      <p:sp>
        <p:nvSpPr>
          <p:cNvPr id="257" name="Google Shape;257;p32"/>
          <p:cNvSpPr txBox="1"/>
          <p:nvPr/>
        </p:nvSpPr>
        <p:spPr>
          <a:xfrm>
            <a:off x="971280" y="2020680"/>
            <a:ext cx="7668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Tem </a:t>
            </a:r>
            <a:endParaRPr b="0" i="0" sz="2400" u="none" cap="none" strike="noStrike">
              <a:solidFill>
                <a:srgbClr val="000000"/>
              </a:solidFill>
              <a:latin typeface="Arial"/>
              <a:ea typeface="Arial"/>
              <a:cs typeface="Arial"/>
              <a:sym typeface="Arial"/>
            </a:endParaRPr>
          </a:p>
        </p:txBody>
      </p:sp>
      <p:sp>
        <p:nvSpPr>
          <p:cNvPr id="258" name="Google Shape;258;p32"/>
          <p:cNvSpPr txBox="1"/>
          <p:nvPr/>
        </p:nvSpPr>
        <p:spPr>
          <a:xfrm>
            <a:off x="1878840" y="2020680"/>
            <a:ext cx="108252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havido </a:t>
            </a:r>
            <a:endParaRPr b="0" i="0" sz="2400" u="none" cap="none" strike="noStrike">
              <a:solidFill>
                <a:srgbClr val="000000"/>
              </a:solidFill>
              <a:latin typeface="Arial"/>
              <a:ea typeface="Arial"/>
              <a:cs typeface="Arial"/>
              <a:sym typeface="Arial"/>
            </a:endParaRPr>
          </a:p>
        </p:txBody>
      </p:sp>
      <p:sp>
        <p:nvSpPr>
          <p:cNvPr id="259" name="Google Shape;259;p32"/>
          <p:cNvSpPr txBox="1"/>
          <p:nvPr/>
        </p:nvSpPr>
        <p:spPr>
          <a:xfrm>
            <a:off x="3105000" y="2020680"/>
            <a:ext cx="56196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um </a:t>
            </a:r>
            <a:endParaRPr b="0" i="0" sz="2400" u="none" cap="none" strike="noStrike">
              <a:solidFill>
                <a:srgbClr val="000000"/>
              </a:solidFill>
              <a:latin typeface="Arial"/>
              <a:ea typeface="Arial"/>
              <a:cs typeface="Arial"/>
              <a:sym typeface="Arial"/>
            </a:endParaRPr>
          </a:p>
        </p:txBody>
      </p:sp>
      <p:sp>
        <p:nvSpPr>
          <p:cNvPr id="260" name="Google Shape;260;p32"/>
          <p:cNvSpPr txBox="1"/>
          <p:nvPr/>
        </p:nvSpPr>
        <p:spPr>
          <a:xfrm>
            <a:off x="3807360" y="2020680"/>
            <a:ext cx="14940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renovado </a:t>
            </a:r>
            <a:endParaRPr b="0" i="0" sz="2400" u="none" cap="none" strike="noStrike">
              <a:solidFill>
                <a:srgbClr val="000000"/>
              </a:solidFill>
              <a:latin typeface="Arial"/>
              <a:ea typeface="Arial"/>
              <a:cs typeface="Arial"/>
              <a:sym typeface="Arial"/>
            </a:endParaRPr>
          </a:p>
        </p:txBody>
      </p:sp>
      <p:sp>
        <p:nvSpPr>
          <p:cNvPr id="261" name="Google Shape;261;p32"/>
          <p:cNvSpPr txBox="1"/>
          <p:nvPr/>
        </p:nvSpPr>
        <p:spPr>
          <a:xfrm>
            <a:off x="5443920" y="2020680"/>
            <a:ext cx="14572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interesse </a:t>
            </a:r>
            <a:endParaRPr b="0" i="0" sz="2400" u="none" cap="none" strike="noStrike">
              <a:solidFill>
                <a:srgbClr val="000000"/>
              </a:solidFill>
              <a:latin typeface="Arial"/>
              <a:ea typeface="Arial"/>
              <a:cs typeface="Arial"/>
              <a:sym typeface="Arial"/>
            </a:endParaRPr>
          </a:p>
        </p:txBody>
      </p:sp>
      <p:sp>
        <p:nvSpPr>
          <p:cNvPr id="262" name="Google Shape;262;p32"/>
          <p:cNvSpPr txBox="1"/>
          <p:nvPr/>
        </p:nvSpPr>
        <p:spPr>
          <a:xfrm>
            <a:off x="7043760" y="2020680"/>
            <a:ext cx="4680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no </a:t>
            </a:r>
            <a:endParaRPr b="0" i="0" sz="2400" u="none" cap="none" strike="noStrike">
              <a:solidFill>
                <a:srgbClr val="000000"/>
              </a:solidFill>
              <a:latin typeface="Arial"/>
              <a:ea typeface="Arial"/>
              <a:cs typeface="Arial"/>
              <a:sym typeface="Arial"/>
            </a:endParaRPr>
          </a:p>
        </p:txBody>
      </p:sp>
      <p:sp>
        <p:nvSpPr>
          <p:cNvPr id="263" name="Google Shape;263;p32"/>
          <p:cNvSpPr txBox="1"/>
          <p:nvPr/>
        </p:nvSpPr>
        <p:spPr>
          <a:xfrm>
            <a:off x="7651800" y="2020680"/>
            <a:ext cx="12708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assunto </a:t>
            </a:r>
            <a:endParaRPr b="0" i="0" sz="2400" u="none" cap="none" strike="noStrike">
              <a:solidFill>
                <a:srgbClr val="000000"/>
              </a:solidFill>
              <a:latin typeface="Arial"/>
              <a:ea typeface="Arial"/>
              <a:cs typeface="Arial"/>
              <a:sym typeface="Arial"/>
            </a:endParaRPr>
          </a:p>
        </p:txBody>
      </p:sp>
      <p:sp>
        <p:nvSpPr>
          <p:cNvPr id="264" name="Google Shape;264;p32"/>
          <p:cNvSpPr txBox="1"/>
          <p:nvPr/>
        </p:nvSpPr>
        <p:spPr>
          <a:xfrm>
            <a:off x="9063360" y="2020680"/>
            <a:ext cx="4680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de </a:t>
            </a:r>
            <a:endParaRPr b="0" i="0" sz="2400" u="none" cap="none" strike="noStrike">
              <a:solidFill>
                <a:srgbClr val="000000"/>
              </a:solidFill>
              <a:latin typeface="Arial"/>
              <a:ea typeface="Arial"/>
              <a:cs typeface="Arial"/>
              <a:sym typeface="Arial"/>
            </a:endParaRPr>
          </a:p>
        </p:txBody>
      </p:sp>
      <p:sp>
        <p:nvSpPr>
          <p:cNvPr id="265" name="Google Shape;265;p32"/>
          <p:cNvSpPr/>
          <p:nvPr/>
        </p:nvSpPr>
        <p:spPr>
          <a:xfrm>
            <a:off x="6320160" y="2761200"/>
            <a:ext cx="3118680" cy="27000"/>
          </a:xfrm>
          <a:custGeom>
            <a:rect b="b" l="l" r="r" t="t"/>
            <a:pathLst>
              <a:path extrusionOk="0" h="75" w="8663">
                <a:moveTo>
                  <a:pt x="0" y="0"/>
                </a:moveTo>
                <a:lnTo>
                  <a:pt x="4332" y="0"/>
                </a:lnTo>
                <a:lnTo>
                  <a:pt x="8662" y="0"/>
                </a:lnTo>
                <a:lnTo>
                  <a:pt x="8662" y="74"/>
                </a:lnTo>
                <a:lnTo>
                  <a:pt x="4332" y="74"/>
                </a:lnTo>
                <a:lnTo>
                  <a:pt x="0" y="74"/>
                </a:lnTo>
                <a:lnTo>
                  <a:pt x="0" y="0"/>
                </a:lnTo>
              </a:path>
            </a:pathLst>
          </a:custGeom>
          <a:solidFill>
            <a:srgbClr val="000000"/>
          </a:solidFill>
          <a:ln>
            <a:noFill/>
          </a:ln>
        </p:spPr>
      </p:sp>
      <p:sp>
        <p:nvSpPr>
          <p:cNvPr id="266" name="Google Shape;266;p32"/>
          <p:cNvSpPr txBox="1"/>
          <p:nvPr/>
        </p:nvSpPr>
        <p:spPr>
          <a:xfrm>
            <a:off x="971280" y="2404080"/>
            <a:ext cx="85132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governança corporativa devido aos colapsos de grandes </a:t>
            </a:r>
            <a:endParaRPr b="0" i="0" sz="2400" u="none" cap="none" strike="noStrike">
              <a:solidFill>
                <a:srgbClr val="000000"/>
              </a:solidFill>
              <a:latin typeface="Arial"/>
              <a:ea typeface="Arial"/>
              <a:cs typeface="Arial"/>
              <a:sym typeface="Arial"/>
            </a:endParaRPr>
          </a:p>
        </p:txBody>
      </p:sp>
      <p:sp>
        <p:nvSpPr>
          <p:cNvPr id="267" name="Google Shape;267;p32"/>
          <p:cNvSpPr txBox="1"/>
          <p:nvPr/>
        </p:nvSpPr>
        <p:spPr>
          <a:xfrm>
            <a:off x="971280" y="2786760"/>
            <a:ext cx="194292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corporações </a:t>
            </a:r>
            <a:endParaRPr b="0" i="0" sz="2400" u="none" cap="none" strike="noStrike">
              <a:solidFill>
                <a:srgbClr val="000000"/>
              </a:solidFill>
              <a:latin typeface="Arial"/>
              <a:ea typeface="Arial"/>
              <a:cs typeface="Arial"/>
              <a:sym typeface="Arial"/>
            </a:endParaRPr>
          </a:p>
        </p:txBody>
      </p:sp>
      <p:sp>
        <p:nvSpPr>
          <p:cNvPr id="268" name="Google Shape;268;p32"/>
          <p:cNvSpPr txBox="1"/>
          <p:nvPr/>
        </p:nvSpPr>
        <p:spPr>
          <a:xfrm>
            <a:off x="3042720" y="2786760"/>
            <a:ext cx="63576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dos </a:t>
            </a:r>
            <a:endParaRPr b="0" i="0" sz="2400" u="none" cap="none" strike="noStrike">
              <a:solidFill>
                <a:srgbClr val="000000"/>
              </a:solidFill>
              <a:latin typeface="Arial"/>
              <a:ea typeface="Arial"/>
              <a:cs typeface="Arial"/>
              <a:sym typeface="Arial"/>
            </a:endParaRPr>
          </a:p>
        </p:txBody>
      </p:sp>
      <p:sp>
        <p:nvSpPr>
          <p:cNvPr id="269" name="Google Shape;269;p32"/>
          <p:cNvSpPr txBox="1"/>
          <p:nvPr/>
        </p:nvSpPr>
        <p:spPr>
          <a:xfrm>
            <a:off x="3804120" y="2786760"/>
            <a:ext cx="78372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EUA </a:t>
            </a:r>
            <a:endParaRPr b="0" i="0" sz="2400" u="none" cap="none" strike="noStrike">
              <a:solidFill>
                <a:srgbClr val="000000"/>
              </a:solidFill>
              <a:latin typeface="Arial"/>
              <a:ea typeface="Arial"/>
              <a:cs typeface="Arial"/>
              <a:sym typeface="Arial"/>
            </a:endParaRPr>
          </a:p>
        </p:txBody>
      </p:sp>
      <p:sp>
        <p:nvSpPr>
          <p:cNvPr id="270" name="Google Shape;270;p32"/>
          <p:cNvSpPr txBox="1"/>
          <p:nvPr/>
        </p:nvSpPr>
        <p:spPr>
          <a:xfrm>
            <a:off x="4713120" y="2786760"/>
            <a:ext cx="9162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como </a:t>
            </a:r>
            <a:endParaRPr b="0" i="0" sz="2400" u="none" cap="none" strike="noStrike">
              <a:solidFill>
                <a:srgbClr val="000000"/>
              </a:solidFill>
              <a:latin typeface="Arial"/>
              <a:ea typeface="Arial"/>
              <a:cs typeface="Arial"/>
              <a:sym typeface="Arial"/>
            </a:endParaRPr>
          </a:p>
        </p:txBody>
      </p:sp>
      <p:sp>
        <p:nvSpPr>
          <p:cNvPr id="271" name="Google Shape;271;p32"/>
          <p:cNvSpPr txBox="1"/>
          <p:nvPr/>
        </p:nvSpPr>
        <p:spPr>
          <a:xfrm>
            <a:off x="5754960" y="2786760"/>
            <a:ext cx="3358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a </a:t>
            </a:r>
            <a:endParaRPr b="0" i="0" sz="2400" u="none" cap="none" strike="noStrike">
              <a:solidFill>
                <a:srgbClr val="000000"/>
              </a:solidFill>
              <a:latin typeface="Arial"/>
              <a:ea typeface="Arial"/>
              <a:cs typeface="Arial"/>
              <a:sym typeface="Arial"/>
            </a:endParaRPr>
          </a:p>
        </p:txBody>
      </p:sp>
      <p:sp>
        <p:nvSpPr>
          <p:cNvPr id="272" name="Google Shape;272;p32"/>
          <p:cNvSpPr txBox="1"/>
          <p:nvPr/>
        </p:nvSpPr>
        <p:spPr>
          <a:xfrm>
            <a:off x="6160320" y="2786760"/>
            <a:ext cx="9900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Enron </a:t>
            </a:r>
            <a:endParaRPr b="0" i="0" sz="2400" u="none" cap="none" strike="noStrike">
              <a:solidFill>
                <a:srgbClr val="000000"/>
              </a:solidFill>
              <a:latin typeface="Arial"/>
              <a:ea typeface="Arial"/>
              <a:cs typeface="Arial"/>
              <a:sym typeface="Arial"/>
            </a:endParaRPr>
          </a:p>
        </p:txBody>
      </p:sp>
      <p:sp>
        <p:nvSpPr>
          <p:cNvPr id="273" name="Google Shape;273;p32"/>
          <p:cNvSpPr txBox="1"/>
          <p:nvPr/>
        </p:nvSpPr>
        <p:spPr>
          <a:xfrm>
            <a:off x="7275600" y="2786760"/>
            <a:ext cx="184896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Corporation </a:t>
            </a:r>
            <a:endParaRPr b="0" i="0" sz="2400" u="none" cap="none" strike="noStrike">
              <a:solidFill>
                <a:srgbClr val="000000"/>
              </a:solidFill>
              <a:latin typeface="Arial"/>
              <a:ea typeface="Arial"/>
              <a:cs typeface="Arial"/>
              <a:sym typeface="Arial"/>
            </a:endParaRPr>
          </a:p>
        </p:txBody>
      </p:sp>
      <p:sp>
        <p:nvSpPr>
          <p:cNvPr id="274" name="Google Shape;274;p32"/>
          <p:cNvSpPr/>
          <p:nvPr/>
        </p:nvSpPr>
        <p:spPr>
          <a:xfrm>
            <a:off x="970920" y="3143880"/>
            <a:ext cx="8467920" cy="27000"/>
          </a:xfrm>
          <a:custGeom>
            <a:rect b="b" l="l" r="r" t="t"/>
            <a:pathLst>
              <a:path extrusionOk="0" h="75" w="23522">
                <a:moveTo>
                  <a:pt x="0" y="0"/>
                </a:moveTo>
                <a:lnTo>
                  <a:pt x="5880" y="0"/>
                </a:lnTo>
                <a:lnTo>
                  <a:pt x="11761" y="0"/>
                </a:lnTo>
                <a:lnTo>
                  <a:pt x="17641" y="0"/>
                </a:lnTo>
                <a:lnTo>
                  <a:pt x="23521" y="0"/>
                </a:lnTo>
                <a:lnTo>
                  <a:pt x="23521" y="74"/>
                </a:lnTo>
                <a:lnTo>
                  <a:pt x="17641" y="74"/>
                </a:lnTo>
                <a:lnTo>
                  <a:pt x="11761" y="74"/>
                </a:lnTo>
                <a:lnTo>
                  <a:pt x="5880" y="74"/>
                </a:lnTo>
                <a:lnTo>
                  <a:pt x="0" y="74"/>
                </a:lnTo>
                <a:lnTo>
                  <a:pt x="0" y="0"/>
                </a:lnTo>
              </a:path>
            </a:pathLst>
          </a:custGeom>
          <a:solidFill>
            <a:srgbClr val="000000"/>
          </a:solidFill>
          <a:ln>
            <a:noFill/>
          </a:ln>
        </p:spPr>
      </p:sp>
      <p:sp>
        <p:nvSpPr>
          <p:cNvPr id="275" name="Google Shape;275;p32"/>
          <p:cNvSpPr txBox="1"/>
          <p:nvPr/>
        </p:nvSpPr>
        <p:spPr>
          <a:xfrm>
            <a:off x="9253080" y="2786760"/>
            <a:ext cx="3358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e </a:t>
            </a:r>
            <a:endParaRPr b="0" i="0" sz="2400" u="none" cap="none" strike="noStrike">
              <a:solidFill>
                <a:srgbClr val="000000"/>
              </a:solidFill>
              <a:latin typeface="Arial"/>
              <a:ea typeface="Arial"/>
              <a:cs typeface="Arial"/>
              <a:sym typeface="Arial"/>
            </a:endParaRPr>
          </a:p>
        </p:txBody>
      </p:sp>
      <p:sp>
        <p:nvSpPr>
          <p:cNvPr id="276" name="Google Shape;276;p32"/>
          <p:cNvSpPr/>
          <p:nvPr/>
        </p:nvSpPr>
        <p:spPr>
          <a:xfrm>
            <a:off x="970920" y="3526920"/>
            <a:ext cx="1606680" cy="27720"/>
          </a:xfrm>
          <a:custGeom>
            <a:rect b="b" l="l" r="r" t="t"/>
            <a:pathLst>
              <a:path extrusionOk="0" h="77" w="4463">
                <a:moveTo>
                  <a:pt x="0" y="76"/>
                </a:moveTo>
                <a:lnTo>
                  <a:pt x="4462" y="76"/>
                </a:lnTo>
                <a:lnTo>
                  <a:pt x="4462" y="0"/>
                </a:lnTo>
                <a:lnTo>
                  <a:pt x="0" y="0"/>
                </a:lnTo>
                <a:lnTo>
                  <a:pt x="0" y="76"/>
                </a:lnTo>
              </a:path>
            </a:pathLst>
          </a:custGeom>
          <a:solidFill>
            <a:srgbClr val="000000"/>
          </a:solidFill>
          <a:ln>
            <a:noFill/>
          </a:ln>
        </p:spPr>
      </p:sp>
      <p:sp>
        <p:nvSpPr>
          <p:cNvPr id="277" name="Google Shape;277;p32"/>
          <p:cNvSpPr txBox="1"/>
          <p:nvPr/>
        </p:nvSpPr>
        <p:spPr>
          <a:xfrm>
            <a:off x="971280" y="3169440"/>
            <a:ext cx="179496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Worldcom.  </a:t>
            </a:r>
            <a:endParaRPr b="0" i="0" sz="2400" u="none" cap="none" strike="noStrike">
              <a:solidFill>
                <a:srgbClr val="000000"/>
              </a:solidFill>
              <a:latin typeface="Arial"/>
              <a:ea typeface="Arial"/>
              <a:cs typeface="Arial"/>
              <a:sym typeface="Arial"/>
            </a:endParaRPr>
          </a:p>
        </p:txBody>
      </p:sp>
      <p:sp>
        <p:nvSpPr>
          <p:cNvPr id="278" name="Google Shape;278;p32"/>
          <p:cNvSpPr txBox="1"/>
          <p:nvPr/>
        </p:nvSpPr>
        <p:spPr>
          <a:xfrm>
            <a:off x="971280" y="3637800"/>
            <a:ext cx="3362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p:txBody>
      </p:sp>
      <p:sp>
        <p:nvSpPr>
          <p:cNvPr id="279" name="Google Shape;279;p32"/>
          <p:cNvSpPr txBox="1"/>
          <p:nvPr/>
        </p:nvSpPr>
        <p:spPr>
          <a:xfrm>
            <a:off x="593280" y="4229640"/>
            <a:ext cx="201240" cy="2473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40"/>
              <a:buFont typeface="Arial"/>
              <a:buNone/>
            </a:pPr>
            <a:r>
              <a:rPr b="0" i="0" lang="pt-BR" sz="1440" u="none" cap="none" strike="noStrike">
                <a:solidFill>
                  <a:srgbClr val="DA9E54"/>
                </a:solidFill>
                <a:latin typeface="Noto Sans Symbols"/>
                <a:ea typeface="Noto Sans Symbols"/>
                <a:cs typeface="Noto Sans Symbols"/>
                <a:sym typeface="Noto Sans Symbols"/>
              </a:rPr>
              <a:t>■</a:t>
            </a:r>
            <a:endParaRPr b="0" i="0" sz="1440" u="none" cap="none" strike="noStrike">
              <a:solidFill>
                <a:srgbClr val="000000"/>
              </a:solidFill>
              <a:latin typeface="Arial"/>
              <a:ea typeface="Arial"/>
              <a:cs typeface="Arial"/>
              <a:sym typeface="Arial"/>
            </a:endParaRPr>
          </a:p>
        </p:txBody>
      </p:sp>
      <p:sp>
        <p:nvSpPr>
          <p:cNvPr id="280" name="Google Shape;280;p32"/>
          <p:cNvSpPr txBox="1"/>
          <p:nvPr/>
        </p:nvSpPr>
        <p:spPr>
          <a:xfrm>
            <a:off x="971280" y="4106160"/>
            <a:ext cx="86342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Em  2002,  o  governo  federal  dos  EUA  aprovou  a  Lei </a:t>
            </a:r>
            <a:endParaRPr b="0" i="0" sz="2400" u="none" cap="none" strike="noStrike">
              <a:solidFill>
                <a:srgbClr val="000000"/>
              </a:solidFill>
              <a:latin typeface="Arial"/>
              <a:ea typeface="Arial"/>
              <a:cs typeface="Arial"/>
              <a:sym typeface="Arial"/>
            </a:endParaRPr>
          </a:p>
        </p:txBody>
      </p:sp>
      <p:sp>
        <p:nvSpPr>
          <p:cNvPr id="281" name="Google Shape;281;p32"/>
          <p:cNvSpPr txBox="1"/>
          <p:nvPr/>
        </p:nvSpPr>
        <p:spPr>
          <a:xfrm>
            <a:off x="971280" y="4489200"/>
            <a:ext cx="27824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Sarbannes-Oxley, </a:t>
            </a:r>
            <a:endParaRPr b="0" i="0" sz="2400" u="none" cap="none" strike="noStrike">
              <a:solidFill>
                <a:srgbClr val="000000"/>
              </a:solidFill>
              <a:latin typeface="Arial"/>
              <a:ea typeface="Arial"/>
              <a:cs typeface="Arial"/>
              <a:sym typeface="Arial"/>
            </a:endParaRPr>
          </a:p>
        </p:txBody>
      </p:sp>
      <p:sp>
        <p:nvSpPr>
          <p:cNvPr id="282" name="Google Shape;282;p32"/>
          <p:cNvSpPr txBox="1"/>
          <p:nvPr/>
        </p:nvSpPr>
        <p:spPr>
          <a:xfrm>
            <a:off x="3942000" y="4489200"/>
            <a:ext cx="72972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com </a:t>
            </a:r>
            <a:endParaRPr b="0" i="0" sz="2400" u="none" cap="none" strike="noStrike">
              <a:solidFill>
                <a:srgbClr val="000000"/>
              </a:solidFill>
              <a:latin typeface="Arial"/>
              <a:ea typeface="Arial"/>
              <a:cs typeface="Arial"/>
              <a:sym typeface="Arial"/>
            </a:endParaRPr>
          </a:p>
        </p:txBody>
      </p:sp>
      <p:sp>
        <p:nvSpPr>
          <p:cNvPr id="283" name="Google Shape;283;p32"/>
          <p:cNvSpPr txBox="1"/>
          <p:nvPr/>
        </p:nvSpPr>
        <p:spPr>
          <a:xfrm>
            <a:off x="4854600" y="4489200"/>
            <a:ext cx="3358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o </a:t>
            </a:r>
            <a:endParaRPr b="0" i="0" sz="2400" u="none" cap="none" strike="noStrike">
              <a:solidFill>
                <a:srgbClr val="000000"/>
              </a:solidFill>
              <a:latin typeface="Arial"/>
              <a:ea typeface="Arial"/>
              <a:cs typeface="Arial"/>
              <a:sym typeface="Arial"/>
            </a:endParaRPr>
          </a:p>
        </p:txBody>
      </p:sp>
      <p:sp>
        <p:nvSpPr>
          <p:cNvPr id="284" name="Google Shape;284;p32"/>
          <p:cNvSpPr txBox="1"/>
          <p:nvPr/>
        </p:nvSpPr>
        <p:spPr>
          <a:xfrm>
            <a:off x="5319720" y="4489200"/>
            <a:ext cx="14760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propósito </a:t>
            </a:r>
            <a:endParaRPr b="0" i="0" sz="2400" u="none" cap="none" strike="noStrike">
              <a:solidFill>
                <a:srgbClr val="000000"/>
              </a:solidFill>
              <a:latin typeface="Arial"/>
              <a:ea typeface="Arial"/>
              <a:cs typeface="Arial"/>
              <a:sym typeface="Arial"/>
            </a:endParaRPr>
          </a:p>
        </p:txBody>
      </p:sp>
      <p:sp>
        <p:nvSpPr>
          <p:cNvPr id="285" name="Google Shape;285;p32"/>
          <p:cNvSpPr txBox="1"/>
          <p:nvPr/>
        </p:nvSpPr>
        <p:spPr>
          <a:xfrm>
            <a:off x="6980040" y="4489200"/>
            <a:ext cx="4680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de </a:t>
            </a:r>
            <a:endParaRPr b="0" i="0" sz="2400" u="none" cap="none" strike="noStrike">
              <a:solidFill>
                <a:srgbClr val="000000"/>
              </a:solidFill>
              <a:latin typeface="Arial"/>
              <a:ea typeface="Arial"/>
              <a:cs typeface="Arial"/>
              <a:sym typeface="Arial"/>
            </a:endParaRPr>
          </a:p>
        </p:txBody>
      </p:sp>
      <p:sp>
        <p:nvSpPr>
          <p:cNvPr id="286" name="Google Shape;286;p32"/>
          <p:cNvSpPr txBox="1"/>
          <p:nvPr/>
        </p:nvSpPr>
        <p:spPr>
          <a:xfrm>
            <a:off x="7630200" y="4489200"/>
            <a:ext cx="144072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restaurar </a:t>
            </a:r>
            <a:endParaRPr b="0" i="0" sz="2400" u="none" cap="none" strike="noStrike">
              <a:solidFill>
                <a:srgbClr val="000000"/>
              </a:solidFill>
              <a:latin typeface="Arial"/>
              <a:ea typeface="Arial"/>
              <a:cs typeface="Arial"/>
              <a:sym typeface="Arial"/>
            </a:endParaRPr>
          </a:p>
        </p:txBody>
      </p:sp>
      <p:sp>
        <p:nvSpPr>
          <p:cNvPr id="287" name="Google Shape;287;p32"/>
          <p:cNvSpPr/>
          <p:nvPr/>
        </p:nvSpPr>
        <p:spPr>
          <a:xfrm>
            <a:off x="970920" y="4846320"/>
            <a:ext cx="2692080" cy="27000"/>
          </a:xfrm>
          <a:custGeom>
            <a:rect b="b" l="l" r="r" t="t"/>
            <a:pathLst>
              <a:path extrusionOk="0" h="75" w="7478">
                <a:moveTo>
                  <a:pt x="0" y="0"/>
                </a:moveTo>
                <a:lnTo>
                  <a:pt x="3739" y="0"/>
                </a:lnTo>
                <a:lnTo>
                  <a:pt x="7477" y="0"/>
                </a:lnTo>
                <a:lnTo>
                  <a:pt x="7477" y="74"/>
                </a:lnTo>
                <a:lnTo>
                  <a:pt x="3739" y="74"/>
                </a:lnTo>
                <a:lnTo>
                  <a:pt x="0" y="74"/>
                </a:lnTo>
                <a:lnTo>
                  <a:pt x="0" y="0"/>
                </a:lnTo>
              </a:path>
            </a:pathLst>
          </a:custGeom>
          <a:solidFill>
            <a:srgbClr val="000000"/>
          </a:solidFill>
          <a:ln>
            <a:noFill/>
          </a:ln>
        </p:spPr>
      </p:sp>
      <p:sp>
        <p:nvSpPr>
          <p:cNvPr id="288" name="Google Shape;288;p32"/>
          <p:cNvSpPr txBox="1"/>
          <p:nvPr/>
        </p:nvSpPr>
        <p:spPr>
          <a:xfrm>
            <a:off x="9253080" y="4489200"/>
            <a:ext cx="3358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a </a:t>
            </a:r>
            <a:endParaRPr b="0" i="0" sz="2400" u="none" cap="none" strike="noStrike">
              <a:solidFill>
                <a:srgbClr val="000000"/>
              </a:solidFill>
              <a:latin typeface="Arial"/>
              <a:ea typeface="Arial"/>
              <a:cs typeface="Arial"/>
              <a:sym typeface="Arial"/>
            </a:endParaRPr>
          </a:p>
        </p:txBody>
      </p:sp>
      <p:sp>
        <p:nvSpPr>
          <p:cNvPr id="289" name="Google Shape;289;p32"/>
          <p:cNvSpPr txBox="1"/>
          <p:nvPr/>
        </p:nvSpPr>
        <p:spPr>
          <a:xfrm>
            <a:off x="971280" y="4872240"/>
            <a:ext cx="15314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confiança </a:t>
            </a:r>
            <a:endParaRPr b="0" i="0" sz="2400" u="none" cap="none" strike="noStrike">
              <a:solidFill>
                <a:srgbClr val="000000"/>
              </a:solidFill>
              <a:latin typeface="Arial"/>
              <a:ea typeface="Arial"/>
              <a:cs typeface="Arial"/>
              <a:sym typeface="Arial"/>
            </a:endParaRPr>
          </a:p>
        </p:txBody>
      </p:sp>
      <p:sp>
        <p:nvSpPr>
          <p:cNvPr id="290" name="Google Shape;290;p32"/>
          <p:cNvSpPr txBox="1"/>
          <p:nvPr/>
        </p:nvSpPr>
        <p:spPr>
          <a:xfrm>
            <a:off x="2784240" y="4872240"/>
            <a:ext cx="4680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do </a:t>
            </a:r>
            <a:endParaRPr b="0" i="0" sz="2400" u="none" cap="none" strike="noStrike">
              <a:solidFill>
                <a:srgbClr val="000000"/>
              </a:solidFill>
              <a:latin typeface="Arial"/>
              <a:ea typeface="Arial"/>
              <a:cs typeface="Arial"/>
              <a:sym typeface="Arial"/>
            </a:endParaRPr>
          </a:p>
        </p:txBody>
      </p:sp>
      <p:sp>
        <p:nvSpPr>
          <p:cNvPr id="291" name="Google Shape;291;p32"/>
          <p:cNvSpPr txBox="1"/>
          <p:nvPr/>
        </p:nvSpPr>
        <p:spPr>
          <a:xfrm>
            <a:off x="3530160" y="4872240"/>
            <a:ext cx="11566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público </a:t>
            </a:r>
            <a:endParaRPr b="0" i="0" sz="2400" u="none" cap="none" strike="noStrike">
              <a:solidFill>
                <a:srgbClr val="000000"/>
              </a:solidFill>
              <a:latin typeface="Arial"/>
              <a:ea typeface="Arial"/>
              <a:cs typeface="Arial"/>
              <a:sym typeface="Arial"/>
            </a:endParaRPr>
          </a:p>
        </p:txBody>
      </p:sp>
      <p:sp>
        <p:nvSpPr>
          <p:cNvPr id="292" name="Google Shape;292;p32"/>
          <p:cNvSpPr txBox="1"/>
          <p:nvPr/>
        </p:nvSpPr>
        <p:spPr>
          <a:xfrm>
            <a:off x="4970520" y="4872240"/>
            <a:ext cx="56196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em </a:t>
            </a:r>
            <a:endParaRPr b="0" i="0" sz="2400" u="none" cap="none" strike="noStrike">
              <a:solidFill>
                <a:srgbClr val="000000"/>
              </a:solidFill>
              <a:latin typeface="Arial"/>
              <a:ea typeface="Arial"/>
              <a:cs typeface="Arial"/>
              <a:sym typeface="Arial"/>
            </a:endParaRPr>
          </a:p>
        </p:txBody>
      </p:sp>
      <p:sp>
        <p:nvSpPr>
          <p:cNvPr id="293" name="Google Shape;293;p32"/>
          <p:cNvSpPr txBox="1"/>
          <p:nvPr/>
        </p:nvSpPr>
        <p:spPr>
          <a:xfrm>
            <a:off x="5812200" y="4872240"/>
            <a:ext cx="84096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geral </a:t>
            </a:r>
            <a:endParaRPr b="0" i="0" sz="2400" u="none" cap="none" strike="noStrike">
              <a:solidFill>
                <a:srgbClr val="000000"/>
              </a:solidFill>
              <a:latin typeface="Arial"/>
              <a:ea typeface="Arial"/>
              <a:cs typeface="Arial"/>
              <a:sym typeface="Arial"/>
            </a:endParaRPr>
          </a:p>
        </p:txBody>
      </p:sp>
      <p:sp>
        <p:nvSpPr>
          <p:cNvPr id="294" name="Google Shape;294;p32"/>
          <p:cNvSpPr txBox="1"/>
          <p:nvPr/>
        </p:nvSpPr>
        <p:spPr>
          <a:xfrm>
            <a:off x="6932880" y="4872240"/>
            <a:ext cx="4680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na </a:t>
            </a:r>
            <a:endParaRPr b="0" i="0" sz="2400" u="none" cap="none" strike="noStrike">
              <a:solidFill>
                <a:srgbClr val="000000"/>
              </a:solidFill>
              <a:latin typeface="Arial"/>
              <a:ea typeface="Arial"/>
              <a:cs typeface="Arial"/>
              <a:sym typeface="Arial"/>
            </a:endParaRPr>
          </a:p>
        </p:txBody>
      </p:sp>
      <p:sp>
        <p:nvSpPr>
          <p:cNvPr id="295" name="Google Shape;295;p32"/>
          <p:cNvSpPr txBox="1"/>
          <p:nvPr/>
        </p:nvSpPr>
        <p:spPr>
          <a:xfrm>
            <a:off x="7680600" y="4872240"/>
            <a:ext cx="184896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governança </a:t>
            </a:r>
            <a:endParaRPr b="0" i="0" sz="2400" u="none" cap="none" strike="noStrike">
              <a:solidFill>
                <a:srgbClr val="000000"/>
              </a:solidFill>
              <a:latin typeface="Arial"/>
              <a:ea typeface="Arial"/>
              <a:cs typeface="Arial"/>
              <a:sym typeface="Arial"/>
            </a:endParaRPr>
          </a:p>
        </p:txBody>
      </p:sp>
      <p:sp>
        <p:nvSpPr>
          <p:cNvPr id="296" name="Google Shape;296;p32"/>
          <p:cNvSpPr txBox="1"/>
          <p:nvPr/>
        </p:nvSpPr>
        <p:spPr>
          <a:xfrm>
            <a:off x="971280" y="5255280"/>
            <a:ext cx="185040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rgbClr val="000000"/>
                </a:solidFill>
                <a:latin typeface="Arial"/>
                <a:ea typeface="Arial"/>
                <a:cs typeface="Arial"/>
                <a:sym typeface="Arial"/>
              </a:rPr>
              <a:t>corporativa. </a:t>
            </a:r>
            <a:endParaRPr b="0" i="0" sz="2400" u="none" cap="none" strike="noStrike">
              <a:solidFill>
                <a:srgbClr val="000000"/>
              </a:solidFill>
              <a:latin typeface="Arial"/>
              <a:ea typeface="Arial"/>
              <a:cs typeface="Arial"/>
              <a:sym typeface="Arial"/>
            </a:endParaRPr>
          </a:p>
        </p:txBody>
      </p:sp>
      <p:sp>
        <p:nvSpPr>
          <p:cNvPr id="297" name="Google Shape;297;p32"/>
          <p:cNvSpPr txBox="1"/>
          <p:nvPr/>
        </p:nvSpPr>
        <p:spPr>
          <a:xfrm>
            <a:off x="971280" y="5723640"/>
            <a:ext cx="3358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p:txBody>
      </p:sp>
      <p:sp>
        <p:nvSpPr>
          <p:cNvPr id="298" name="Google Shape;298;p32"/>
          <p:cNvSpPr txBox="1"/>
          <p:nvPr/>
        </p:nvSpPr>
        <p:spPr>
          <a:xfrm>
            <a:off x="971280" y="6192000"/>
            <a:ext cx="3358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p:txBody>
      </p:sp>
      <p:sp>
        <p:nvSpPr>
          <p:cNvPr id="299" name="Google Shape;299;p32"/>
          <p:cNvSpPr txBox="1"/>
          <p:nvPr/>
        </p:nvSpPr>
        <p:spPr>
          <a:xfrm>
            <a:off x="696240" y="567720"/>
            <a:ext cx="7228080" cy="525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9"/>
              <a:buFont typeface="Arial"/>
              <a:buNone/>
            </a:pPr>
            <a:r>
              <a:rPr b="1" i="1" lang="pt-BR" sz="3209" u="none" cap="none" strike="noStrike">
                <a:solidFill>
                  <a:srgbClr val="000000"/>
                </a:solidFill>
                <a:latin typeface="Times New Roman"/>
                <a:ea typeface="Times New Roman"/>
                <a:cs typeface="Times New Roman"/>
                <a:sym typeface="Times New Roman"/>
              </a:rPr>
              <a:t>Governança Corporativa: importância </a:t>
            </a:r>
            <a:endParaRPr b="0" i="0" sz="3209"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3"/>
          <p:cNvSpPr/>
          <p:nvPr/>
        </p:nvSpPr>
        <p:spPr>
          <a:xfrm>
            <a:off x="435600" y="524880"/>
            <a:ext cx="9367200" cy="5463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1" i="0" lang="pt-BR" sz="3200" u="none" cap="none" strike="noStrike">
                <a:solidFill>
                  <a:srgbClr val="000000"/>
                </a:solidFill>
                <a:latin typeface="Arial"/>
                <a:ea typeface="Arial"/>
                <a:cs typeface="Arial"/>
                <a:sym typeface="Arial"/>
              </a:rPr>
              <a:t>O QUÊ É GOVERNANÇA CORPORATIVA?</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1599"/>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1400"/>
              </a:spcBef>
              <a:spcAft>
                <a:spcPts val="0"/>
              </a:spcAft>
              <a:buClr>
                <a:srgbClr val="000000"/>
              </a:buClr>
              <a:buSzPts val="2800"/>
              <a:buFont typeface="Arial"/>
              <a:buNone/>
            </a:pPr>
            <a:r>
              <a:rPr b="0" i="0" lang="pt-BR" sz="2800" u="none" cap="none" strike="noStrike">
                <a:solidFill>
                  <a:srgbClr val="000000"/>
                </a:solidFill>
                <a:latin typeface="Arial"/>
                <a:ea typeface="Arial"/>
                <a:cs typeface="Arial"/>
                <a:sym typeface="Arial"/>
              </a:rPr>
              <a:t>♦</a:t>
            </a:r>
            <a:r>
              <a:rPr b="0" i="0" lang="pt-BR" sz="1800" u="none" cap="none" strike="noStrike">
                <a:solidFill>
                  <a:srgbClr val="000000"/>
                </a:solidFill>
                <a:latin typeface="Arial"/>
                <a:ea typeface="Arial"/>
                <a:cs typeface="Arial"/>
                <a:sym typeface="Arial"/>
              </a:rPr>
              <a:t> </a:t>
            </a:r>
            <a:r>
              <a:rPr b="0" i="0" lang="pt-BR" sz="2800" u="none" cap="none" strike="noStrike">
                <a:solidFill>
                  <a:srgbClr val="000000"/>
                </a:solidFill>
                <a:latin typeface="Arial"/>
                <a:ea typeface="Arial"/>
                <a:cs typeface="Arial"/>
                <a:sym typeface="Arial"/>
              </a:rPr>
              <a:t>Governança Corporativa lida com o processo decisório na alta gestão e com os relacionamentos entre os principais personagens das organizações empresariais, notadamente executivos, conselheiros e acionistas (Silveira, 2010);</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400"/>
              </a:spcBef>
              <a:spcAft>
                <a:spcPts val="0"/>
              </a:spcAft>
              <a:buClr>
                <a:srgbClr val="000000"/>
              </a:buClr>
              <a:buSzPts val="2800"/>
              <a:buFont typeface="Arial"/>
              <a:buNone/>
            </a:pPr>
            <a:r>
              <a:rPr b="0" i="0" lang="pt-BR" sz="2800" u="none" cap="none" strike="noStrike">
                <a:solidFill>
                  <a:srgbClr val="000000"/>
                </a:solidFill>
                <a:latin typeface="Arial"/>
                <a:ea typeface="Arial"/>
                <a:cs typeface="Arial"/>
                <a:sym typeface="Arial"/>
              </a:rPr>
              <a:t>♦</a:t>
            </a:r>
            <a:r>
              <a:rPr b="0" i="0" lang="pt-BR" sz="1800" u="none" cap="none" strike="noStrike">
                <a:solidFill>
                  <a:srgbClr val="000000"/>
                </a:solidFill>
                <a:latin typeface="Arial"/>
                <a:ea typeface="Arial"/>
                <a:cs typeface="Arial"/>
                <a:sym typeface="Arial"/>
              </a:rPr>
              <a:t> </a:t>
            </a:r>
            <a:r>
              <a:rPr b="0" i="0" lang="pt-BR" sz="2800" u="none" cap="none" strike="noStrike">
                <a:solidFill>
                  <a:srgbClr val="000000"/>
                </a:solidFill>
                <a:latin typeface="Arial"/>
                <a:ea typeface="Arial"/>
                <a:cs typeface="Arial"/>
                <a:sym typeface="Arial"/>
              </a:rPr>
              <a:t>Conjunto de mecanismos que visam a fazer com que as decisões corporativas sejam sempre tomadas com a finalidade de maximizar a perspectiva de geração de valor de longo prazo para o negócio (Silveira, 2010);</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p:nvPr/>
        </p:nvSpPr>
        <p:spPr>
          <a:xfrm>
            <a:off x="237600" y="7424640"/>
            <a:ext cx="2104560" cy="552960"/>
          </a:xfrm>
          <a:custGeom>
            <a:rect b="b" l="l" r="r" t="t"/>
            <a:pathLst>
              <a:path extrusionOk="0" h="1536" w="5846">
                <a:moveTo>
                  <a:pt x="0" y="256"/>
                </a:moveTo>
                <a:cubicBezTo>
                  <a:pt x="0" y="115"/>
                  <a:pt x="109" y="0"/>
                  <a:pt x="243" y="0"/>
                </a:cubicBezTo>
                <a:lnTo>
                  <a:pt x="5602" y="0"/>
                </a:lnTo>
                <a:cubicBezTo>
                  <a:pt x="5736" y="0"/>
                  <a:pt x="5845" y="115"/>
                  <a:pt x="5845" y="256"/>
                </a:cubicBezTo>
                <a:lnTo>
                  <a:pt x="5845" y="1279"/>
                </a:lnTo>
                <a:cubicBezTo>
                  <a:pt x="5845" y="1421"/>
                  <a:pt x="5736" y="1535"/>
                  <a:pt x="5602" y="1535"/>
                </a:cubicBezTo>
                <a:lnTo>
                  <a:pt x="243" y="1535"/>
                </a:lnTo>
                <a:cubicBezTo>
                  <a:pt x="109" y="1535"/>
                  <a:pt x="0" y="1421"/>
                  <a:pt x="0" y="1279"/>
                </a:cubicBezTo>
                <a:lnTo>
                  <a:pt x="0" y="25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4"/>
          <p:cNvSpPr txBox="1"/>
          <p:nvPr/>
        </p:nvSpPr>
        <p:spPr>
          <a:xfrm>
            <a:off x="2525400" y="7691760"/>
            <a:ext cx="894600" cy="199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0E0F2B"/>
                </a:solidFill>
                <a:latin typeface="Arial"/>
                <a:ea typeface="Arial"/>
                <a:cs typeface="Arial"/>
                <a:sym typeface="Arial"/>
              </a:rPr>
              <a:t>18/11/2016 </a:t>
            </a:r>
            <a:endParaRPr b="0" i="0" sz="1200" u="none" cap="none" strike="noStrike">
              <a:solidFill>
                <a:srgbClr val="000000"/>
              </a:solidFill>
              <a:latin typeface="Times New Roman"/>
              <a:ea typeface="Times New Roman"/>
              <a:cs typeface="Times New Roman"/>
              <a:sym typeface="Times New Roman"/>
            </a:endParaRPr>
          </a:p>
        </p:txBody>
      </p:sp>
      <p:sp>
        <p:nvSpPr>
          <p:cNvPr id="312" name="Google Shape;312;p34"/>
          <p:cNvSpPr txBox="1"/>
          <p:nvPr/>
        </p:nvSpPr>
        <p:spPr>
          <a:xfrm>
            <a:off x="9554400" y="7737840"/>
            <a:ext cx="196200" cy="232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10"/>
              <a:buFont typeface="Arial"/>
              <a:buNone/>
            </a:pPr>
            <a:r>
              <a:rPr b="0" i="0" lang="pt-BR" sz="1410" u="none" cap="none" strike="noStrike">
                <a:solidFill>
                  <a:srgbClr val="0E0F2B"/>
                </a:solidFill>
                <a:latin typeface="Arial"/>
                <a:ea typeface="Arial"/>
                <a:cs typeface="Arial"/>
                <a:sym typeface="Arial"/>
              </a:rPr>
              <a:t>6 </a:t>
            </a:r>
            <a:endParaRPr b="0" i="0" sz="1410" u="none" cap="none" strike="noStrike">
              <a:solidFill>
                <a:srgbClr val="000000"/>
              </a:solidFill>
              <a:latin typeface="Times New Roman"/>
              <a:ea typeface="Times New Roman"/>
              <a:cs typeface="Times New Roman"/>
              <a:sym typeface="Times New Roman"/>
            </a:endParaRPr>
          </a:p>
        </p:txBody>
      </p:sp>
      <p:sp>
        <p:nvSpPr>
          <p:cNvPr id="313" name="Google Shape;313;p34"/>
          <p:cNvSpPr txBox="1"/>
          <p:nvPr/>
        </p:nvSpPr>
        <p:spPr>
          <a:xfrm>
            <a:off x="9554400" y="7737840"/>
            <a:ext cx="196200" cy="232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10"/>
              <a:buFont typeface="Arial"/>
              <a:buNone/>
            </a:pPr>
            <a:r>
              <a:rPr b="0" i="0" lang="pt-BR" sz="1410" u="none" cap="none" strike="noStrike">
                <a:solidFill>
                  <a:srgbClr val="0E0F2B"/>
                </a:solidFill>
                <a:latin typeface="Arial"/>
                <a:ea typeface="Arial"/>
                <a:cs typeface="Arial"/>
                <a:sym typeface="Arial"/>
              </a:rPr>
              <a:t>6 </a:t>
            </a:r>
            <a:endParaRPr b="0" i="0" sz="1410" u="none" cap="none" strike="noStrike">
              <a:solidFill>
                <a:srgbClr val="000000"/>
              </a:solidFill>
              <a:latin typeface="Times New Roman"/>
              <a:ea typeface="Times New Roman"/>
              <a:cs typeface="Times New Roman"/>
              <a:sym typeface="Times New Roman"/>
            </a:endParaRPr>
          </a:p>
        </p:txBody>
      </p:sp>
      <p:sp>
        <p:nvSpPr>
          <p:cNvPr id="314" name="Google Shape;314;p34"/>
          <p:cNvSpPr txBox="1"/>
          <p:nvPr/>
        </p:nvSpPr>
        <p:spPr>
          <a:xfrm>
            <a:off x="955440" y="1554120"/>
            <a:ext cx="3362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E0F2B"/>
                </a:solidFill>
                <a:latin typeface="Arial"/>
                <a:ea typeface="Arial"/>
                <a:cs typeface="Arial"/>
                <a:sym typeface="Arial"/>
              </a:rPr>
              <a:t> </a:t>
            </a:r>
            <a:endParaRPr b="0" i="0" sz="2400" u="none" cap="none" strike="noStrike">
              <a:solidFill>
                <a:srgbClr val="000000"/>
              </a:solidFill>
              <a:latin typeface="Times New Roman"/>
              <a:ea typeface="Times New Roman"/>
              <a:cs typeface="Times New Roman"/>
              <a:sym typeface="Times New Roman"/>
            </a:endParaRPr>
          </a:p>
        </p:txBody>
      </p:sp>
      <p:sp>
        <p:nvSpPr>
          <p:cNvPr id="315" name="Google Shape;315;p34"/>
          <p:cNvSpPr txBox="1"/>
          <p:nvPr/>
        </p:nvSpPr>
        <p:spPr>
          <a:xfrm>
            <a:off x="577080" y="2188440"/>
            <a:ext cx="201240" cy="2473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40"/>
              <a:buFont typeface="Arial"/>
              <a:buNone/>
            </a:pPr>
            <a:r>
              <a:rPr b="0" i="0" lang="pt-BR" sz="1440" u="none" cap="none" strike="noStrike">
                <a:solidFill>
                  <a:srgbClr val="DA9E54"/>
                </a:solidFill>
                <a:latin typeface="Noto Sans Symbols"/>
                <a:ea typeface="Noto Sans Symbols"/>
                <a:cs typeface="Noto Sans Symbols"/>
                <a:sym typeface="Noto Sans Symbols"/>
              </a:rPr>
              <a:t>■</a:t>
            </a:r>
            <a:endParaRPr b="0" i="0" sz="1440" u="none" cap="none" strike="noStrike">
              <a:solidFill>
                <a:srgbClr val="000000"/>
              </a:solidFill>
              <a:latin typeface="Times New Roman"/>
              <a:ea typeface="Times New Roman"/>
              <a:cs typeface="Times New Roman"/>
              <a:sym typeface="Times New Roman"/>
            </a:endParaRPr>
          </a:p>
        </p:txBody>
      </p:sp>
      <p:sp>
        <p:nvSpPr>
          <p:cNvPr id="316" name="Google Shape;316;p34"/>
          <p:cNvSpPr txBox="1"/>
          <p:nvPr/>
        </p:nvSpPr>
        <p:spPr>
          <a:xfrm>
            <a:off x="955440" y="2064960"/>
            <a:ext cx="23896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E0F2B"/>
                </a:solidFill>
                <a:latin typeface="Arial"/>
                <a:ea typeface="Arial"/>
                <a:cs typeface="Arial"/>
                <a:sym typeface="Arial"/>
              </a:rPr>
              <a:t>Transparência </a:t>
            </a:r>
            <a:endParaRPr b="0" i="0" sz="2400" u="none" cap="none" strike="noStrike">
              <a:solidFill>
                <a:srgbClr val="000000"/>
              </a:solidFill>
              <a:latin typeface="Times New Roman"/>
              <a:ea typeface="Times New Roman"/>
              <a:cs typeface="Times New Roman"/>
              <a:sym typeface="Times New Roman"/>
            </a:endParaRPr>
          </a:p>
        </p:txBody>
      </p:sp>
      <p:sp>
        <p:nvSpPr>
          <p:cNvPr id="317" name="Google Shape;317;p34"/>
          <p:cNvSpPr txBox="1"/>
          <p:nvPr/>
        </p:nvSpPr>
        <p:spPr>
          <a:xfrm>
            <a:off x="955440" y="2575800"/>
            <a:ext cx="3358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E0F2B"/>
                </a:solidFill>
                <a:latin typeface="Arial"/>
                <a:ea typeface="Arial"/>
                <a:cs typeface="Arial"/>
                <a:sym typeface="Arial"/>
              </a:rPr>
              <a:t> </a:t>
            </a:r>
            <a:endParaRPr b="0" i="0" sz="2400" u="none" cap="none" strike="noStrike">
              <a:solidFill>
                <a:srgbClr val="000000"/>
              </a:solidFill>
              <a:latin typeface="Times New Roman"/>
              <a:ea typeface="Times New Roman"/>
              <a:cs typeface="Times New Roman"/>
              <a:sym typeface="Times New Roman"/>
            </a:endParaRPr>
          </a:p>
        </p:txBody>
      </p:sp>
      <p:sp>
        <p:nvSpPr>
          <p:cNvPr id="318" name="Google Shape;318;p34"/>
          <p:cNvSpPr txBox="1"/>
          <p:nvPr/>
        </p:nvSpPr>
        <p:spPr>
          <a:xfrm>
            <a:off x="577080" y="3209760"/>
            <a:ext cx="201600" cy="2473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40"/>
              <a:buFont typeface="Arial"/>
              <a:buNone/>
            </a:pPr>
            <a:r>
              <a:rPr b="0" i="0" lang="pt-BR" sz="1440" u="none" cap="none" strike="noStrike">
                <a:solidFill>
                  <a:srgbClr val="DA9E54"/>
                </a:solidFill>
                <a:latin typeface="Noto Sans Symbols"/>
                <a:ea typeface="Noto Sans Symbols"/>
                <a:cs typeface="Noto Sans Symbols"/>
                <a:sym typeface="Noto Sans Symbols"/>
              </a:rPr>
              <a:t>■</a:t>
            </a:r>
            <a:endParaRPr b="0" i="0" sz="1440" u="none" cap="none" strike="noStrike">
              <a:solidFill>
                <a:srgbClr val="000000"/>
              </a:solidFill>
              <a:latin typeface="Times New Roman"/>
              <a:ea typeface="Times New Roman"/>
              <a:cs typeface="Times New Roman"/>
              <a:sym typeface="Times New Roman"/>
            </a:endParaRPr>
          </a:p>
        </p:txBody>
      </p:sp>
      <p:sp>
        <p:nvSpPr>
          <p:cNvPr id="319" name="Google Shape;319;p34"/>
          <p:cNvSpPr txBox="1"/>
          <p:nvPr/>
        </p:nvSpPr>
        <p:spPr>
          <a:xfrm>
            <a:off x="955440" y="3086280"/>
            <a:ext cx="16052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E0F2B"/>
                </a:solidFill>
                <a:latin typeface="Arial"/>
                <a:ea typeface="Arial"/>
                <a:cs typeface="Arial"/>
                <a:sym typeface="Arial"/>
              </a:rPr>
              <a:t>Equidade </a:t>
            </a:r>
            <a:endParaRPr b="0" i="0" sz="2400" u="none" cap="none" strike="noStrike">
              <a:solidFill>
                <a:srgbClr val="000000"/>
              </a:solidFill>
              <a:latin typeface="Times New Roman"/>
              <a:ea typeface="Times New Roman"/>
              <a:cs typeface="Times New Roman"/>
              <a:sym typeface="Times New Roman"/>
            </a:endParaRPr>
          </a:p>
        </p:txBody>
      </p:sp>
      <p:sp>
        <p:nvSpPr>
          <p:cNvPr id="320" name="Google Shape;320;p34"/>
          <p:cNvSpPr txBox="1"/>
          <p:nvPr/>
        </p:nvSpPr>
        <p:spPr>
          <a:xfrm>
            <a:off x="955440" y="3597120"/>
            <a:ext cx="33588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E0F2B"/>
                </a:solidFill>
                <a:latin typeface="Arial"/>
                <a:ea typeface="Arial"/>
                <a:cs typeface="Arial"/>
                <a:sym typeface="Arial"/>
              </a:rPr>
              <a:t> </a:t>
            </a:r>
            <a:endParaRPr b="0" i="0" sz="2400" u="none" cap="none" strike="noStrike">
              <a:solidFill>
                <a:srgbClr val="000000"/>
              </a:solidFill>
              <a:latin typeface="Times New Roman"/>
              <a:ea typeface="Times New Roman"/>
              <a:cs typeface="Times New Roman"/>
              <a:sym typeface="Times New Roman"/>
            </a:endParaRPr>
          </a:p>
        </p:txBody>
      </p:sp>
      <p:sp>
        <p:nvSpPr>
          <p:cNvPr id="321" name="Google Shape;321;p34"/>
          <p:cNvSpPr txBox="1"/>
          <p:nvPr/>
        </p:nvSpPr>
        <p:spPr>
          <a:xfrm>
            <a:off x="577080" y="4231080"/>
            <a:ext cx="201240" cy="2473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40"/>
              <a:buFont typeface="Arial"/>
              <a:buNone/>
            </a:pPr>
            <a:r>
              <a:rPr b="0" i="0" lang="pt-BR" sz="1440" u="none" cap="none" strike="noStrike">
                <a:solidFill>
                  <a:srgbClr val="DA9E54"/>
                </a:solidFill>
                <a:latin typeface="Noto Sans Symbols"/>
                <a:ea typeface="Noto Sans Symbols"/>
                <a:cs typeface="Noto Sans Symbols"/>
                <a:sym typeface="Noto Sans Symbols"/>
              </a:rPr>
              <a:t>■</a:t>
            </a:r>
            <a:endParaRPr b="0" i="0" sz="1440" u="none" cap="none" strike="noStrike">
              <a:solidFill>
                <a:srgbClr val="000000"/>
              </a:solidFill>
              <a:latin typeface="Times New Roman"/>
              <a:ea typeface="Times New Roman"/>
              <a:cs typeface="Times New Roman"/>
              <a:sym typeface="Times New Roman"/>
            </a:endParaRPr>
          </a:p>
        </p:txBody>
      </p:sp>
      <p:sp>
        <p:nvSpPr>
          <p:cNvPr id="322" name="Google Shape;322;p34"/>
          <p:cNvSpPr txBox="1"/>
          <p:nvPr/>
        </p:nvSpPr>
        <p:spPr>
          <a:xfrm>
            <a:off x="955440" y="4108320"/>
            <a:ext cx="34160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E0F2B"/>
                </a:solidFill>
                <a:latin typeface="Arial"/>
                <a:ea typeface="Arial"/>
                <a:cs typeface="Arial"/>
                <a:sym typeface="Arial"/>
              </a:rPr>
              <a:t>Prestação de Contas </a:t>
            </a:r>
            <a:endParaRPr b="0" i="0" sz="2400" u="none" cap="none" strike="noStrike">
              <a:solidFill>
                <a:srgbClr val="000000"/>
              </a:solidFill>
              <a:latin typeface="Times New Roman"/>
              <a:ea typeface="Times New Roman"/>
              <a:cs typeface="Times New Roman"/>
              <a:sym typeface="Times New Roman"/>
            </a:endParaRPr>
          </a:p>
        </p:txBody>
      </p:sp>
      <p:sp>
        <p:nvSpPr>
          <p:cNvPr id="323" name="Google Shape;323;p34"/>
          <p:cNvSpPr txBox="1"/>
          <p:nvPr/>
        </p:nvSpPr>
        <p:spPr>
          <a:xfrm>
            <a:off x="955440" y="4618800"/>
            <a:ext cx="33624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E0F2B"/>
                </a:solidFill>
                <a:latin typeface="Arial"/>
                <a:ea typeface="Arial"/>
                <a:cs typeface="Arial"/>
                <a:sym typeface="Arial"/>
              </a:rPr>
              <a:t> </a:t>
            </a:r>
            <a:endParaRPr b="0" i="0" sz="2400" u="none" cap="none" strike="noStrike">
              <a:solidFill>
                <a:srgbClr val="000000"/>
              </a:solidFill>
              <a:latin typeface="Times New Roman"/>
              <a:ea typeface="Times New Roman"/>
              <a:cs typeface="Times New Roman"/>
              <a:sym typeface="Times New Roman"/>
            </a:endParaRPr>
          </a:p>
        </p:txBody>
      </p:sp>
      <p:sp>
        <p:nvSpPr>
          <p:cNvPr id="324" name="Google Shape;324;p34"/>
          <p:cNvSpPr txBox="1"/>
          <p:nvPr/>
        </p:nvSpPr>
        <p:spPr>
          <a:xfrm>
            <a:off x="577080" y="5253120"/>
            <a:ext cx="201240" cy="2473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40"/>
              <a:buFont typeface="Arial"/>
              <a:buNone/>
            </a:pPr>
            <a:r>
              <a:rPr b="0" i="0" lang="pt-BR" sz="1440" u="none" cap="none" strike="noStrike">
                <a:solidFill>
                  <a:srgbClr val="DA9E54"/>
                </a:solidFill>
                <a:latin typeface="Noto Sans Symbols"/>
                <a:ea typeface="Noto Sans Symbols"/>
                <a:cs typeface="Noto Sans Symbols"/>
                <a:sym typeface="Noto Sans Symbols"/>
              </a:rPr>
              <a:t>■</a:t>
            </a:r>
            <a:endParaRPr b="0" i="0" sz="1440" u="none" cap="none" strike="noStrike">
              <a:solidFill>
                <a:srgbClr val="000000"/>
              </a:solidFill>
              <a:latin typeface="Times New Roman"/>
              <a:ea typeface="Times New Roman"/>
              <a:cs typeface="Times New Roman"/>
              <a:sym typeface="Times New Roman"/>
            </a:endParaRPr>
          </a:p>
        </p:txBody>
      </p:sp>
      <p:sp>
        <p:nvSpPr>
          <p:cNvPr id="325" name="Google Shape;325;p34"/>
          <p:cNvSpPr txBox="1"/>
          <p:nvPr/>
        </p:nvSpPr>
        <p:spPr>
          <a:xfrm>
            <a:off x="955440" y="5129640"/>
            <a:ext cx="4946760" cy="395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pt-BR" sz="2400" u="none" cap="none" strike="noStrike">
                <a:solidFill>
                  <a:srgbClr val="0E0F2B"/>
                </a:solidFill>
                <a:latin typeface="Arial"/>
                <a:ea typeface="Arial"/>
                <a:cs typeface="Arial"/>
                <a:sym typeface="Arial"/>
              </a:rPr>
              <a:t>Responsabilidade Corporativa </a:t>
            </a:r>
            <a:endParaRPr b="0" i="0" sz="2400" u="none" cap="none" strike="noStrike">
              <a:solidFill>
                <a:srgbClr val="000000"/>
              </a:solidFill>
              <a:latin typeface="Times New Roman"/>
              <a:ea typeface="Times New Roman"/>
              <a:cs typeface="Times New Roman"/>
              <a:sym typeface="Times New Roman"/>
            </a:endParaRPr>
          </a:p>
        </p:txBody>
      </p:sp>
      <p:sp>
        <p:nvSpPr>
          <p:cNvPr id="326" name="Google Shape;326;p34"/>
          <p:cNvSpPr txBox="1"/>
          <p:nvPr/>
        </p:nvSpPr>
        <p:spPr>
          <a:xfrm>
            <a:off x="689040" y="586080"/>
            <a:ext cx="3470400" cy="525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9"/>
              <a:buFont typeface="Arial"/>
              <a:buNone/>
            </a:pPr>
            <a:r>
              <a:rPr b="1" i="1" lang="pt-BR" sz="3209" u="none" cap="none" strike="noStrike">
                <a:solidFill>
                  <a:srgbClr val="000000"/>
                </a:solidFill>
                <a:latin typeface="Times New Roman"/>
                <a:ea typeface="Times New Roman"/>
                <a:cs typeface="Times New Roman"/>
                <a:sym typeface="Times New Roman"/>
              </a:rPr>
              <a:t>Princípios básicos </a:t>
            </a:r>
            <a:endParaRPr b="0" i="0" sz="3209"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5"/>
          <p:cNvSpPr/>
          <p:nvPr/>
        </p:nvSpPr>
        <p:spPr>
          <a:xfrm>
            <a:off x="237600" y="7424640"/>
            <a:ext cx="2104560" cy="552960"/>
          </a:xfrm>
          <a:custGeom>
            <a:rect b="b" l="l" r="r" t="t"/>
            <a:pathLst>
              <a:path extrusionOk="0" h="1536" w="5846">
                <a:moveTo>
                  <a:pt x="0" y="256"/>
                </a:moveTo>
                <a:cubicBezTo>
                  <a:pt x="0" y="115"/>
                  <a:pt x="109" y="0"/>
                  <a:pt x="243" y="0"/>
                </a:cubicBezTo>
                <a:lnTo>
                  <a:pt x="5602" y="0"/>
                </a:lnTo>
                <a:cubicBezTo>
                  <a:pt x="5736" y="0"/>
                  <a:pt x="5845" y="115"/>
                  <a:pt x="5845" y="256"/>
                </a:cubicBezTo>
                <a:lnTo>
                  <a:pt x="5845" y="1279"/>
                </a:lnTo>
                <a:cubicBezTo>
                  <a:pt x="5845" y="1421"/>
                  <a:pt x="5736" y="1535"/>
                  <a:pt x="5602" y="1535"/>
                </a:cubicBezTo>
                <a:lnTo>
                  <a:pt x="243" y="1535"/>
                </a:lnTo>
                <a:cubicBezTo>
                  <a:pt x="109" y="1535"/>
                  <a:pt x="0" y="1421"/>
                  <a:pt x="0" y="1279"/>
                </a:cubicBezTo>
                <a:lnTo>
                  <a:pt x="0" y="25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5"/>
          <p:cNvSpPr txBox="1"/>
          <p:nvPr/>
        </p:nvSpPr>
        <p:spPr>
          <a:xfrm>
            <a:off x="2525400" y="7691760"/>
            <a:ext cx="894600" cy="19908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0E0F2B"/>
                </a:solidFill>
                <a:latin typeface="Arial"/>
                <a:ea typeface="Arial"/>
                <a:cs typeface="Arial"/>
                <a:sym typeface="Arial"/>
              </a:rPr>
              <a:t>18/11/2016 </a:t>
            </a:r>
            <a:endParaRPr b="0" i="0" sz="1200" u="none" cap="none" strike="noStrike">
              <a:solidFill>
                <a:srgbClr val="000000"/>
              </a:solidFill>
              <a:latin typeface="Times New Roman"/>
              <a:ea typeface="Times New Roman"/>
              <a:cs typeface="Times New Roman"/>
              <a:sym typeface="Times New Roman"/>
            </a:endParaRPr>
          </a:p>
        </p:txBody>
      </p:sp>
      <p:sp>
        <p:nvSpPr>
          <p:cNvPr id="333" name="Google Shape;333;p35"/>
          <p:cNvSpPr txBox="1"/>
          <p:nvPr/>
        </p:nvSpPr>
        <p:spPr>
          <a:xfrm>
            <a:off x="9554400" y="7737840"/>
            <a:ext cx="196200" cy="232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10"/>
              <a:buFont typeface="Arial"/>
              <a:buNone/>
            </a:pPr>
            <a:r>
              <a:rPr b="0" i="0" lang="pt-BR" sz="1410" u="none" cap="none" strike="noStrike">
                <a:solidFill>
                  <a:srgbClr val="0E0F2B"/>
                </a:solidFill>
                <a:latin typeface="Arial"/>
                <a:ea typeface="Arial"/>
                <a:cs typeface="Arial"/>
                <a:sym typeface="Arial"/>
              </a:rPr>
              <a:t>7 </a:t>
            </a:r>
            <a:endParaRPr b="0" i="0" sz="1410" u="none" cap="none" strike="noStrike">
              <a:solidFill>
                <a:srgbClr val="000000"/>
              </a:solidFill>
              <a:latin typeface="Times New Roman"/>
              <a:ea typeface="Times New Roman"/>
              <a:cs typeface="Times New Roman"/>
              <a:sym typeface="Times New Roman"/>
            </a:endParaRPr>
          </a:p>
        </p:txBody>
      </p:sp>
      <p:sp>
        <p:nvSpPr>
          <p:cNvPr id="334" name="Google Shape;334;p35"/>
          <p:cNvSpPr txBox="1"/>
          <p:nvPr/>
        </p:nvSpPr>
        <p:spPr>
          <a:xfrm>
            <a:off x="9554400" y="7737840"/>
            <a:ext cx="196200" cy="2329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10"/>
              <a:buFont typeface="Arial"/>
              <a:buNone/>
            </a:pPr>
            <a:r>
              <a:rPr b="0" i="0" lang="pt-BR" sz="1410" u="none" cap="none" strike="noStrike">
                <a:solidFill>
                  <a:srgbClr val="0E0F2B"/>
                </a:solidFill>
                <a:latin typeface="Arial"/>
                <a:ea typeface="Arial"/>
                <a:cs typeface="Arial"/>
                <a:sym typeface="Arial"/>
              </a:rPr>
              <a:t>7 </a:t>
            </a:r>
            <a:endParaRPr b="0" i="0" sz="1410" u="none" cap="none" strike="noStrike">
              <a:solidFill>
                <a:srgbClr val="000000"/>
              </a:solidFill>
              <a:latin typeface="Times New Roman"/>
              <a:ea typeface="Times New Roman"/>
              <a:cs typeface="Times New Roman"/>
              <a:sym typeface="Times New Roman"/>
            </a:endParaRPr>
          </a:p>
        </p:txBody>
      </p:sp>
      <p:sp>
        <p:nvSpPr>
          <p:cNvPr id="335" name="Google Shape;335;p35"/>
          <p:cNvSpPr txBox="1"/>
          <p:nvPr/>
        </p:nvSpPr>
        <p:spPr>
          <a:xfrm>
            <a:off x="955440" y="1557720"/>
            <a:ext cx="39132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 </a:t>
            </a:r>
            <a:endParaRPr b="0" i="0" sz="2800" u="none" cap="none" strike="noStrike">
              <a:solidFill>
                <a:srgbClr val="000000"/>
              </a:solidFill>
              <a:latin typeface="Times New Roman"/>
              <a:ea typeface="Times New Roman"/>
              <a:cs typeface="Times New Roman"/>
              <a:sym typeface="Times New Roman"/>
            </a:endParaRPr>
          </a:p>
        </p:txBody>
      </p:sp>
      <p:sp>
        <p:nvSpPr>
          <p:cNvPr id="336" name="Google Shape;336;p35"/>
          <p:cNvSpPr txBox="1"/>
          <p:nvPr/>
        </p:nvSpPr>
        <p:spPr>
          <a:xfrm>
            <a:off x="577080" y="2297520"/>
            <a:ext cx="235080" cy="2894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79"/>
              <a:buFont typeface="Arial"/>
              <a:buNone/>
            </a:pPr>
            <a:r>
              <a:rPr b="0" i="0" lang="pt-BR" sz="1679" u="none" cap="none" strike="noStrike">
                <a:solidFill>
                  <a:srgbClr val="DA9E54"/>
                </a:solidFill>
                <a:latin typeface="Noto Sans Symbols"/>
                <a:ea typeface="Noto Sans Symbols"/>
                <a:cs typeface="Noto Sans Symbols"/>
                <a:sym typeface="Noto Sans Symbols"/>
              </a:rPr>
              <a:t>■</a:t>
            </a:r>
            <a:endParaRPr b="0" i="0" sz="1679" u="none" cap="none" strike="noStrike">
              <a:solidFill>
                <a:srgbClr val="000000"/>
              </a:solidFill>
              <a:latin typeface="Times New Roman"/>
              <a:ea typeface="Times New Roman"/>
              <a:cs typeface="Times New Roman"/>
              <a:sym typeface="Times New Roman"/>
            </a:endParaRPr>
          </a:p>
        </p:txBody>
      </p:sp>
      <p:sp>
        <p:nvSpPr>
          <p:cNvPr id="337" name="Google Shape;337;p35"/>
          <p:cNvSpPr txBox="1"/>
          <p:nvPr/>
        </p:nvSpPr>
        <p:spPr>
          <a:xfrm>
            <a:off x="955440" y="2153880"/>
            <a:ext cx="93816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Mais </a:t>
            </a:r>
            <a:endParaRPr b="0" i="0" sz="2800" u="none" cap="none" strike="noStrike">
              <a:solidFill>
                <a:srgbClr val="000000"/>
              </a:solidFill>
              <a:latin typeface="Times New Roman"/>
              <a:ea typeface="Times New Roman"/>
              <a:cs typeface="Times New Roman"/>
              <a:sym typeface="Times New Roman"/>
            </a:endParaRPr>
          </a:p>
        </p:txBody>
      </p:sp>
      <p:sp>
        <p:nvSpPr>
          <p:cNvPr id="338" name="Google Shape;338;p35"/>
          <p:cNvSpPr txBox="1"/>
          <p:nvPr/>
        </p:nvSpPr>
        <p:spPr>
          <a:xfrm>
            <a:off x="2244240" y="2153880"/>
            <a:ext cx="76500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que </a:t>
            </a:r>
            <a:endParaRPr b="0" i="0" sz="2800" u="none" cap="none" strike="noStrike">
              <a:solidFill>
                <a:srgbClr val="000000"/>
              </a:solidFill>
              <a:latin typeface="Times New Roman"/>
              <a:ea typeface="Times New Roman"/>
              <a:cs typeface="Times New Roman"/>
              <a:sym typeface="Times New Roman"/>
            </a:endParaRPr>
          </a:p>
        </p:txBody>
      </p:sp>
      <p:sp>
        <p:nvSpPr>
          <p:cNvPr id="339" name="Google Shape;339;p35"/>
          <p:cNvSpPr txBox="1"/>
          <p:nvPr/>
        </p:nvSpPr>
        <p:spPr>
          <a:xfrm>
            <a:off x="3359880" y="2153880"/>
            <a:ext cx="39096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a </a:t>
            </a:r>
            <a:endParaRPr b="0" i="0" sz="2800" u="none" cap="none" strike="noStrike">
              <a:solidFill>
                <a:srgbClr val="000000"/>
              </a:solidFill>
              <a:latin typeface="Times New Roman"/>
              <a:ea typeface="Times New Roman"/>
              <a:cs typeface="Times New Roman"/>
              <a:sym typeface="Times New Roman"/>
            </a:endParaRPr>
          </a:p>
        </p:txBody>
      </p:sp>
      <p:sp>
        <p:nvSpPr>
          <p:cNvPr id="340" name="Google Shape;340;p35"/>
          <p:cNvSpPr txBox="1"/>
          <p:nvPr/>
        </p:nvSpPr>
        <p:spPr>
          <a:xfrm>
            <a:off x="4037040" y="2153880"/>
            <a:ext cx="198144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1" i="0" lang="pt-BR" sz="2800" u="none" cap="none" strike="noStrike">
                <a:solidFill>
                  <a:srgbClr val="0E0F2B"/>
                </a:solidFill>
                <a:latin typeface="Arial"/>
                <a:ea typeface="Arial"/>
                <a:cs typeface="Arial"/>
                <a:sym typeface="Arial"/>
              </a:rPr>
              <a:t>obrigação </a:t>
            </a:r>
            <a:endParaRPr b="0" i="0" sz="2800" u="none" cap="none" strike="noStrike">
              <a:solidFill>
                <a:srgbClr val="000000"/>
              </a:solidFill>
              <a:latin typeface="Times New Roman"/>
              <a:ea typeface="Times New Roman"/>
              <a:cs typeface="Times New Roman"/>
              <a:sym typeface="Times New Roman"/>
            </a:endParaRPr>
          </a:p>
        </p:txBody>
      </p:sp>
      <p:sp>
        <p:nvSpPr>
          <p:cNvPr id="341" name="Google Shape;341;p35"/>
          <p:cNvSpPr txBox="1"/>
          <p:nvPr/>
        </p:nvSpPr>
        <p:spPr>
          <a:xfrm>
            <a:off x="6372720" y="2153880"/>
            <a:ext cx="54684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de </a:t>
            </a:r>
            <a:endParaRPr b="0" i="0" sz="2800" u="none" cap="none" strike="noStrike">
              <a:solidFill>
                <a:srgbClr val="000000"/>
              </a:solidFill>
              <a:latin typeface="Times New Roman"/>
              <a:ea typeface="Times New Roman"/>
              <a:cs typeface="Times New Roman"/>
              <a:sym typeface="Times New Roman"/>
            </a:endParaRPr>
          </a:p>
        </p:txBody>
      </p:sp>
      <p:sp>
        <p:nvSpPr>
          <p:cNvPr id="342" name="Google Shape;342;p35"/>
          <p:cNvSpPr txBox="1"/>
          <p:nvPr/>
        </p:nvSpPr>
        <p:spPr>
          <a:xfrm>
            <a:off x="7269840" y="2153880"/>
            <a:ext cx="165888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informar, </a:t>
            </a:r>
            <a:endParaRPr b="0" i="0" sz="2800" u="none" cap="none" strike="noStrike">
              <a:solidFill>
                <a:srgbClr val="000000"/>
              </a:solidFill>
              <a:latin typeface="Times New Roman"/>
              <a:ea typeface="Times New Roman"/>
              <a:cs typeface="Times New Roman"/>
              <a:sym typeface="Times New Roman"/>
            </a:endParaRPr>
          </a:p>
        </p:txBody>
      </p:sp>
      <p:sp>
        <p:nvSpPr>
          <p:cNvPr id="343" name="Google Shape;343;p35"/>
          <p:cNvSpPr txBox="1"/>
          <p:nvPr/>
        </p:nvSpPr>
        <p:spPr>
          <a:xfrm>
            <a:off x="9280800" y="2153880"/>
            <a:ext cx="39096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a </a:t>
            </a:r>
            <a:endParaRPr b="0" i="0" sz="2800" u="none" cap="none" strike="noStrike">
              <a:solidFill>
                <a:srgbClr val="000000"/>
              </a:solidFill>
              <a:latin typeface="Times New Roman"/>
              <a:ea typeface="Times New Roman"/>
              <a:cs typeface="Times New Roman"/>
              <a:sym typeface="Times New Roman"/>
            </a:endParaRPr>
          </a:p>
        </p:txBody>
      </p:sp>
      <p:sp>
        <p:nvSpPr>
          <p:cNvPr id="344" name="Google Shape;344;p35"/>
          <p:cNvSpPr txBox="1"/>
          <p:nvPr/>
        </p:nvSpPr>
        <p:spPr>
          <a:xfrm>
            <a:off x="955440" y="2650680"/>
            <a:ext cx="255456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administração </a:t>
            </a:r>
            <a:endParaRPr b="0" i="0" sz="2800" u="none" cap="none" strike="noStrike">
              <a:solidFill>
                <a:srgbClr val="000000"/>
              </a:solidFill>
              <a:latin typeface="Times New Roman"/>
              <a:ea typeface="Times New Roman"/>
              <a:cs typeface="Times New Roman"/>
              <a:sym typeface="Times New Roman"/>
            </a:endParaRPr>
          </a:p>
        </p:txBody>
      </p:sp>
      <p:sp>
        <p:nvSpPr>
          <p:cNvPr id="345" name="Google Shape;345;p35"/>
          <p:cNvSpPr txBox="1"/>
          <p:nvPr/>
        </p:nvSpPr>
        <p:spPr>
          <a:xfrm>
            <a:off x="3822120" y="2650680"/>
            <a:ext cx="96156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deve </a:t>
            </a:r>
            <a:endParaRPr b="0" i="0" sz="2800" u="none" cap="none" strike="noStrike">
              <a:solidFill>
                <a:srgbClr val="000000"/>
              </a:solidFill>
              <a:latin typeface="Times New Roman"/>
              <a:ea typeface="Times New Roman"/>
              <a:cs typeface="Times New Roman"/>
              <a:sym typeface="Times New Roman"/>
            </a:endParaRPr>
          </a:p>
        </p:txBody>
      </p:sp>
      <p:sp>
        <p:nvSpPr>
          <p:cNvPr id="346" name="Google Shape;346;p35"/>
          <p:cNvSpPr txBox="1"/>
          <p:nvPr/>
        </p:nvSpPr>
        <p:spPr>
          <a:xfrm>
            <a:off x="5095440" y="2650680"/>
            <a:ext cx="135468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cultivar </a:t>
            </a:r>
            <a:endParaRPr b="0" i="0" sz="2800" u="none" cap="none" strike="noStrike">
              <a:solidFill>
                <a:srgbClr val="000000"/>
              </a:solidFill>
              <a:latin typeface="Times New Roman"/>
              <a:ea typeface="Times New Roman"/>
              <a:cs typeface="Times New Roman"/>
              <a:sym typeface="Times New Roman"/>
            </a:endParaRPr>
          </a:p>
        </p:txBody>
      </p:sp>
      <p:sp>
        <p:nvSpPr>
          <p:cNvPr id="347" name="Google Shape;347;p35"/>
          <p:cNvSpPr txBox="1"/>
          <p:nvPr/>
        </p:nvSpPr>
        <p:spPr>
          <a:xfrm>
            <a:off x="6759000" y="2650680"/>
            <a:ext cx="39096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o </a:t>
            </a:r>
            <a:endParaRPr b="0" i="0" sz="2800" u="none" cap="none" strike="noStrike">
              <a:solidFill>
                <a:srgbClr val="000000"/>
              </a:solidFill>
              <a:latin typeface="Times New Roman"/>
              <a:ea typeface="Times New Roman"/>
              <a:cs typeface="Times New Roman"/>
              <a:sym typeface="Times New Roman"/>
            </a:endParaRPr>
          </a:p>
        </p:txBody>
      </p:sp>
      <p:sp>
        <p:nvSpPr>
          <p:cNvPr id="348" name="Google Shape;348;p35"/>
          <p:cNvSpPr txBox="1"/>
          <p:nvPr/>
        </p:nvSpPr>
        <p:spPr>
          <a:xfrm>
            <a:off x="7397640" y="2650680"/>
            <a:ext cx="135144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1" i="0" lang="pt-BR" sz="2800" u="none" cap="none" strike="noStrike">
                <a:solidFill>
                  <a:srgbClr val="0E0F2B"/>
                </a:solidFill>
                <a:latin typeface="Arial"/>
                <a:ea typeface="Arial"/>
                <a:cs typeface="Arial"/>
                <a:sym typeface="Arial"/>
              </a:rPr>
              <a:t>desejo</a:t>
            </a:r>
            <a:r>
              <a:rPr b="0" i="0" lang="pt-BR" sz="2800" u="none" cap="none" strike="noStrike">
                <a:solidFill>
                  <a:srgbClr val="0E0F2B"/>
                </a:solidFill>
                <a:latin typeface="Arial"/>
                <a:ea typeface="Arial"/>
                <a:cs typeface="Arial"/>
                <a:sym typeface="Arial"/>
              </a:rPr>
              <a:t> </a:t>
            </a:r>
            <a:endParaRPr b="0" i="0" sz="2800" u="none" cap="none" strike="noStrike">
              <a:solidFill>
                <a:srgbClr val="000000"/>
              </a:solidFill>
              <a:latin typeface="Times New Roman"/>
              <a:ea typeface="Times New Roman"/>
              <a:cs typeface="Times New Roman"/>
              <a:sym typeface="Times New Roman"/>
            </a:endParaRPr>
          </a:p>
        </p:txBody>
      </p:sp>
      <p:sp>
        <p:nvSpPr>
          <p:cNvPr id="349" name="Google Shape;349;p35"/>
          <p:cNvSpPr txBox="1"/>
          <p:nvPr/>
        </p:nvSpPr>
        <p:spPr>
          <a:xfrm>
            <a:off x="9061200" y="2650680"/>
            <a:ext cx="54684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de </a:t>
            </a:r>
            <a:endParaRPr b="0" i="0" sz="2800" u="none" cap="none" strike="noStrike">
              <a:solidFill>
                <a:srgbClr val="000000"/>
              </a:solidFill>
              <a:latin typeface="Times New Roman"/>
              <a:ea typeface="Times New Roman"/>
              <a:cs typeface="Times New Roman"/>
              <a:sym typeface="Times New Roman"/>
            </a:endParaRPr>
          </a:p>
        </p:txBody>
      </p:sp>
      <p:sp>
        <p:nvSpPr>
          <p:cNvPr id="350" name="Google Shape;350;p35"/>
          <p:cNvSpPr txBox="1"/>
          <p:nvPr/>
        </p:nvSpPr>
        <p:spPr>
          <a:xfrm>
            <a:off x="955440" y="3147120"/>
            <a:ext cx="238140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disponibilizar </a:t>
            </a:r>
            <a:endParaRPr b="0" i="0" sz="2800" u="none" cap="none" strike="noStrike">
              <a:solidFill>
                <a:srgbClr val="000000"/>
              </a:solidFill>
              <a:latin typeface="Times New Roman"/>
              <a:ea typeface="Times New Roman"/>
              <a:cs typeface="Times New Roman"/>
              <a:sym typeface="Times New Roman"/>
            </a:endParaRPr>
          </a:p>
        </p:txBody>
      </p:sp>
      <p:sp>
        <p:nvSpPr>
          <p:cNvPr id="351" name="Google Shape;351;p35"/>
          <p:cNvSpPr txBox="1"/>
          <p:nvPr/>
        </p:nvSpPr>
        <p:spPr>
          <a:xfrm>
            <a:off x="3507480" y="3147120"/>
            <a:ext cx="244008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1" i="0" lang="pt-BR" sz="2800" u="none" cap="none" strike="noStrike">
                <a:solidFill>
                  <a:srgbClr val="0E0F2B"/>
                </a:solidFill>
                <a:latin typeface="Arial"/>
                <a:ea typeface="Arial"/>
                <a:cs typeface="Arial"/>
                <a:sym typeface="Arial"/>
              </a:rPr>
              <a:t>informações </a:t>
            </a:r>
            <a:endParaRPr b="0" i="0" sz="2800" u="none" cap="none" strike="noStrike">
              <a:solidFill>
                <a:srgbClr val="000000"/>
              </a:solidFill>
              <a:latin typeface="Times New Roman"/>
              <a:ea typeface="Times New Roman"/>
              <a:cs typeface="Times New Roman"/>
              <a:sym typeface="Times New Roman"/>
            </a:endParaRPr>
          </a:p>
        </p:txBody>
      </p:sp>
      <p:sp>
        <p:nvSpPr>
          <p:cNvPr id="352" name="Google Shape;352;p35"/>
          <p:cNvSpPr txBox="1"/>
          <p:nvPr/>
        </p:nvSpPr>
        <p:spPr>
          <a:xfrm>
            <a:off x="6120720" y="3147120"/>
            <a:ext cx="205200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1" i="0" lang="pt-BR" sz="2800" u="none" cap="none" strike="noStrike">
                <a:solidFill>
                  <a:srgbClr val="0E0F2B"/>
                </a:solidFill>
                <a:latin typeface="Arial"/>
                <a:ea typeface="Arial"/>
                <a:cs typeface="Arial"/>
                <a:sym typeface="Arial"/>
              </a:rPr>
              <a:t>relevantes </a:t>
            </a:r>
            <a:endParaRPr b="0" i="0" sz="2800" u="none" cap="none" strike="noStrike">
              <a:solidFill>
                <a:srgbClr val="000000"/>
              </a:solidFill>
              <a:latin typeface="Times New Roman"/>
              <a:ea typeface="Times New Roman"/>
              <a:cs typeface="Times New Roman"/>
              <a:sym typeface="Times New Roman"/>
            </a:endParaRPr>
          </a:p>
        </p:txBody>
      </p:sp>
      <p:sp>
        <p:nvSpPr>
          <p:cNvPr id="353" name="Google Shape;353;p35"/>
          <p:cNvSpPr txBox="1"/>
          <p:nvPr/>
        </p:nvSpPr>
        <p:spPr>
          <a:xfrm>
            <a:off x="8343720" y="3147120"/>
            <a:ext cx="39132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e </a:t>
            </a:r>
            <a:endParaRPr b="0" i="0" sz="2800" u="none" cap="none" strike="noStrike">
              <a:solidFill>
                <a:srgbClr val="000000"/>
              </a:solidFill>
              <a:latin typeface="Times New Roman"/>
              <a:ea typeface="Times New Roman"/>
              <a:cs typeface="Times New Roman"/>
              <a:sym typeface="Times New Roman"/>
            </a:endParaRPr>
          </a:p>
        </p:txBody>
      </p:sp>
      <p:sp>
        <p:nvSpPr>
          <p:cNvPr id="354" name="Google Shape;354;p35"/>
          <p:cNvSpPr txBox="1"/>
          <p:nvPr/>
        </p:nvSpPr>
        <p:spPr>
          <a:xfrm>
            <a:off x="8840880" y="3147120"/>
            <a:ext cx="76500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não </a:t>
            </a:r>
            <a:endParaRPr b="0" i="0" sz="2800" u="none" cap="none" strike="noStrike">
              <a:solidFill>
                <a:srgbClr val="000000"/>
              </a:solidFill>
              <a:latin typeface="Times New Roman"/>
              <a:ea typeface="Times New Roman"/>
              <a:cs typeface="Times New Roman"/>
              <a:sym typeface="Times New Roman"/>
            </a:endParaRPr>
          </a:p>
        </p:txBody>
      </p:sp>
      <p:sp>
        <p:nvSpPr>
          <p:cNvPr id="355" name="Google Shape;355;p35"/>
          <p:cNvSpPr txBox="1"/>
          <p:nvPr/>
        </p:nvSpPr>
        <p:spPr>
          <a:xfrm>
            <a:off x="955440" y="3643560"/>
            <a:ext cx="864792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apenas aquelas impostas por disposições de leis </a:t>
            </a:r>
            <a:endParaRPr b="0" i="0" sz="2800" u="none" cap="none" strike="noStrike">
              <a:solidFill>
                <a:srgbClr val="000000"/>
              </a:solidFill>
              <a:latin typeface="Times New Roman"/>
              <a:ea typeface="Times New Roman"/>
              <a:cs typeface="Times New Roman"/>
              <a:sym typeface="Times New Roman"/>
            </a:endParaRPr>
          </a:p>
        </p:txBody>
      </p:sp>
      <p:sp>
        <p:nvSpPr>
          <p:cNvPr id="356" name="Google Shape;356;p35"/>
          <p:cNvSpPr txBox="1"/>
          <p:nvPr/>
        </p:nvSpPr>
        <p:spPr>
          <a:xfrm>
            <a:off x="955440" y="4140000"/>
            <a:ext cx="314424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ou regulamentos; </a:t>
            </a:r>
            <a:endParaRPr b="0" i="0" sz="2800" u="none" cap="none" strike="noStrike">
              <a:solidFill>
                <a:srgbClr val="000000"/>
              </a:solidFill>
              <a:latin typeface="Times New Roman"/>
              <a:ea typeface="Times New Roman"/>
              <a:cs typeface="Times New Roman"/>
              <a:sym typeface="Times New Roman"/>
            </a:endParaRPr>
          </a:p>
        </p:txBody>
      </p:sp>
      <p:sp>
        <p:nvSpPr>
          <p:cNvPr id="357" name="Google Shape;357;p35"/>
          <p:cNvSpPr txBox="1"/>
          <p:nvPr/>
        </p:nvSpPr>
        <p:spPr>
          <a:xfrm>
            <a:off x="955440" y="4736160"/>
            <a:ext cx="39132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 </a:t>
            </a:r>
            <a:endParaRPr b="0" i="0" sz="2800" u="none" cap="none" strike="noStrike">
              <a:solidFill>
                <a:srgbClr val="000000"/>
              </a:solidFill>
              <a:latin typeface="Times New Roman"/>
              <a:ea typeface="Times New Roman"/>
              <a:cs typeface="Times New Roman"/>
              <a:sym typeface="Times New Roman"/>
            </a:endParaRPr>
          </a:p>
        </p:txBody>
      </p:sp>
      <p:sp>
        <p:nvSpPr>
          <p:cNvPr id="358" name="Google Shape;358;p35"/>
          <p:cNvSpPr txBox="1"/>
          <p:nvPr/>
        </p:nvSpPr>
        <p:spPr>
          <a:xfrm>
            <a:off x="577080" y="5475600"/>
            <a:ext cx="235080" cy="2894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79"/>
              <a:buFont typeface="Arial"/>
              <a:buNone/>
            </a:pPr>
            <a:r>
              <a:rPr b="0" i="0" lang="pt-BR" sz="1679" u="none" cap="none" strike="noStrike">
                <a:solidFill>
                  <a:srgbClr val="DA9E54"/>
                </a:solidFill>
                <a:latin typeface="Noto Sans Symbols"/>
                <a:ea typeface="Noto Sans Symbols"/>
                <a:cs typeface="Noto Sans Symbols"/>
                <a:sym typeface="Noto Sans Symbols"/>
              </a:rPr>
              <a:t>■</a:t>
            </a:r>
            <a:endParaRPr b="0" i="0" sz="1679" u="none" cap="none" strike="noStrike">
              <a:solidFill>
                <a:srgbClr val="000000"/>
              </a:solidFill>
              <a:latin typeface="Times New Roman"/>
              <a:ea typeface="Times New Roman"/>
              <a:cs typeface="Times New Roman"/>
              <a:sym typeface="Times New Roman"/>
            </a:endParaRPr>
          </a:p>
        </p:txBody>
      </p:sp>
      <p:sp>
        <p:nvSpPr>
          <p:cNvPr id="359" name="Google Shape;359;p35"/>
          <p:cNvSpPr txBox="1"/>
          <p:nvPr/>
        </p:nvSpPr>
        <p:spPr>
          <a:xfrm>
            <a:off x="955440" y="5331960"/>
            <a:ext cx="840420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Ou seja, a comunicação deve contemplar todos </a:t>
            </a:r>
            <a:endParaRPr b="0" i="0" sz="2800" u="none" cap="none" strike="noStrike">
              <a:solidFill>
                <a:srgbClr val="000000"/>
              </a:solidFill>
              <a:latin typeface="Times New Roman"/>
              <a:ea typeface="Times New Roman"/>
              <a:cs typeface="Times New Roman"/>
              <a:sym typeface="Times New Roman"/>
            </a:endParaRPr>
          </a:p>
        </p:txBody>
      </p:sp>
      <p:sp>
        <p:nvSpPr>
          <p:cNvPr id="360" name="Google Shape;360;p35"/>
          <p:cNvSpPr txBox="1"/>
          <p:nvPr/>
        </p:nvSpPr>
        <p:spPr>
          <a:xfrm>
            <a:off x="955440" y="5828400"/>
            <a:ext cx="838584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os fatores (inclusive intangíveis) que conduzem </a:t>
            </a:r>
            <a:endParaRPr b="0" i="0" sz="2800" u="none" cap="none" strike="noStrike">
              <a:solidFill>
                <a:srgbClr val="000000"/>
              </a:solidFill>
              <a:latin typeface="Times New Roman"/>
              <a:ea typeface="Times New Roman"/>
              <a:cs typeface="Times New Roman"/>
              <a:sym typeface="Times New Roman"/>
            </a:endParaRPr>
          </a:p>
        </p:txBody>
      </p:sp>
      <p:sp>
        <p:nvSpPr>
          <p:cNvPr id="361" name="Google Shape;361;p35"/>
          <p:cNvSpPr txBox="1"/>
          <p:nvPr/>
        </p:nvSpPr>
        <p:spPr>
          <a:xfrm>
            <a:off x="955440" y="6325560"/>
            <a:ext cx="605052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à criação (ou destruição) de valor. </a:t>
            </a:r>
            <a:endParaRPr b="0" i="0" sz="2800" u="none" cap="none" strike="noStrike">
              <a:solidFill>
                <a:srgbClr val="000000"/>
              </a:solidFill>
              <a:latin typeface="Times New Roman"/>
              <a:ea typeface="Times New Roman"/>
              <a:cs typeface="Times New Roman"/>
              <a:sym typeface="Times New Roman"/>
            </a:endParaRPr>
          </a:p>
        </p:txBody>
      </p:sp>
      <p:sp>
        <p:nvSpPr>
          <p:cNvPr id="362" name="Google Shape;362;p35"/>
          <p:cNvSpPr txBox="1"/>
          <p:nvPr/>
        </p:nvSpPr>
        <p:spPr>
          <a:xfrm>
            <a:off x="577080" y="6921000"/>
            <a:ext cx="390960" cy="46152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pt-BR" sz="2800" u="none" cap="none" strike="noStrike">
                <a:solidFill>
                  <a:srgbClr val="0E0F2B"/>
                </a:solidFill>
                <a:latin typeface="Arial"/>
                <a:ea typeface="Arial"/>
                <a:cs typeface="Arial"/>
                <a:sym typeface="Arial"/>
              </a:rPr>
              <a:t> </a:t>
            </a:r>
            <a:endParaRPr b="0" i="0" sz="2800" u="none" cap="none" strike="noStrike">
              <a:solidFill>
                <a:srgbClr val="000000"/>
              </a:solidFill>
              <a:latin typeface="Times New Roman"/>
              <a:ea typeface="Times New Roman"/>
              <a:cs typeface="Times New Roman"/>
              <a:sym typeface="Times New Roman"/>
            </a:endParaRPr>
          </a:p>
        </p:txBody>
      </p:sp>
      <p:sp>
        <p:nvSpPr>
          <p:cNvPr id="363" name="Google Shape;363;p35"/>
          <p:cNvSpPr txBox="1"/>
          <p:nvPr/>
        </p:nvSpPr>
        <p:spPr>
          <a:xfrm>
            <a:off x="696240" y="567720"/>
            <a:ext cx="2833200" cy="525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9"/>
              <a:buFont typeface="Arial"/>
              <a:buNone/>
            </a:pPr>
            <a:r>
              <a:rPr b="1" i="1" lang="pt-BR" sz="3209" u="none" cap="none" strike="noStrike">
                <a:solidFill>
                  <a:srgbClr val="000000"/>
                </a:solidFill>
                <a:latin typeface="Times New Roman"/>
                <a:ea typeface="Times New Roman"/>
                <a:cs typeface="Times New Roman"/>
                <a:sym typeface="Times New Roman"/>
              </a:rPr>
              <a:t>Transparência </a:t>
            </a:r>
            <a:endParaRPr b="0" i="0" sz="3209"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