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8" r:id="rId3"/>
    <p:sldId id="262" r:id="rId4"/>
    <p:sldId id="263" r:id="rId5"/>
    <p:sldId id="261" r:id="rId6"/>
    <p:sldId id="265" r:id="rId7"/>
    <p:sldId id="266" r:id="rId8"/>
    <p:sldId id="267" r:id="rId9"/>
    <p:sldId id="268" r:id="rId10"/>
    <p:sldId id="269" r:id="rId11"/>
    <p:sldId id="264" r:id="rId12"/>
    <p:sldId id="258" r:id="rId13"/>
    <p:sldId id="259" r:id="rId14"/>
    <p:sldId id="260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vigaweb.net/2016/06/doom-e-gli-sparatutto-3d-anni-90-su-pc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ingofgng.com/2008/11/08/mess-un-emulatore-condannato-al-fallimento/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creativecommons.org/licenses/by-nc-sa/3.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B7652-B76D-26C6-CF58-4E77B4B1BA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DESENVOLVIMENTO DE JOGOS</a:t>
            </a:r>
          </a:p>
        </p:txBody>
      </p:sp>
    </p:spTree>
    <p:extLst>
      <p:ext uri="{BB962C8B-B14F-4D97-AF65-F5344CB8AC3E}">
        <p14:creationId xmlns:p14="http://schemas.microsoft.com/office/powerpoint/2010/main" val="2417702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91B31-798F-2FC3-7340-4AB1115B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4184"/>
            <a:ext cx="10131425" cy="1456267"/>
          </a:xfrm>
        </p:spPr>
        <p:txBody>
          <a:bodyPr/>
          <a:lstStyle/>
          <a:p>
            <a:r>
              <a:rPr lang="pt-BR" b="1" dirty="0" err="1"/>
              <a:t>unity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4CC5B-2808-D7BB-F188-B1030C13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83957"/>
            <a:ext cx="10978977" cy="5066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O Unity possui um quantitativo considerável de usuários em sua comunidade eliminando a separação elitista entre programadores, artistas e designers de jogos, típica de </a:t>
            </a:r>
            <a:r>
              <a:rPr lang="pt-BR" sz="2800" dirty="0" err="1"/>
              <a:t>engines</a:t>
            </a:r>
            <a:r>
              <a:rPr lang="pt-BR" sz="2800" dirty="0"/>
              <a:t> de alto preço. </a:t>
            </a:r>
          </a:p>
        </p:txBody>
      </p:sp>
    </p:spTree>
    <p:extLst>
      <p:ext uri="{BB962C8B-B14F-4D97-AF65-F5344CB8AC3E}">
        <p14:creationId xmlns:p14="http://schemas.microsoft.com/office/powerpoint/2010/main" val="3919861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91B31-798F-2FC3-7340-4AB1115B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4184"/>
            <a:ext cx="10131425" cy="1456267"/>
          </a:xfrm>
        </p:spPr>
        <p:txBody>
          <a:bodyPr/>
          <a:lstStyle/>
          <a:p>
            <a:r>
              <a:rPr lang="pt-BR" b="1" dirty="0"/>
              <a:t>Interface e estrutura hierárquica (Unity)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4CC5B-2808-D7BB-F188-B1030C13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83957"/>
            <a:ext cx="10978977" cy="5066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A interface inicial e padrão do Unity exibe as principais janelas e abas já abertas organizadas para o desenvolvimento de jogos. A plataforma de edição é subdividida em janelas, cada uma com suas funções práticas, desde modificar comportamento, física, lógica e aparência do cenário, até organizar os objetos do jogo, a posição de cada um, etc.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dirty="0"/>
              <a:t>A Interface de Usuário ou </a:t>
            </a:r>
            <a:r>
              <a:rPr lang="pt-BR" sz="2800" dirty="0" err="1"/>
              <a:t>User</a:t>
            </a:r>
            <a:r>
              <a:rPr lang="pt-BR" sz="2800" dirty="0"/>
              <a:t> Interface (UI) do Unity é composta por diversos grupos de janelas e algumas compostas por abas (</a:t>
            </a:r>
            <a:r>
              <a:rPr lang="pt-BR" sz="2800" dirty="0" err="1"/>
              <a:t>tabs</a:t>
            </a:r>
            <a:r>
              <a:rPr lang="pt-BR" sz="2800" dirty="0"/>
              <a:t>) que podem ser organizadas de acordo com preferência do desenvolvedor.</a:t>
            </a:r>
          </a:p>
        </p:txBody>
      </p:sp>
    </p:spTree>
    <p:extLst>
      <p:ext uri="{BB962C8B-B14F-4D97-AF65-F5344CB8AC3E}">
        <p14:creationId xmlns:p14="http://schemas.microsoft.com/office/powerpoint/2010/main" val="2912558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91B31-798F-2FC3-7340-4AB1115B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4184"/>
            <a:ext cx="10131425" cy="1456267"/>
          </a:xfrm>
        </p:spPr>
        <p:txBody>
          <a:bodyPr/>
          <a:lstStyle/>
          <a:p>
            <a:r>
              <a:rPr lang="pt-BR" b="1" dirty="0"/>
              <a:t>Interface e estrutura hierárquica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4CC5B-2808-D7BB-F188-B1030C13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83957"/>
            <a:ext cx="10978977" cy="5066270"/>
          </a:xfrm>
        </p:spPr>
        <p:txBody>
          <a:bodyPr>
            <a:normAutofit/>
          </a:bodyPr>
          <a:lstStyle/>
          <a:p>
            <a:r>
              <a:rPr lang="pt-BR" sz="3600" dirty="0" err="1"/>
              <a:t>Hierarchy</a:t>
            </a:r>
            <a:r>
              <a:rPr lang="pt-BR" sz="3600" dirty="0"/>
              <a:t> (hierarquia)</a:t>
            </a:r>
          </a:p>
          <a:p>
            <a:r>
              <a:rPr lang="pt-BR" sz="3600" dirty="0" err="1"/>
              <a:t>Scene</a:t>
            </a:r>
            <a:r>
              <a:rPr lang="pt-BR" sz="3600" dirty="0"/>
              <a:t> (cena)</a:t>
            </a:r>
          </a:p>
          <a:p>
            <a:r>
              <a:rPr lang="pt-BR" sz="3600" dirty="0"/>
              <a:t>Game (jogo)</a:t>
            </a:r>
          </a:p>
          <a:p>
            <a:r>
              <a:rPr lang="pt-BR" sz="3600" dirty="0"/>
              <a:t>Project (projeto)</a:t>
            </a:r>
          </a:p>
          <a:p>
            <a:r>
              <a:rPr lang="pt-BR" sz="3600" dirty="0"/>
              <a:t>Inspector (inspetor)</a:t>
            </a:r>
          </a:p>
        </p:txBody>
      </p:sp>
    </p:spTree>
    <p:extLst>
      <p:ext uri="{BB962C8B-B14F-4D97-AF65-F5344CB8AC3E}">
        <p14:creationId xmlns:p14="http://schemas.microsoft.com/office/powerpoint/2010/main" val="4168881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91B31-798F-2FC3-7340-4AB1115B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4184"/>
            <a:ext cx="10131425" cy="1456267"/>
          </a:xfrm>
        </p:spPr>
        <p:txBody>
          <a:bodyPr/>
          <a:lstStyle/>
          <a:p>
            <a:r>
              <a:rPr lang="pt-BR" sz="3600" b="1" dirty="0" err="1"/>
              <a:t>Hierarchy</a:t>
            </a:r>
            <a:r>
              <a:rPr lang="pt-BR" sz="3600" b="1" dirty="0"/>
              <a:t> (hierarquia)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4CC5B-2808-D7BB-F188-B1030C13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383957"/>
            <a:ext cx="6975388" cy="5066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Lista todos os objetos da cena atual de forma hierárquica. O Unity suporta o conceito de edição de múltiplas cenas, o que facilita a passagem de objetos entre cenas sem precisar fechar uma cena e abrir outra. </a:t>
            </a:r>
            <a:r>
              <a:rPr lang="pt-BR" sz="3200" u="sng" dirty="0"/>
              <a:t>No Unity todo objeto é um </a:t>
            </a:r>
            <a:r>
              <a:rPr lang="pt-BR" sz="3200" u="sng" dirty="0" err="1"/>
              <a:t>GameObject</a:t>
            </a:r>
            <a:r>
              <a:rPr lang="pt-BR" sz="3200" u="sng" dirty="0"/>
              <a:t>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3CAF73F-8A19-AE10-20A4-81CC840DA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190" y="318653"/>
            <a:ext cx="6439799" cy="6220693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6797FA9B-055F-57D8-4F28-1EEC4FD96F3F}"/>
              </a:ext>
            </a:extLst>
          </p:cNvPr>
          <p:cNvSpPr/>
          <p:nvPr/>
        </p:nvSpPr>
        <p:spPr>
          <a:xfrm>
            <a:off x="6934200" y="932706"/>
            <a:ext cx="841290" cy="4318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867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91B31-798F-2FC3-7340-4AB1115B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0804"/>
            <a:ext cx="10131425" cy="1456267"/>
          </a:xfrm>
        </p:spPr>
        <p:txBody>
          <a:bodyPr/>
          <a:lstStyle/>
          <a:p>
            <a:r>
              <a:rPr lang="pt-BR" sz="3600" b="1" dirty="0" err="1"/>
              <a:t>Scene</a:t>
            </a:r>
            <a:r>
              <a:rPr lang="pt-BR" sz="3600" b="1" dirty="0"/>
              <a:t> (cena)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4CC5B-2808-D7BB-F188-B1030C13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62052"/>
            <a:ext cx="7353298" cy="1456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Mostra a cena e como ela está organizada. </a:t>
            </a:r>
            <a:endParaRPr lang="pt-BR" sz="3200" u="sng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FC8241-C082-AD97-7916-7AC00FF96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08" y="2112090"/>
            <a:ext cx="9211961" cy="5792008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6797FA9B-055F-57D8-4F28-1EEC4FD96F3F}"/>
              </a:ext>
            </a:extLst>
          </p:cNvPr>
          <p:cNvSpPr/>
          <p:nvPr/>
        </p:nvSpPr>
        <p:spPr>
          <a:xfrm rot="8431326">
            <a:off x="3306862" y="2393354"/>
            <a:ext cx="841290" cy="4318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146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91B31-798F-2FC3-7340-4AB1115B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4184"/>
            <a:ext cx="10131425" cy="1456267"/>
          </a:xfrm>
        </p:spPr>
        <p:txBody>
          <a:bodyPr/>
          <a:lstStyle/>
          <a:p>
            <a:r>
              <a:rPr lang="pt-BR" sz="3600" b="1" dirty="0"/>
              <a:t>Game (jogo)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4CC5B-2808-D7BB-F188-B1030C13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83957"/>
            <a:ext cx="7309021" cy="4942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Mostra o resultado final do jogo, pelo ponto de vista das câmera definidas na cena. É possível selecionar a escala do jogo, o tamanho, a resolução outros aspectos em relação à imagem. Há também opções de executar e pausar em diferentes resoluções e pausar a execução do jogo para observar cada frame em diferentes resoluções.</a:t>
            </a:r>
            <a:endParaRPr lang="pt-BR" sz="3200" u="sng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E07B087-FC4D-5DF5-B7DE-F12A4CE79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078" y="1670451"/>
            <a:ext cx="6002294" cy="3911840"/>
          </a:xfrm>
          <a:prstGeom prst="rect">
            <a:avLst/>
          </a:prstGeom>
        </p:spPr>
      </p:pic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845CE759-FAAE-17CE-6DBE-F26672346F6A}"/>
              </a:ext>
            </a:extLst>
          </p:cNvPr>
          <p:cNvSpPr/>
          <p:nvPr/>
        </p:nvSpPr>
        <p:spPr>
          <a:xfrm>
            <a:off x="8766347" y="971607"/>
            <a:ext cx="729048" cy="824699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91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91B31-798F-2FC3-7340-4AB1115B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4184"/>
            <a:ext cx="10131425" cy="1456267"/>
          </a:xfrm>
        </p:spPr>
        <p:txBody>
          <a:bodyPr/>
          <a:lstStyle/>
          <a:p>
            <a:r>
              <a:rPr lang="pt-BR" sz="3600" b="1" dirty="0"/>
              <a:t>Project (projeto)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4CC5B-2808-D7BB-F188-B1030C13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83957"/>
            <a:ext cx="11506199" cy="3052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Janela que lista pastas, subpastas e arquivos relacionados ao projeto Do lado esquerdo, é ilustrado um painel organizado de forma hierárquica em que é possível navegar pelas pastas que estruturam o projeto. Ao selecionar uma pasta seu conteúdo é exibido do lado direito da janela Project;</a:t>
            </a:r>
            <a:endParaRPr lang="pt-BR" sz="3200" u="sng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BCD0FC4-5292-A038-C289-07D171467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011" y="4184364"/>
            <a:ext cx="7240010" cy="3210373"/>
          </a:xfrm>
          <a:prstGeom prst="rect">
            <a:avLst/>
          </a:prstGeom>
        </p:spPr>
      </p:pic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845CE759-FAAE-17CE-6DBE-F26672346F6A}"/>
              </a:ext>
            </a:extLst>
          </p:cNvPr>
          <p:cNvSpPr/>
          <p:nvPr/>
        </p:nvSpPr>
        <p:spPr>
          <a:xfrm rot="16476364">
            <a:off x="1223174" y="4283218"/>
            <a:ext cx="729048" cy="824699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41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91B31-798F-2FC3-7340-4AB1115B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4184"/>
            <a:ext cx="10131425" cy="1456267"/>
          </a:xfrm>
        </p:spPr>
        <p:txBody>
          <a:bodyPr/>
          <a:lstStyle/>
          <a:p>
            <a:r>
              <a:rPr lang="pt-BR" sz="3600" b="1" dirty="0"/>
              <a:t>Inspector (inspetor)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4CC5B-2808-D7BB-F188-B1030C13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83956"/>
            <a:ext cx="6193389" cy="4559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Contém todos os parâmetros relacionados ao objeto selecionado na aba </a:t>
            </a:r>
            <a:r>
              <a:rPr lang="pt-BR" sz="3200" dirty="0" err="1"/>
              <a:t>Hierarchy</a:t>
            </a:r>
            <a:r>
              <a:rPr lang="pt-BR" sz="3200" dirty="0"/>
              <a:t> ou na </a:t>
            </a:r>
            <a:r>
              <a:rPr lang="pt-BR" sz="3200" dirty="0" err="1"/>
              <a:t>Scene</a:t>
            </a:r>
            <a:r>
              <a:rPr lang="pt-BR" sz="3200" dirty="0"/>
              <a:t> </a:t>
            </a:r>
            <a:r>
              <a:rPr lang="pt-BR" sz="3200" dirty="0" err="1"/>
              <a:t>View</a:t>
            </a:r>
            <a:r>
              <a:rPr lang="pt-BR" sz="3200" dirty="0"/>
              <a:t>, ainda as configurações gerais relacionadas ao projeto como um todo.</a:t>
            </a:r>
            <a:endParaRPr lang="pt-BR" sz="3200" u="sng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36DED4E-FCE1-9967-6918-460F67030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568" y="1917702"/>
            <a:ext cx="4001058" cy="4258269"/>
          </a:xfrm>
          <a:prstGeom prst="rect">
            <a:avLst/>
          </a:prstGeom>
        </p:spPr>
      </p:pic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845CE759-FAAE-17CE-6DBE-F26672346F6A}"/>
              </a:ext>
            </a:extLst>
          </p:cNvPr>
          <p:cNvSpPr/>
          <p:nvPr/>
        </p:nvSpPr>
        <p:spPr>
          <a:xfrm rot="19192827">
            <a:off x="8261520" y="1381727"/>
            <a:ext cx="729048" cy="824699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068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91B31-798F-2FC3-7340-4AB1115B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4184"/>
            <a:ext cx="10131425" cy="1456267"/>
          </a:xfrm>
        </p:spPr>
        <p:txBody>
          <a:bodyPr/>
          <a:lstStyle/>
          <a:p>
            <a:r>
              <a:rPr lang="pt-BR" sz="3600" b="1" dirty="0"/>
              <a:t>Toolbar (barra de ferramentas)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4CC5B-2808-D7BB-F188-B1030C13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83957"/>
            <a:ext cx="11506199" cy="3052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Ressalta-se que no Unity, os controles de navegação, conhecidos como Toolbar, consistem em controles fundamentais contendo opções de navegação, além dos posicionamentos de objetos na cena.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C93D180-54C8-7ED2-6F28-56369A810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491" y="3453499"/>
            <a:ext cx="3353268" cy="3277057"/>
          </a:xfrm>
          <a:prstGeom prst="rect">
            <a:avLst/>
          </a:prstGeom>
        </p:spPr>
      </p:pic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845CE759-FAAE-17CE-6DBE-F26672346F6A}"/>
              </a:ext>
            </a:extLst>
          </p:cNvPr>
          <p:cNvSpPr/>
          <p:nvPr/>
        </p:nvSpPr>
        <p:spPr>
          <a:xfrm rot="16476364">
            <a:off x="4411218" y="4122580"/>
            <a:ext cx="729048" cy="824699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8CEB07C-9492-26E7-C5EC-B27A8BDC75D9}"/>
              </a:ext>
            </a:extLst>
          </p:cNvPr>
          <p:cNvCxnSpPr/>
          <p:nvPr/>
        </p:nvCxnSpPr>
        <p:spPr>
          <a:xfrm>
            <a:off x="5216033" y="4138469"/>
            <a:ext cx="0" cy="13850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BEAA619-0ECD-C397-6741-52A9DDED9182}"/>
              </a:ext>
            </a:extLst>
          </p:cNvPr>
          <p:cNvCxnSpPr/>
          <p:nvPr/>
        </p:nvCxnSpPr>
        <p:spPr>
          <a:xfrm>
            <a:off x="5652638" y="4138468"/>
            <a:ext cx="0" cy="13850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3762CB96-19B2-13EF-AE3E-CA11A134131D}"/>
              </a:ext>
            </a:extLst>
          </p:cNvPr>
          <p:cNvCxnSpPr>
            <a:cxnSpLocks/>
          </p:cNvCxnSpPr>
          <p:nvPr/>
        </p:nvCxnSpPr>
        <p:spPr>
          <a:xfrm flipH="1">
            <a:off x="5216033" y="5527587"/>
            <a:ext cx="43660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0F6FBA05-E3C3-6145-33C8-26506C2664D2}"/>
              </a:ext>
            </a:extLst>
          </p:cNvPr>
          <p:cNvCxnSpPr>
            <a:cxnSpLocks/>
          </p:cNvCxnSpPr>
          <p:nvPr/>
        </p:nvCxnSpPr>
        <p:spPr>
          <a:xfrm flipH="1">
            <a:off x="5216032" y="4138468"/>
            <a:ext cx="43660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990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91B31-798F-2FC3-7340-4AB1115B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7178"/>
            <a:ext cx="10131425" cy="1456267"/>
          </a:xfrm>
        </p:spPr>
        <p:txBody>
          <a:bodyPr/>
          <a:lstStyle/>
          <a:p>
            <a:r>
              <a:rPr lang="pt-BR" sz="3600" b="1" dirty="0" err="1"/>
              <a:t>Gameobjects</a:t>
            </a:r>
            <a:endParaRPr lang="pt-BR" sz="36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4CC5B-2808-D7BB-F188-B1030C13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285103"/>
            <a:ext cx="6673597" cy="53857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3200" dirty="0"/>
              <a:t>Por definição, </a:t>
            </a:r>
            <a:r>
              <a:rPr lang="pt-BR" sz="3200" dirty="0" err="1"/>
              <a:t>GameObjects</a:t>
            </a:r>
            <a:r>
              <a:rPr lang="pt-BR" sz="3200" dirty="0"/>
              <a:t> são a representação de elementos da cena na estrutura hierárquica do Unity, eles não tem renderização em sua forma original, são pontos no espaço na cena e </a:t>
            </a:r>
            <a:r>
              <a:rPr lang="pt-BR" sz="3200" u="sng" dirty="0"/>
              <a:t>suas únicas propriedades nativas são o tamanho e a localização, sejam em um espaço 3D(X,Y,Z) ou 2D(X,Y), e o que transforma esses pontos em imagens e formas visuais são os Componentes Associados.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B087682-6DB9-55E6-CF6E-02434B34D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318" y="1643445"/>
            <a:ext cx="4322799" cy="330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2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91B31-798F-2FC3-7340-4AB1115B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4184"/>
            <a:ext cx="10131425" cy="1456267"/>
          </a:xfrm>
        </p:spPr>
        <p:txBody>
          <a:bodyPr/>
          <a:lstStyle/>
          <a:p>
            <a:r>
              <a:rPr lang="pt-BR" b="1" dirty="0"/>
              <a:t>Motores de jogos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4CC5B-2808-D7BB-F188-B1030C13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83957"/>
            <a:ext cx="10978977" cy="5066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Na década de 80, os games eram codificados de forma artesanal, pois desenvolvedores e sua equipe tinham que criar seus jogos do “zero”, pixel a pixels, reduzindo-se ao desenvolvimento de games sem interatividade com o usuário, devido a limitação de hardware, e os códigos eram feitos em linguagens de muito baixo nível (Assembly), não podendo ser reaproveitados.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915819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91B31-798F-2FC3-7340-4AB1115B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7178"/>
            <a:ext cx="10131425" cy="1456267"/>
          </a:xfrm>
        </p:spPr>
        <p:txBody>
          <a:bodyPr/>
          <a:lstStyle/>
          <a:p>
            <a:r>
              <a:rPr lang="pt-BR" sz="3600" b="1" dirty="0" err="1"/>
              <a:t>Gameobjects</a:t>
            </a:r>
            <a:endParaRPr lang="pt-BR" sz="36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4CC5B-2808-D7BB-F188-B1030C13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285103"/>
            <a:ext cx="6673597" cy="5385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err="1"/>
              <a:t>GameObjects</a:t>
            </a:r>
            <a:r>
              <a:rPr lang="pt-BR" sz="3200" dirty="0"/>
              <a:t> são os objetos fundamentais em Unity que representam personagens, adereços e cenários. </a:t>
            </a:r>
            <a:r>
              <a:rPr lang="pt-BR" sz="3200" u="sng" dirty="0"/>
              <a:t>Eles não realizam muito em si mesmos, mas atuam como recipientes para componentes, que implementam a funcionalidade.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B087682-6DB9-55E6-CF6E-02434B34D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318" y="1643445"/>
            <a:ext cx="4322799" cy="330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29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91B31-798F-2FC3-7340-4AB1115B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7178"/>
            <a:ext cx="10131425" cy="1456267"/>
          </a:xfrm>
        </p:spPr>
        <p:txBody>
          <a:bodyPr/>
          <a:lstStyle/>
          <a:p>
            <a:r>
              <a:rPr lang="pt-BR" sz="3600" b="1" dirty="0" err="1"/>
              <a:t>Gameobjects</a:t>
            </a:r>
            <a:endParaRPr lang="pt-BR" sz="36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4CC5B-2808-D7BB-F188-B1030C13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285103"/>
            <a:ext cx="6673597" cy="53857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sz="3200" dirty="0"/>
              <a:t>Cada objeto no seu jogo é um </a:t>
            </a:r>
            <a:r>
              <a:rPr lang="pt-BR" sz="3200" dirty="0" err="1"/>
              <a:t>GameObjects</a:t>
            </a:r>
            <a:r>
              <a:rPr lang="pt-BR" sz="3200" dirty="0"/>
              <a:t>. Entretanto, um </a:t>
            </a:r>
            <a:r>
              <a:rPr lang="pt-BR" sz="3200" dirty="0" err="1"/>
              <a:t>GameObjects</a:t>
            </a:r>
            <a:r>
              <a:rPr lang="pt-BR" sz="3200" dirty="0"/>
              <a:t> </a:t>
            </a:r>
            <a:r>
              <a:rPr lang="pt-BR" sz="3200" u="sng" dirty="0"/>
              <a:t>não faz nada por conta própria</a:t>
            </a:r>
            <a:r>
              <a:rPr lang="pt-BR" sz="3200" dirty="0"/>
              <a:t>, o mesmo precisa de propriedades especiais para se tornar um personagem, um cenário, uma arma, uma luz, uma explosão, um emissor de som ou um efeito especial. Sendo assim, </a:t>
            </a:r>
            <a:r>
              <a:rPr lang="pt-BR" sz="3200" u="sng" dirty="0"/>
              <a:t>um </a:t>
            </a:r>
            <a:r>
              <a:rPr lang="pt-BR" sz="3200" u="sng" dirty="0" err="1"/>
              <a:t>GameObject</a:t>
            </a:r>
            <a:r>
              <a:rPr lang="pt-BR" sz="3200" u="sng" dirty="0"/>
              <a:t> funciona como um recipiente que pode conter as diferentes parte necessárias para formar cada tipo de objeto, sendo que cada parte é chamada de componentes (</a:t>
            </a:r>
            <a:r>
              <a:rPr lang="pt-BR" sz="3200" u="sng" dirty="0" err="1"/>
              <a:t>Component</a:t>
            </a:r>
            <a:r>
              <a:rPr lang="pt-BR" sz="3200" u="sng" dirty="0"/>
              <a:t>). </a:t>
            </a:r>
            <a:r>
              <a:rPr lang="pt-BR" sz="3200" dirty="0"/>
              <a:t>Pense em um </a:t>
            </a:r>
            <a:r>
              <a:rPr lang="pt-BR" sz="3200" dirty="0" err="1"/>
              <a:t>GameObject</a:t>
            </a:r>
            <a:r>
              <a:rPr lang="pt-BR" sz="3200" dirty="0"/>
              <a:t> como se fosse uma "panela vazia" e os componentes como diferentes integrantes que compõem sua receita de gameplay.</a:t>
            </a:r>
            <a:endParaRPr lang="pt-BR" sz="3200" u="sng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B087682-6DB9-55E6-CF6E-02434B34D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318" y="1643445"/>
            <a:ext cx="4322799" cy="330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75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91B31-798F-2FC3-7340-4AB1115B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7178"/>
            <a:ext cx="10131425" cy="1456267"/>
          </a:xfrm>
        </p:spPr>
        <p:txBody>
          <a:bodyPr/>
          <a:lstStyle/>
          <a:p>
            <a:r>
              <a:rPr lang="pt-BR" sz="3600" b="1" dirty="0" err="1"/>
              <a:t>transform</a:t>
            </a:r>
            <a:endParaRPr lang="pt-BR" sz="36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4CC5B-2808-D7BB-F188-B1030C13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285103"/>
            <a:ext cx="6673597" cy="5385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O </a:t>
            </a:r>
            <a:r>
              <a:rPr lang="pt-BR" sz="3200" dirty="0" err="1"/>
              <a:t>Transform</a:t>
            </a:r>
            <a:r>
              <a:rPr lang="pt-BR" sz="3200" dirty="0"/>
              <a:t> </a:t>
            </a:r>
            <a:r>
              <a:rPr lang="pt-BR" sz="3200" dirty="0" err="1"/>
              <a:t>Component</a:t>
            </a:r>
            <a:r>
              <a:rPr lang="pt-BR" sz="3200" dirty="0"/>
              <a:t> é um dos componentes mais importantes, uma </a:t>
            </a:r>
            <a:r>
              <a:rPr lang="pt-BR" sz="3200" dirty="0" err="1"/>
              <a:t>quez</a:t>
            </a:r>
            <a:r>
              <a:rPr lang="pt-BR" sz="3200" dirty="0"/>
              <a:t> que todas as propriedades de transformação do </a:t>
            </a:r>
            <a:r>
              <a:rPr lang="pt-BR" sz="3200" dirty="0" err="1"/>
              <a:t>GameObject</a:t>
            </a:r>
            <a:r>
              <a:rPr lang="pt-BR" sz="3200" dirty="0"/>
              <a:t> são ativadas por meio do mesmo, definindo a posição, rotação e escala dos objetos.</a:t>
            </a:r>
          </a:p>
          <a:p>
            <a:pPr marL="0" indent="0">
              <a:buNone/>
            </a:pPr>
            <a:r>
              <a:rPr lang="pt-BR" sz="3200" dirty="0"/>
              <a:t>O </a:t>
            </a:r>
            <a:r>
              <a:rPr lang="pt-BR" sz="3200" dirty="0" err="1"/>
              <a:t>Transform</a:t>
            </a:r>
            <a:r>
              <a:rPr lang="pt-BR" sz="3200" dirty="0"/>
              <a:t> é usado tanto em objetos 2D como em objetos 3D.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B087682-6DB9-55E6-CF6E-02434B34D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318" y="1643445"/>
            <a:ext cx="4322799" cy="330567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E5651AC-1C7A-529C-1972-AAF7ED559874}"/>
              </a:ext>
            </a:extLst>
          </p:cNvPr>
          <p:cNvSpPr/>
          <p:nvPr/>
        </p:nvSpPr>
        <p:spPr>
          <a:xfrm>
            <a:off x="8217244" y="2928552"/>
            <a:ext cx="3773873" cy="171759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764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91B31-798F-2FC3-7340-4AB1115B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7178"/>
            <a:ext cx="10131425" cy="1456267"/>
          </a:xfrm>
        </p:spPr>
        <p:txBody>
          <a:bodyPr/>
          <a:lstStyle/>
          <a:p>
            <a:r>
              <a:rPr lang="pt-BR" sz="3600" b="1" dirty="0"/>
              <a:t>sprites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4CC5B-2808-D7BB-F188-B1030C13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285103"/>
            <a:ext cx="6673597" cy="5385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Na criação de jogos 2D, normalmente são utilizadas centenas de Imagens para dar vidas e cores aos personagens, cenários e itens, após serem importados são usados em cenas do jogo, e passam a ser chamados de sprites</a:t>
            </a:r>
          </a:p>
          <a:p>
            <a:pPr marL="0" indent="0">
              <a:buNone/>
            </a:pPr>
            <a:endParaRPr lang="pt-BR" sz="3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1D5F8AA-B7FA-34A3-C79A-3C8C85159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887" y="724842"/>
            <a:ext cx="3770868" cy="561245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F451695-43A3-FD96-E6EE-10A3EF284231}"/>
              </a:ext>
            </a:extLst>
          </p:cNvPr>
          <p:cNvSpPr/>
          <p:nvPr/>
        </p:nvSpPr>
        <p:spPr>
          <a:xfrm>
            <a:off x="8464378" y="2533135"/>
            <a:ext cx="3511377" cy="255784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570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91B31-798F-2FC3-7340-4AB1115B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58258"/>
            <a:ext cx="10131425" cy="918603"/>
          </a:xfrm>
        </p:spPr>
        <p:txBody>
          <a:bodyPr/>
          <a:lstStyle/>
          <a:p>
            <a:r>
              <a:rPr lang="pt-BR" sz="3600" b="1" dirty="0"/>
              <a:t>sprites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4CC5B-2808-D7BB-F188-B1030C13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285103"/>
            <a:ext cx="6673597" cy="53857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3200" dirty="0"/>
              <a:t>Sabe-se que Sprite é um objeto gráfico estático, animado e interativo ou não, que representa personagem, objeto, ou parte do cenário, dentro de uma “cena” ou situação do jogo.</a:t>
            </a:r>
          </a:p>
          <a:p>
            <a:pPr marL="0" indent="0">
              <a:buNone/>
            </a:pPr>
            <a:r>
              <a:rPr lang="pt-BR" sz="3200" dirty="0"/>
              <a:t>Entretanto, para dar vida e movimento a um personagem são necessárias sequências de frames, logo um só personagem pode conter um grupo de Sprites que formam o movimento para cada ação no jogo.</a:t>
            </a:r>
          </a:p>
          <a:p>
            <a:pPr marL="0" indent="0">
              <a:buNone/>
            </a:pPr>
            <a:endParaRPr lang="pt-BR" sz="3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1D5F8AA-B7FA-34A3-C79A-3C8C85159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887" y="724842"/>
            <a:ext cx="3770868" cy="561245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F451695-43A3-FD96-E6EE-10A3EF284231}"/>
              </a:ext>
            </a:extLst>
          </p:cNvPr>
          <p:cNvSpPr/>
          <p:nvPr/>
        </p:nvSpPr>
        <p:spPr>
          <a:xfrm>
            <a:off x="8464378" y="2533135"/>
            <a:ext cx="3511377" cy="255784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357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91B31-798F-2FC3-7340-4AB1115B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393040"/>
            <a:ext cx="10131425" cy="918603"/>
          </a:xfrm>
        </p:spPr>
        <p:txBody>
          <a:bodyPr/>
          <a:lstStyle/>
          <a:p>
            <a:r>
              <a:rPr lang="pt-BR" sz="3600" b="1" dirty="0" err="1"/>
              <a:t>Rigidbody</a:t>
            </a:r>
            <a:r>
              <a:rPr lang="pt-BR" sz="3600" b="1" dirty="0"/>
              <a:t> e </a:t>
            </a:r>
            <a:r>
              <a:rPr lang="pt-BR" sz="3600" b="1" dirty="0" err="1"/>
              <a:t>Colliders</a:t>
            </a:r>
            <a:endParaRPr lang="pt-BR" sz="36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4CC5B-2808-D7BB-F188-B1030C13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285103"/>
            <a:ext cx="11275539" cy="5385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Para que um Game </a:t>
            </a:r>
            <a:r>
              <a:rPr lang="pt-BR" sz="3200" dirty="0" err="1"/>
              <a:t>Object</a:t>
            </a:r>
            <a:r>
              <a:rPr lang="pt-BR" sz="3200" dirty="0"/>
              <a:t> possa agir sob o controle de </a:t>
            </a:r>
            <a:r>
              <a:rPr lang="pt-BR" sz="3200" dirty="0" err="1"/>
              <a:t>fisica</a:t>
            </a:r>
            <a:r>
              <a:rPr lang="pt-BR" sz="3200" dirty="0"/>
              <a:t>, Unity disponibiliza os componentes </a:t>
            </a:r>
            <a:r>
              <a:rPr lang="pt-BR" sz="3200" dirty="0" err="1"/>
              <a:t>Rigidbody</a:t>
            </a:r>
            <a:r>
              <a:rPr lang="pt-BR" sz="3200" dirty="0"/>
              <a:t> e </a:t>
            </a:r>
            <a:r>
              <a:rPr lang="pt-BR" sz="3200" dirty="0" err="1"/>
              <a:t>Colliders</a:t>
            </a:r>
            <a:r>
              <a:rPr lang="pt-BR" sz="3200" dirty="0"/>
              <a:t>. Com O componente </a:t>
            </a:r>
            <a:r>
              <a:rPr lang="pt-BR" sz="3200" dirty="0" err="1"/>
              <a:t>Rigidbody</a:t>
            </a:r>
            <a:r>
              <a:rPr lang="pt-BR" sz="3200" dirty="0"/>
              <a:t> é possível implementar articulações, colisões, gravidade, movimentações, restrições na </a:t>
            </a:r>
            <a:r>
              <a:rPr lang="pt-BR" sz="3200" dirty="0" err="1"/>
              <a:t>fisica</a:t>
            </a:r>
            <a:r>
              <a:rPr lang="pt-BR" sz="3200" dirty="0"/>
              <a:t>. </a:t>
            </a:r>
          </a:p>
          <a:p>
            <a:pPr marL="0" indent="0">
              <a:buNone/>
            </a:pPr>
            <a:r>
              <a:rPr lang="pt-BR" sz="3200" dirty="0"/>
              <a:t>Já o </a:t>
            </a:r>
            <a:r>
              <a:rPr lang="pt-BR" sz="3200" dirty="0" err="1"/>
              <a:t>Collider</a:t>
            </a:r>
            <a:r>
              <a:rPr lang="pt-BR" sz="3200" dirty="0"/>
              <a:t> é um componente utilizado para identificação de colisão com outros objetos da cena por parte do controle de física do Unity</a:t>
            </a:r>
          </a:p>
        </p:txBody>
      </p:sp>
    </p:spTree>
    <p:extLst>
      <p:ext uri="{BB962C8B-B14F-4D97-AF65-F5344CB8AC3E}">
        <p14:creationId xmlns:p14="http://schemas.microsoft.com/office/powerpoint/2010/main" val="1192278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91B31-798F-2FC3-7340-4AB1115B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393040"/>
            <a:ext cx="10131425" cy="918603"/>
          </a:xfrm>
        </p:spPr>
        <p:txBody>
          <a:bodyPr/>
          <a:lstStyle/>
          <a:p>
            <a:r>
              <a:rPr lang="pt-BR" sz="3600" b="1" dirty="0" err="1"/>
              <a:t>Rigidbody</a:t>
            </a:r>
            <a:r>
              <a:rPr lang="pt-BR" sz="3600" b="1" dirty="0"/>
              <a:t> e </a:t>
            </a:r>
            <a:r>
              <a:rPr lang="pt-BR" sz="3600" b="1" dirty="0" err="1"/>
              <a:t>Colliders</a:t>
            </a:r>
            <a:endParaRPr lang="pt-BR" sz="36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4CC5B-2808-D7BB-F188-B1030C13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285103"/>
            <a:ext cx="11275539" cy="5385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Quando dois </a:t>
            </a:r>
            <a:r>
              <a:rPr lang="pt-BR" sz="3200" dirty="0" err="1"/>
              <a:t>Colliders</a:t>
            </a:r>
            <a:r>
              <a:rPr lang="pt-BR" sz="3200" dirty="0"/>
              <a:t> entram em contato ocorre então, uma colisão. Essa colisão pode ser tratada manualmente pelo desenvolvedor por meio de scripts ou o Unity pode usar seu motor de física para simular física de colisão.</a:t>
            </a:r>
          </a:p>
          <a:p>
            <a:pPr marL="0" indent="0">
              <a:buNone/>
            </a:pPr>
            <a:r>
              <a:rPr lang="pt-BR" sz="3200" dirty="0"/>
              <a:t>No entanto, para que o Unity trate a simulação de física da colisão, o objeto também precisa possuir um </a:t>
            </a:r>
            <a:r>
              <a:rPr lang="pt-BR" sz="3200" dirty="0" err="1"/>
              <a:t>Rigidbody</a:t>
            </a:r>
            <a:r>
              <a:rPr lang="pt-BR" sz="3200" dirty="0"/>
              <a:t>. É o </a:t>
            </a:r>
            <a:r>
              <a:rPr lang="pt-BR" sz="3200" dirty="0" err="1"/>
              <a:t>Rigidbody</a:t>
            </a:r>
            <a:r>
              <a:rPr lang="pt-BR" sz="3200" dirty="0"/>
              <a:t> que define propriedades, tais como a massa do objeto; O </a:t>
            </a:r>
            <a:r>
              <a:rPr lang="pt-BR" sz="3200" dirty="0" err="1"/>
              <a:t>Collider</a:t>
            </a:r>
            <a:r>
              <a:rPr lang="pt-BR" sz="3200" dirty="0"/>
              <a:t> define, somente, o formato do objeto para a colisão.</a:t>
            </a:r>
          </a:p>
        </p:txBody>
      </p:sp>
    </p:spTree>
    <p:extLst>
      <p:ext uri="{BB962C8B-B14F-4D97-AF65-F5344CB8AC3E}">
        <p14:creationId xmlns:p14="http://schemas.microsoft.com/office/powerpoint/2010/main" val="1091369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91B31-798F-2FC3-7340-4AB1115B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393040"/>
            <a:ext cx="10131425" cy="918603"/>
          </a:xfrm>
        </p:spPr>
        <p:txBody>
          <a:bodyPr/>
          <a:lstStyle/>
          <a:p>
            <a:r>
              <a:rPr lang="pt-BR" sz="3600" b="1" dirty="0" err="1"/>
              <a:t>Rigidbody</a:t>
            </a:r>
            <a:endParaRPr lang="pt-BR" sz="36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4CC5B-2808-D7BB-F188-B1030C13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285103"/>
            <a:ext cx="11275539" cy="5385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○ </a:t>
            </a:r>
            <a:r>
              <a:rPr lang="pt-BR" sz="3200" dirty="0" err="1"/>
              <a:t>Rigidbody</a:t>
            </a:r>
            <a:r>
              <a:rPr lang="pt-BR" sz="3200" dirty="0"/>
              <a:t> é um componente que controla a posição de um objeto por meio de simulação física. Um Game </a:t>
            </a:r>
            <a:r>
              <a:rPr lang="pt-BR" sz="3200" dirty="0" err="1"/>
              <a:t>Object</a:t>
            </a:r>
            <a:r>
              <a:rPr lang="pt-BR" sz="3200" dirty="0"/>
              <a:t> que possui um </a:t>
            </a:r>
            <a:r>
              <a:rPr lang="pt-BR" sz="3200" dirty="0" err="1"/>
              <a:t>Rigidbody</a:t>
            </a:r>
            <a:r>
              <a:rPr lang="pt-BR" sz="3200" dirty="0"/>
              <a:t> passa a ter seu movimento controlado pelo motor de física do Unity. Desse modo, o objeto passa a ser influenciado pela gravidade e, caso ele também possua um </a:t>
            </a:r>
            <a:r>
              <a:rPr lang="pt-BR" sz="3200" dirty="0" err="1"/>
              <a:t>Collider</a:t>
            </a:r>
            <a:r>
              <a:rPr lang="pt-BR" sz="3200" dirty="0"/>
              <a:t>, colidirá com outros objetos simulando interações físicas, como deformação na sua velocidade causada por uma colisão. O </a:t>
            </a:r>
            <a:r>
              <a:rPr lang="pt-BR" sz="3200" dirty="0" err="1"/>
              <a:t>Rigdbody</a:t>
            </a:r>
            <a:r>
              <a:rPr lang="pt-BR" sz="3200" dirty="0"/>
              <a:t> também possui funções que permitem que sejam adicionadas forças manualmente ao objeto, como uma maneira alternativa à modificação direta do </a:t>
            </a:r>
            <a:r>
              <a:rPr lang="pt-BR" sz="3200" dirty="0" err="1"/>
              <a:t>Transform</a:t>
            </a:r>
            <a:r>
              <a:rPr lang="pt-BR" sz="3200" dirty="0"/>
              <a:t> para fazer a movimentação.</a:t>
            </a:r>
          </a:p>
        </p:txBody>
      </p:sp>
    </p:spTree>
    <p:extLst>
      <p:ext uri="{BB962C8B-B14F-4D97-AF65-F5344CB8AC3E}">
        <p14:creationId xmlns:p14="http://schemas.microsoft.com/office/powerpoint/2010/main" val="3479521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91B31-798F-2FC3-7340-4AB1115B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58258"/>
            <a:ext cx="10131425" cy="918603"/>
          </a:xfrm>
        </p:spPr>
        <p:txBody>
          <a:bodyPr/>
          <a:lstStyle/>
          <a:p>
            <a:r>
              <a:rPr lang="pt-BR" sz="3600" b="1" dirty="0" err="1"/>
              <a:t>Rigidbody</a:t>
            </a:r>
            <a:endParaRPr lang="pt-BR" sz="36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4CC5B-2808-D7BB-F188-B1030C13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076861"/>
            <a:ext cx="6673597" cy="5593961"/>
          </a:xfrm>
        </p:spPr>
        <p:txBody>
          <a:bodyPr>
            <a:normAutofit/>
          </a:bodyPr>
          <a:lstStyle/>
          <a:p>
            <a:r>
              <a:rPr lang="pt-BR" sz="2800" u="sng" dirty="0"/>
              <a:t>Mass</a:t>
            </a:r>
            <a:r>
              <a:rPr lang="pt-BR" sz="2800" dirty="0"/>
              <a:t>: é possível editá-la para aumentar ou remover a massividade do corpo, tomando mais leve ou pesado.</a:t>
            </a:r>
          </a:p>
          <a:p>
            <a:r>
              <a:rPr lang="pt-BR" sz="2800" u="sng" dirty="0"/>
              <a:t>Linear Drag</a:t>
            </a:r>
            <a:r>
              <a:rPr lang="pt-BR" sz="2800" dirty="0"/>
              <a:t>: quanto maior a resistência mais difícil é mover o objeto no ar livre (representa a resistência ao ar do objeto)</a:t>
            </a:r>
          </a:p>
          <a:p>
            <a:r>
              <a:rPr lang="pt-BR" sz="2800" u="sng" dirty="0"/>
              <a:t>Angular Drag</a:t>
            </a:r>
            <a:r>
              <a:rPr lang="pt-BR" sz="2800" dirty="0"/>
              <a:t>: quando estiver girando em momento de alavanca, como uma hélice (representa o ângulo de resistência ao ar do objeto)</a:t>
            </a:r>
          </a:p>
          <a:p>
            <a:endParaRPr lang="pt-BR" sz="2800" dirty="0"/>
          </a:p>
          <a:p>
            <a:pPr marL="0" indent="0">
              <a:buNone/>
            </a:pPr>
            <a:endParaRPr lang="pt-BR" sz="32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9AF87F6-B33D-3334-E55E-6B5FAD591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204" y="266837"/>
            <a:ext cx="4310426" cy="608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08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91B31-798F-2FC3-7340-4AB1115B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58258"/>
            <a:ext cx="10131425" cy="918603"/>
          </a:xfrm>
        </p:spPr>
        <p:txBody>
          <a:bodyPr/>
          <a:lstStyle/>
          <a:p>
            <a:r>
              <a:rPr lang="pt-BR" sz="3600" b="1" dirty="0" err="1"/>
              <a:t>Rigidbody</a:t>
            </a:r>
            <a:endParaRPr lang="pt-BR" sz="36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4CC5B-2808-D7BB-F188-B1030C13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076861"/>
            <a:ext cx="6673597" cy="5593961"/>
          </a:xfrm>
        </p:spPr>
        <p:txBody>
          <a:bodyPr>
            <a:normAutofit/>
          </a:bodyPr>
          <a:lstStyle/>
          <a:p>
            <a:r>
              <a:rPr lang="pt-BR" sz="2800" dirty="0" err="1"/>
              <a:t>Collision</a:t>
            </a:r>
            <a:r>
              <a:rPr lang="pt-BR" sz="2800" dirty="0"/>
              <a:t> </a:t>
            </a:r>
            <a:r>
              <a:rPr lang="pt-BR" sz="2800" dirty="0" err="1"/>
              <a:t>Detection</a:t>
            </a:r>
            <a:r>
              <a:rPr lang="pt-BR" sz="2800" dirty="0"/>
              <a:t>: Esta propriedade é usada para evitar que objetos em alta velocidade atravessem outros objetos. Existem 3 tipos:</a:t>
            </a:r>
          </a:p>
          <a:p>
            <a:pPr lvl="1"/>
            <a:r>
              <a:rPr lang="pt-BR" sz="2600" dirty="0" err="1"/>
              <a:t>Discrate</a:t>
            </a:r>
            <a:r>
              <a:rPr lang="pt-BR" sz="2600" dirty="0"/>
              <a:t>: Opção padrão que atende a maioria dos casos;</a:t>
            </a:r>
          </a:p>
          <a:p>
            <a:pPr lvl="1"/>
            <a:r>
              <a:rPr lang="pt-BR" sz="2600" dirty="0" err="1"/>
              <a:t>Continuous</a:t>
            </a:r>
            <a:r>
              <a:rPr lang="pt-BR" sz="2600" dirty="0"/>
              <a:t>: Opção usada em objetos velozes que vão colidir com uma superfície estática.</a:t>
            </a:r>
          </a:p>
          <a:p>
            <a:pPr lvl="1"/>
            <a:r>
              <a:rPr lang="pt-BR" sz="2600" dirty="0" err="1"/>
              <a:t>Continuous</a:t>
            </a:r>
            <a:r>
              <a:rPr lang="pt-BR" sz="2600" dirty="0"/>
              <a:t> Dynamic: Opção usada em objetos velozes que vão colidir com um objeto em movimento.</a:t>
            </a:r>
            <a:endParaRPr lang="pt-BR" sz="2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9AF87F6-B33D-3334-E55E-6B5FAD591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204" y="266837"/>
            <a:ext cx="4310426" cy="608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91B31-798F-2FC3-7340-4AB1115B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4184"/>
            <a:ext cx="10131425" cy="1456267"/>
          </a:xfrm>
        </p:spPr>
        <p:txBody>
          <a:bodyPr/>
          <a:lstStyle/>
          <a:p>
            <a:r>
              <a:rPr lang="pt-BR" b="1" dirty="0"/>
              <a:t>Motores de jogos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4CC5B-2808-D7BB-F188-B1030C13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83957"/>
            <a:ext cx="10978977" cy="5066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Esse problema perdurou </a:t>
            </a:r>
            <a:r>
              <a:rPr lang="pt-BR" sz="2800" u="sng" dirty="0"/>
              <a:t>até a década de 90</a:t>
            </a:r>
            <a:r>
              <a:rPr lang="pt-BR" sz="2800" dirty="0"/>
              <a:t>, com o advento das Game </a:t>
            </a:r>
            <a:r>
              <a:rPr lang="pt-BR" sz="2800" dirty="0" err="1"/>
              <a:t>Engines</a:t>
            </a:r>
            <a:r>
              <a:rPr lang="pt-BR" sz="2800" dirty="0"/>
              <a:t> os jogos passaram a serem desenvolvidos em tempo real e seus códigos reaproveitados em ambientes 2D e 3D. Em 1994 a empresa </a:t>
            </a:r>
            <a:r>
              <a:rPr lang="pt-BR" sz="2800" b="1" u="sng" dirty="0" err="1"/>
              <a:t>ld</a:t>
            </a:r>
            <a:r>
              <a:rPr lang="pt-BR" sz="2800" b="1" u="sng" dirty="0"/>
              <a:t> Software lançou Game Doom</a:t>
            </a:r>
            <a:r>
              <a:rPr lang="pt-BR" sz="2800" dirty="0"/>
              <a:t>, o primeiro jogo codificado em linguagem programação C, mostrando que era possível usar linguagem de alto nível na produção de jogos nos PCS da época. O Doom foi projetado e codificado com uma separação bem definida entre seus componentes de software </a:t>
            </a:r>
            <a:r>
              <a:rPr lang="pt-BR" sz="2800" dirty="0" err="1"/>
              <a:t>tentrais</a:t>
            </a:r>
            <a:r>
              <a:rPr lang="pt-BR" sz="2800" dirty="0"/>
              <a:t> (sistemas </a:t>
            </a:r>
            <a:r>
              <a:rPr lang="pt-BR" sz="2800" dirty="0" err="1"/>
              <a:t>renderizadores</a:t>
            </a:r>
            <a:r>
              <a:rPr lang="pt-BR" sz="2800" dirty="0"/>
              <a:t> de gráfico 3D, detecção de colisão O áudio) e OS aspectos da arte, diversos mundos dos jogos e as regras do jogo.</a:t>
            </a:r>
          </a:p>
        </p:txBody>
      </p:sp>
    </p:spTree>
    <p:extLst>
      <p:ext uri="{BB962C8B-B14F-4D97-AF65-F5344CB8AC3E}">
        <p14:creationId xmlns:p14="http://schemas.microsoft.com/office/powerpoint/2010/main" val="2059339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91B31-798F-2FC3-7340-4AB1115B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58258"/>
            <a:ext cx="10131425" cy="918603"/>
          </a:xfrm>
        </p:spPr>
        <p:txBody>
          <a:bodyPr/>
          <a:lstStyle/>
          <a:p>
            <a:r>
              <a:rPr lang="pt-BR" sz="3600" b="1" dirty="0" err="1"/>
              <a:t>Rigidbody</a:t>
            </a:r>
            <a:endParaRPr lang="pt-BR" sz="36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4CC5B-2808-D7BB-F188-B1030C13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076861"/>
            <a:ext cx="6673597" cy="5593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u="sng" dirty="0" err="1"/>
              <a:t>Constrains</a:t>
            </a:r>
            <a:r>
              <a:rPr lang="pt-BR" sz="3200" dirty="0"/>
              <a:t>: Opção usada para restringir posição e rotação dos eixos marcados.</a:t>
            </a:r>
          </a:p>
          <a:p>
            <a:pPr marL="0" indent="0">
              <a:buNone/>
            </a:pPr>
            <a:r>
              <a:rPr lang="pt-BR" sz="3200" u="sng" dirty="0"/>
              <a:t>Info</a:t>
            </a:r>
            <a:r>
              <a:rPr lang="pt-BR" sz="3200" dirty="0"/>
              <a:t>: Expõe informações sobre o estado momentâneo do corpo como a velocidade, aceleração, essas informações ajudam na fase de </a:t>
            </a:r>
            <a:r>
              <a:rPr lang="pt-BR" sz="3200" dirty="0" err="1"/>
              <a:t>Physics</a:t>
            </a:r>
            <a:r>
              <a:rPr lang="pt-BR" sz="3200" dirty="0"/>
              <a:t> Debug e </a:t>
            </a:r>
            <a:r>
              <a:rPr lang="pt-BR" sz="3200" u="sng" dirty="0"/>
              <a:t>todos esses dados podem ser acessados na referência do </a:t>
            </a:r>
            <a:r>
              <a:rPr lang="pt-BR" sz="3200" u="sng" dirty="0" err="1"/>
              <a:t>RigidBody</a:t>
            </a:r>
            <a:r>
              <a:rPr lang="pt-BR" sz="3200" u="sng" dirty="0"/>
              <a:t> no Script.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C7691EE-B7FB-2F07-E05D-F6060B7BC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944" y="1076861"/>
            <a:ext cx="4334488" cy="531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9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91B31-798F-2FC3-7340-4AB1115B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58258"/>
            <a:ext cx="10131425" cy="918603"/>
          </a:xfrm>
        </p:spPr>
        <p:txBody>
          <a:bodyPr/>
          <a:lstStyle/>
          <a:p>
            <a:r>
              <a:rPr lang="pt-BR" sz="3600" b="1" dirty="0" err="1"/>
              <a:t>colliders</a:t>
            </a:r>
            <a:endParaRPr lang="pt-BR" sz="36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4CC5B-2808-D7BB-F188-B1030C13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076861"/>
            <a:ext cx="6673597" cy="5593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Para que a Unity reconheça que seu objeto deve colidir, você deve utilizar o </a:t>
            </a:r>
            <a:r>
              <a:rPr lang="pt-BR" sz="3200" dirty="0" err="1"/>
              <a:t>componete</a:t>
            </a:r>
            <a:r>
              <a:rPr lang="pt-BR" sz="3200" dirty="0"/>
              <a:t> </a:t>
            </a:r>
            <a:r>
              <a:rPr lang="pt-BR" sz="3200" dirty="0" err="1"/>
              <a:t>Collider</a:t>
            </a:r>
            <a:r>
              <a:rPr lang="pt-BR" sz="3200" dirty="0"/>
              <a:t>, responsável por delimitar uma área de colisão para os corpos e não permitir que dois objetos ocupem o mesmo espaço.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69E525-5260-C9FD-A3C9-52F6E61D3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309" y="3692526"/>
            <a:ext cx="4470099" cy="316631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B9A14BE-8136-6CA2-FABE-9F7A49D57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514" y="0"/>
            <a:ext cx="2781688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64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91B31-798F-2FC3-7340-4AB1115B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58258"/>
            <a:ext cx="10131425" cy="918603"/>
          </a:xfrm>
        </p:spPr>
        <p:txBody>
          <a:bodyPr/>
          <a:lstStyle/>
          <a:p>
            <a:r>
              <a:rPr lang="pt-BR" sz="3600" b="1" dirty="0"/>
              <a:t>scripts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4CC5B-2808-D7BB-F188-B1030C13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285103"/>
            <a:ext cx="6673597" cy="5385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Próxima Aula</a:t>
            </a:r>
          </a:p>
        </p:txBody>
      </p:sp>
    </p:spTree>
    <p:extLst>
      <p:ext uri="{BB962C8B-B14F-4D97-AF65-F5344CB8AC3E}">
        <p14:creationId xmlns:p14="http://schemas.microsoft.com/office/powerpoint/2010/main" val="194425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91B31-798F-2FC3-7340-4AB1115B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4184"/>
            <a:ext cx="10131425" cy="1456267"/>
          </a:xfrm>
        </p:spPr>
        <p:txBody>
          <a:bodyPr/>
          <a:lstStyle/>
          <a:p>
            <a:r>
              <a:rPr lang="pt-BR" b="1" dirty="0" err="1"/>
              <a:t>doom</a:t>
            </a:r>
            <a:endParaRPr lang="pt-BR" b="1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C70447A-9E1A-DF39-4E9F-BAFC6FD49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97264" y="3586582"/>
            <a:ext cx="3048000" cy="1895475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E8699C2-B3F4-F3C4-7628-0F9D0A57BF71}"/>
              </a:ext>
            </a:extLst>
          </p:cNvPr>
          <p:cNvSpPr txBox="1"/>
          <p:nvPr/>
        </p:nvSpPr>
        <p:spPr>
          <a:xfrm>
            <a:off x="1797264" y="548205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www.navigaweb.net/2016/06/doom-e-gli-sparatutto-3d-anni-90-su-pc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nc-sa/3.0/"/>
              </a:rPr>
              <a:t>CC BY-SA-NC</a:t>
            </a:r>
            <a:endParaRPr lang="pt-BR" sz="90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567DE2C-07F9-FAFE-F7B2-A3743CA62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93017" y="1670451"/>
            <a:ext cx="6096000" cy="4572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0E85D01-B10A-378A-447F-4FB2CDA861CC}"/>
              </a:ext>
            </a:extLst>
          </p:cNvPr>
          <p:cNvSpPr txBox="1"/>
          <p:nvPr/>
        </p:nvSpPr>
        <p:spPr>
          <a:xfrm>
            <a:off x="504227" y="6242451"/>
            <a:ext cx="6096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6" tooltip="https://kingofgng.com/2008/11/08/mess-un-emulatore-condannato-al-fallimento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nc-sa/3.0/"/>
              </a:rPr>
              <a:t>CC BY-SA-NC</a:t>
            </a:r>
            <a:endParaRPr lang="pt-BR" sz="90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DBC27B3-2CAF-3830-031F-34F8F8530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34431" y="2172074"/>
            <a:ext cx="5233170" cy="325437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6742DED-1FF5-4344-C7AE-537CB8243303}"/>
              </a:ext>
            </a:extLst>
          </p:cNvPr>
          <p:cNvSpPr txBox="1"/>
          <p:nvPr/>
        </p:nvSpPr>
        <p:spPr>
          <a:xfrm>
            <a:off x="6734432" y="4263302"/>
            <a:ext cx="219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www.navigaweb.net/2016/06/doom-e-gli-sparatutto-3d-anni-90-su-pc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nc-sa/3.0/"/>
              </a:rPr>
              <a:t>CC BY-SA-NC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2181094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91B31-798F-2FC3-7340-4AB1115B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4184"/>
            <a:ext cx="10131425" cy="1456267"/>
          </a:xfrm>
        </p:spPr>
        <p:txBody>
          <a:bodyPr/>
          <a:lstStyle/>
          <a:p>
            <a:r>
              <a:rPr lang="pt-BR" b="1" dirty="0"/>
              <a:t>Mas o que é game </a:t>
            </a:r>
            <a:r>
              <a:rPr lang="pt-BR" b="1" dirty="0" err="1"/>
              <a:t>engines</a:t>
            </a:r>
            <a:r>
              <a:rPr lang="pt-BR" b="1" dirty="0"/>
              <a:t>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4CC5B-2808-D7BB-F188-B1030C13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83957"/>
            <a:ext cx="10978977" cy="5066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Game </a:t>
            </a:r>
            <a:r>
              <a:rPr lang="pt-BR" sz="2800" dirty="0" err="1"/>
              <a:t>Engines</a:t>
            </a:r>
            <a:r>
              <a:rPr lang="pt-BR" sz="2800" dirty="0"/>
              <a:t> também chamada de "Motor de Jogos", ou simplesmente de </a:t>
            </a:r>
            <a:r>
              <a:rPr lang="pt-BR" sz="2800" dirty="0" err="1"/>
              <a:t>Engines</a:t>
            </a:r>
            <a:r>
              <a:rPr lang="pt-BR" sz="2800" dirty="0"/>
              <a:t>, são softwares que reúnem diversas ferramentas necessárias ao desenvolvimento de jogos digitais tais como: física, luzes, áudio, mecânicas, animações, entre outras. Isto é, uma biblioteca, ou pacote de funcionalidades, feita para facilitar o desenvolvimento, fazendo com que nem tudo no jogo precise ser feito totalmente do zero. </a:t>
            </a:r>
          </a:p>
          <a:p>
            <a:pPr marL="0" indent="0">
              <a:buNone/>
            </a:pPr>
            <a:r>
              <a:rPr lang="pt-BR" sz="2800" dirty="0"/>
              <a:t>Sendo que o software que impulsiona essa popularidade são os Motores de Jogos, tais como Quake e Doom da </a:t>
            </a:r>
            <a:r>
              <a:rPr lang="pt-BR" sz="2800" dirty="0" err="1"/>
              <a:t>ld</a:t>
            </a:r>
            <a:r>
              <a:rPr lang="pt-BR" sz="2800" dirty="0"/>
              <a:t> Software, </a:t>
            </a:r>
            <a:r>
              <a:rPr lang="pt-BR" sz="2800" dirty="0" err="1"/>
              <a:t>EpicUnrealEngine</a:t>
            </a:r>
            <a:r>
              <a:rPr lang="pt-BR" sz="2800" dirty="0"/>
              <a:t> 4, </a:t>
            </a:r>
            <a:r>
              <a:rPr lang="pt-BR" sz="2800" dirty="0" err="1"/>
              <a:t>ValveSourceEngine</a:t>
            </a:r>
            <a:r>
              <a:rPr lang="pt-BR" sz="2800" dirty="0"/>
              <a:t> e o Unity.</a:t>
            </a:r>
          </a:p>
        </p:txBody>
      </p:sp>
    </p:spTree>
    <p:extLst>
      <p:ext uri="{BB962C8B-B14F-4D97-AF65-F5344CB8AC3E}">
        <p14:creationId xmlns:p14="http://schemas.microsoft.com/office/powerpoint/2010/main" val="189159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91B31-798F-2FC3-7340-4AB1115B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4184"/>
            <a:ext cx="10131425" cy="1456267"/>
          </a:xfrm>
        </p:spPr>
        <p:txBody>
          <a:bodyPr/>
          <a:lstStyle/>
          <a:p>
            <a:r>
              <a:rPr lang="pt-BR" b="1" dirty="0"/>
              <a:t>Principais funcionalidades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4CC5B-2808-D7BB-F188-B1030C13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83957"/>
            <a:ext cx="10978977" cy="5066270"/>
          </a:xfrm>
        </p:spPr>
        <p:txBody>
          <a:bodyPr>
            <a:normAutofit/>
          </a:bodyPr>
          <a:lstStyle/>
          <a:p>
            <a:r>
              <a:rPr lang="pt-BR" sz="2800" dirty="0"/>
              <a:t>Importar e exibir gráficos 2D e 3D;</a:t>
            </a:r>
          </a:p>
          <a:p>
            <a:r>
              <a:rPr lang="pt-BR" sz="2800" dirty="0"/>
              <a:t>Adicionar músicas e efeitos sonoros;</a:t>
            </a:r>
          </a:p>
          <a:p>
            <a:r>
              <a:rPr lang="pt-BR" sz="2800" dirty="0"/>
              <a:t>Simular física e colisão;</a:t>
            </a:r>
          </a:p>
          <a:p>
            <a:r>
              <a:rPr lang="pt-BR" sz="2800" dirty="0"/>
              <a:t>Tratar input (teclado, mouse, joysticks);</a:t>
            </a:r>
          </a:p>
          <a:p>
            <a:r>
              <a:rPr lang="pt-BR" sz="2800" dirty="0"/>
              <a:t>Inteligência Artificial;</a:t>
            </a:r>
          </a:p>
          <a:p>
            <a:r>
              <a:rPr lang="pt-BR" sz="2800" dirty="0"/>
              <a:t>Exportar o jogo para diferentes plataformas (PC, Celular e consoles);</a:t>
            </a:r>
          </a:p>
        </p:txBody>
      </p:sp>
    </p:spTree>
    <p:extLst>
      <p:ext uri="{BB962C8B-B14F-4D97-AF65-F5344CB8AC3E}">
        <p14:creationId xmlns:p14="http://schemas.microsoft.com/office/powerpoint/2010/main" val="3971997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91B31-798F-2FC3-7340-4AB1115B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4184"/>
            <a:ext cx="10131425" cy="1456267"/>
          </a:xfrm>
        </p:spPr>
        <p:txBody>
          <a:bodyPr/>
          <a:lstStyle/>
          <a:p>
            <a:r>
              <a:rPr lang="pt-BR" b="1" dirty="0"/>
              <a:t>Principais características de uma game </a:t>
            </a:r>
            <a:r>
              <a:rPr lang="pt-BR" b="1" dirty="0" err="1"/>
              <a:t>engine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4CC5B-2808-D7BB-F188-B1030C13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83957"/>
            <a:ext cx="10978977" cy="5066270"/>
          </a:xfrm>
        </p:spPr>
        <p:txBody>
          <a:bodyPr>
            <a:normAutofit fontScale="77500" lnSpcReduction="20000"/>
          </a:bodyPr>
          <a:lstStyle/>
          <a:p>
            <a:r>
              <a:rPr lang="pt-BR" sz="2800" u="sng" dirty="0"/>
              <a:t>Funcionalidades</a:t>
            </a:r>
            <a:r>
              <a:rPr lang="pt-BR" sz="2800" dirty="0"/>
              <a:t>: algumas Game </a:t>
            </a:r>
            <a:r>
              <a:rPr lang="pt-BR" sz="2800" dirty="0" err="1"/>
              <a:t>Engines</a:t>
            </a:r>
            <a:r>
              <a:rPr lang="pt-BR" sz="2800" dirty="0"/>
              <a:t> permitem criar somente jogos 2D, outras não oferecem tratamento de física, ou exportam uma única plataforma. As mais completas fornecem todas as funcionalidades necessárias para jogos 3D e exportam para qualquer plataforma.</a:t>
            </a:r>
          </a:p>
          <a:p>
            <a:endParaRPr lang="pt-BR" sz="2800" dirty="0"/>
          </a:p>
          <a:p>
            <a:r>
              <a:rPr lang="pt-BR" sz="2800" u="sng" dirty="0"/>
              <a:t>Facilidade de aprendizado</a:t>
            </a:r>
            <a:r>
              <a:rPr lang="pt-BR" sz="2800" dirty="0"/>
              <a:t>: existem Game </a:t>
            </a:r>
            <a:r>
              <a:rPr lang="pt-BR" sz="2800" dirty="0" err="1"/>
              <a:t>Engines</a:t>
            </a:r>
            <a:r>
              <a:rPr lang="pt-BR" sz="2800" dirty="0"/>
              <a:t> mais simples, voltadas a desenvolvedor iniciante, que permitem resultados rápidos, enquanto outras, mais complexas, para atender os mais experientes e os grandes estúdios.</a:t>
            </a:r>
          </a:p>
          <a:p>
            <a:endParaRPr lang="pt-BR" sz="2800" dirty="0"/>
          </a:p>
          <a:p>
            <a:r>
              <a:rPr lang="pt-BR" sz="2800" u="sng" dirty="0"/>
              <a:t>Linguagem de programação</a:t>
            </a:r>
            <a:r>
              <a:rPr lang="pt-BR" sz="2800" dirty="0"/>
              <a:t>: algumas Game </a:t>
            </a:r>
            <a:r>
              <a:rPr lang="pt-BR" sz="2800" dirty="0" err="1"/>
              <a:t>Engines</a:t>
            </a:r>
            <a:r>
              <a:rPr lang="pt-BR" sz="2800" dirty="0"/>
              <a:t> utilizam uma linguagem de programação própria, outras utilizam linguagens existentes como C#, C++, Java </a:t>
            </a:r>
            <a:r>
              <a:rPr lang="pt-BR" sz="2800" dirty="0" err="1"/>
              <a:t>JavaScript</a:t>
            </a:r>
            <a:r>
              <a:rPr lang="pt-BR" sz="2800" dirty="0"/>
              <a:t>, Python, etc. Existem ainda Game </a:t>
            </a:r>
            <a:r>
              <a:rPr lang="pt-BR" sz="2800" dirty="0" err="1"/>
              <a:t>Engines</a:t>
            </a:r>
            <a:r>
              <a:rPr lang="pt-BR" sz="2800" dirty="0"/>
              <a:t> que não exigem linguagem de programação.</a:t>
            </a:r>
          </a:p>
          <a:p>
            <a:endParaRPr lang="pt-BR" sz="2800" dirty="0"/>
          </a:p>
          <a:p>
            <a:r>
              <a:rPr lang="pt-BR" sz="2800" u="sng" dirty="0"/>
              <a:t>Preço</a:t>
            </a:r>
            <a:r>
              <a:rPr lang="pt-BR" sz="2800" dirty="0"/>
              <a:t>: os valores de licença vão desde as gratuitas até as pagas.</a:t>
            </a:r>
          </a:p>
        </p:txBody>
      </p:sp>
    </p:spTree>
    <p:extLst>
      <p:ext uri="{BB962C8B-B14F-4D97-AF65-F5344CB8AC3E}">
        <p14:creationId xmlns:p14="http://schemas.microsoft.com/office/powerpoint/2010/main" val="236614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91B31-798F-2FC3-7340-4AB1115B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4184"/>
            <a:ext cx="10131425" cy="1456267"/>
          </a:xfrm>
        </p:spPr>
        <p:txBody>
          <a:bodyPr/>
          <a:lstStyle/>
          <a:p>
            <a:r>
              <a:rPr lang="pt-BR" b="1" dirty="0" err="1"/>
              <a:t>unity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4CC5B-2808-D7BB-F188-B1030C13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83957"/>
            <a:ext cx="10978977" cy="5066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O Unity é uma ferramenta de desenvolvimento de jogos, conhecida como </a:t>
            </a:r>
            <a:r>
              <a:rPr lang="pt-BR" sz="2800" dirty="0" err="1"/>
              <a:t>Engine</a:t>
            </a:r>
            <a:r>
              <a:rPr lang="pt-BR" sz="2800" dirty="0"/>
              <a:t> ou Motor de Jogo, desenvolvida e mantida pela Unity Technologies. Essa ferramenta conquistou destaque 10 mercado de jogos, por possuir uma interface intuitiva e de fácil manipulação, para criação de jogos em 2D ou 3D com os mais diversos estilos de gráficos e mecânicas. Além de uma variedade de plataformas, como: PC, Mac, Playstation, Xbox, Wii U, 3DS, </a:t>
            </a:r>
            <a:r>
              <a:rPr lang="pt-BR" sz="2800" dirty="0" err="1"/>
              <a:t>Oculus</a:t>
            </a:r>
            <a:r>
              <a:rPr lang="pt-BR" sz="2800" dirty="0"/>
              <a:t> </a:t>
            </a:r>
            <a:r>
              <a:rPr lang="pt-BR" sz="2800" dirty="0" err="1"/>
              <a:t>Rift</a:t>
            </a:r>
            <a:r>
              <a:rPr lang="pt-BR" sz="2800" dirty="0"/>
              <a:t>, Android, iOS, entre outras.</a:t>
            </a:r>
          </a:p>
        </p:txBody>
      </p:sp>
    </p:spTree>
    <p:extLst>
      <p:ext uri="{BB962C8B-B14F-4D97-AF65-F5344CB8AC3E}">
        <p14:creationId xmlns:p14="http://schemas.microsoft.com/office/powerpoint/2010/main" val="281327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91B31-798F-2FC3-7340-4AB1115B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4184"/>
            <a:ext cx="10131425" cy="1456267"/>
          </a:xfrm>
        </p:spPr>
        <p:txBody>
          <a:bodyPr/>
          <a:lstStyle/>
          <a:p>
            <a:r>
              <a:rPr lang="pt-BR" b="1" dirty="0" err="1"/>
              <a:t>unity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4CC5B-2808-D7BB-F188-B1030C13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83957"/>
            <a:ext cx="10978977" cy="5066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Esta ferramenta causou verdadeira mudança de paradigma no ambiente de desenvolvimento de jogos, pois integra as principais ferramentas de um Motor de Jogo em um único ambiente.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dirty="0"/>
              <a:t>É possível manipular vários recursos somente com as ações arrastar/soltar, como por exemplo: mudar texturas de objetos tridimensionais, alterar áudios específicos, manipular Scripts e variáveis de jogo, entre outros</a:t>
            </a:r>
          </a:p>
        </p:txBody>
      </p:sp>
    </p:spTree>
    <p:extLst>
      <p:ext uri="{BB962C8B-B14F-4D97-AF65-F5344CB8AC3E}">
        <p14:creationId xmlns:p14="http://schemas.microsoft.com/office/powerpoint/2010/main" val="1995226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715</TotalTime>
  <Words>1993</Words>
  <Application>Microsoft Office PowerPoint</Application>
  <PresentationFormat>Widescreen</PresentationFormat>
  <Paragraphs>95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Celestial</vt:lpstr>
      <vt:lpstr>DESENVOLVIMENTO DE JOGOS</vt:lpstr>
      <vt:lpstr>Motores de jogos</vt:lpstr>
      <vt:lpstr>Motores de jogos</vt:lpstr>
      <vt:lpstr>doom</vt:lpstr>
      <vt:lpstr>Mas o que é game engines ?</vt:lpstr>
      <vt:lpstr>Principais funcionalidades</vt:lpstr>
      <vt:lpstr>Principais características de uma game engine</vt:lpstr>
      <vt:lpstr>unity</vt:lpstr>
      <vt:lpstr>unity</vt:lpstr>
      <vt:lpstr>unity</vt:lpstr>
      <vt:lpstr>Interface e estrutura hierárquica (Unity)</vt:lpstr>
      <vt:lpstr>Interface e estrutura hierárquica</vt:lpstr>
      <vt:lpstr>Hierarchy (hierarquia)</vt:lpstr>
      <vt:lpstr>Scene (cena)</vt:lpstr>
      <vt:lpstr>Game (jogo)</vt:lpstr>
      <vt:lpstr>Project (projeto)</vt:lpstr>
      <vt:lpstr>Inspector (inspetor)</vt:lpstr>
      <vt:lpstr>Toolbar (barra de ferramentas)</vt:lpstr>
      <vt:lpstr>Gameobjects</vt:lpstr>
      <vt:lpstr>Gameobjects</vt:lpstr>
      <vt:lpstr>Gameobjects</vt:lpstr>
      <vt:lpstr>transform</vt:lpstr>
      <vt:lpstr>sprites</vt:lpstr>
      <vt:lpstr>sprites</vt:lpstr>
      <vt:lpstr>Rigidbody e Colliders</vt:lpstr>
      <vt:lpstr>Rigidbody e Colliders</vt:lpstr>
      <vt:lpstr>Rigidbody</vt:lpstr>
      <vt:lpstr>Rigidbody</vt:lpstr>
      <vt:lpstr>Rigidbody</vt:lpstr>
      <vt:lpstr>Rigidbody</vt:lpstr>
      <vt:lpstr>colliders</vt:lpstr>
      <vt:lpstr>scripts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JOGOS</dc:title>
  <dc:creator>Matheus</dc:creator>
  <cp:lastModifiedBy>Matheus</cp:lastModifiedBy>
  <cp:revision>9</cp:revision>
  <dcterms:created xsi:type="dcterms:W3CDTF">2023-07-26T22:39:17Z</dcterms:created>
  <dcterms:modified xsi:type="dcterms:W3CDTF">2023-07-27T19:54:10Z</dcterms:modified>
</cp:coreProperties>
</file>