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e8b28d5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e8b28d5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656f65ce2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56f65ce2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56f65ce2a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56f65ce2a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56f65ce2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56f65ce2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656f65ce2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656f65ce2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56f65ce2a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56f65ce2a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656f65ce2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656f65ce2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e8b28d5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e8b28d5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e8b28d5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e8b28d5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e8b28d5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e8b28d5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e8b28d5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e8b28d5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e8b28d5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e8b28d5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e8b28d5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e8b28d5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e8b28d5a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e8b28d5a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e8b28d5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e8b28d5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f27a370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27a370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5e5eaec6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e5eaec6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f27a370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27a370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f27a370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27a370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f27a37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f27a37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f27a370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27a370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f27a370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f27a370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f27a370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f27a370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f27a37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f27a37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dfd2be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dfd2be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f27a370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f27a370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418d24c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18d24c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e5eaec62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e5eaec62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18d24cb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18d24cb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418d24cb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18d24cb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18d24cb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18d24cb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4198e036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198e036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f27a370b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f27a370b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f27a370b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f27a370b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f27a370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f27a370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f27a370b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f27a370b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5e8b28d5a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e8b28d5a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e8b28d5a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e8b28d5a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e5eaec62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e5eaec62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e8b28d5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e8b28d5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1cbc2a9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1cbc2a9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f27a370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f27a370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4198e036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198e036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4198e036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198e036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198e036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198e036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4198e036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198e036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41cbc2a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1cbc2a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41cbc2a9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1cbc2a9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41cbc2a9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1cbc2a9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e5eaec62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e5eaec62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1cbc2a9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1cbc2a9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41cbc2a9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1cbc2a9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47576019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7576019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47576019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7576019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475760199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75760199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5ff2959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ff29594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ff29594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ff29594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ff29594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ff29594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5ff29594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ff29594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5ff29594d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ff29594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e5eaec62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e5eaec62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5ff29594d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ff29594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ff29594d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ff29594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5ff29594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ff29594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5ff29594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ff29594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5ffe1ef6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5ffe1ef6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ffe1ef6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ffe1ef6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5ffe1ef6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5ffe1ef6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ffe1ef6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ffe1ef6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5ffe1ef63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5ffe1ef63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ffe1ef63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ffe1ef63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e5eaec62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e5eaec62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5ffe1ef6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ffe1ef6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ffe1ef63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ffe1ef63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5ffe1ef63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5ffe1ef63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ffe1ef6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ffe1ef63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5ffe1ef63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ffe1ef63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ffe1ef6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ffe1ef6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5ffe1ef63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ffe1ef63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5ffe1ef63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ffe1ef63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ffe1ef63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ffe1ef63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5ffe1ef63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ffe1ef63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e5eaec62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e5eaec62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ffe1ef63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ffe1ef63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ffe1ef63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ffe1ef63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5ffe1ef63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5ffe1ef63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ffe1ef63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ffe1ef63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5ffe1ef63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ffe1ef63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ffe1ef63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ffe1ef63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5ff29594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5ff29594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5ff29594d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5ff29594d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ff29594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ff29594d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6183f3fa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6183f3fa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e8b28d5a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e8b28d5a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63249fe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3249fe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03a821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03a821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63249fe2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3249fe2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643e4232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43e4232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03a8214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03a8214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603a8214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603a821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3249fe2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3249fe2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3249fe2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63249fe2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603a8214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03a8214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03a8214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03a8214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www.ted.com/talks/anne_milgram_why_smart_statistics_are_the_key_to_fighting_cri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creativecommons.org/choose/" TargetMode="External"/><Relationship Id="rId4" Type="http://schemas.openxmlformats.org/officeDocument/2006/relationships/hyperlink" Target="https://br.creativecommons.org/licenca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superdownloads.com.br/download/137/googolopoly/" TargetMode="External"/><Relationship Id="rId4" Type="http://schemas.openxmlformats.org/officeDocument/2006/relationships/hyperlink" Target="https://www.gnu.org/philosophy/free-sw.pt-br.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tecmundo.com.br/windows-10/64136-windows-1-windows-10-29-anos-evolucao-do-so-microsoft.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Direito e Ética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 do consumidor</a:t>
            </a:r>
            <a:endParaRPr/>
          </a:p>
          <a:p>
            <a:pPr indent="0" lvl="0" marL="457200" rtl="0" algn="l">
              <a:spcBef>
                <a:spcPts val="1600"/>
              </a:spcBef>
              <a:spcAft>
                <a:spcPts val="0"/>
              </a:spcAft>
              <a:buNone/>
            </a:pPr>
            <a:r>
              <a:rPr lang="pt-BR"/>
              <a:t>Defender os interesses do consumidor aplicando as normas que concedem aos cidadãos direitos perante fornecedores de bens e serviços. Mas não só os consumidores! Os advogados especialistas em Direito do consumidor também propõem a defesa dos fornecedores. A legislação básica do profissional da área é o Código de Defesa do Consumidor.</a:t>
            </a:r>
            <a:endParaRPr/>
          </a:p>
          <a:p>
            <a:pPr indent="0" lvl="0" marL="457200" rtl="0" algn="l">
              <a:spcBef>
                <a:spcPts val="1600"/>
              </a:spcBef>
              <a:spcAft>
                <a:spcPts val="16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67" name="Google Shape;667;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COIN</a:t>
            </a:r>
            <a:endParaRPr/>
          </a:p>
          <a:p>
            <a:pPr indent="0" lvl="0" marL="0" rtl="0" algn="l">
              <a:spcBef>
                <a:spcPts val="1600"/>
              </a:spcBef>
              <a:spcAft>
                <a:spcPts val="0"/>
              </a:spcAft>
              <a:buClr>
                <a:schemeClr val="dk1"/>
              </a:buClr>
              <a:buSzPts val="1100"/>
              <a:buFont typeface="Arial"/>
              <a:buNone/>
            </a:pPr>
            <a:r>
              <a:rPr lang="pt-BR"/>
              <a:t>Implantada, inicialmente, no escritório especializado em causas financeiras JPMorgan Chase Co., é um software capaz de interpretar acordos de empréstimos comerciais, sendo que este trabalho antes era exercido por advogados e oficiais de empréstimo, ou seja, um trabalho que custava, aproximadamente, 360.000 horas por ano, quando realizado por advogados, é realizado em segundos pelo software COIN</a:t>
            </a:r>
            <a:endParaRPr/>
          </a:p>
          <a:p>
            <a:pPr indent="0" lvl="0" marL="0" rtl="0" algn="l">
              <a:spcBef>
                <a:spcPts val="1600"/>
              </a:spcBef>
              <a:spcAft>
                <a:spcPts val="16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73" name="Google Shape;673;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WATSON</a:t>
            </a:r>
            <a:endParaRPr/>
          </a:p>
          <a:p>
            <a:pPr indent="0" lvl="0" marL="0" rtl="0" algn="l">
              <a:spcBef>
                <a:spcPts val="1600"/>
              </a:spcBef>
              <a:spcAft>
                <a:spcPts val="0"/>
              </a:spcAft>
              <a:buNone/>
            </a:pPr>
            <a:r>
              <a:rPr lang="pt-BR"/>
              <a:t>Um software elaborado pela IBM, que representou o ápice do sistema cognitivo relacionado a produções tecnológicas desta empresa. Dentre as principais funções do Watson, no campo do Direito está elaborar ações, defesas ou recursos judiciais. A sua primeira aplicação foi implantada no robô Ross que já é usado em escritórios de advocacia estadunidenses. Além disso, o Watson possui variações que abrangem diversas áreas científicas, como por exemplo: Watson Knowledge studio, Watson for Oncology e etc</a:t>
            </a:r>
            <a:endParaRPr/>
          </a:p>
          <a:p>
            <a:pPr indent="0" lvl="0" marL="0" rtl="0" algn="l">
              <a:spcBef>
                <a:spcPts val="1600"/>
              </a:spcBef>
              <a:spcAft>
                <a:spcPts val="16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79" name="Google Shape;679;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LAWGEEX</a:t>
            </a:r>
            <a:endParaRPr/>
          </a:p>
          <a:p>
            <a:pPr indent="0" lvl="0" marL="0" rtl="0" algn="l">
              <a:spcBef>
                <a:spcPts val="1600"/>
              </a:spcBef>
              <a:spcAft>
                <a:spcPts val="0"/>
              </a:spcAft>
              <a:buNone/>
            </a:pPr>
            <a:r>
              <a:rPr lang="pt-BR"/>
              <a:t>Fundada em 2014, pelo advogado internacional Noory Bechor e líder do experiente AI Ilan Admon, o Lawgeex é um software que permite a automatização do processo de elaboração e aprovação de contratos. Este software combina algoritmos de aprendizagem de máquinas, análise de texto e o conhecimento de advogados especialistas para entregar revisões de contratos aprofundadas utilizando os critérios pré-definidos da equipe legal.</a:t>
            </a:r>
            <a:endParaRPr/>
          </a:p>
          <a:p>
            <a:pPr indent="0" lvl="0" marL="0" rtl="0" algn="l">
              <a:spcBef>
                <a:spcPts val="1600"/>
              </a:spcBef>
              <a:spcAft>
                <a:spcPts val="160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85" name="Google Shape;68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DO NOT PAY (DNP)</a:t>
            </a:r>
            <a:endParaRPr/>
          </a:p>
          <a:p>
            <a:pPr indent="0" lvl="0" marL="0" rtl="0" algn="l">
              <a:spcBef>
                <a:spcPts val="1600"/>
              </a:spcBef>
              <a:spcAft>
                <a:spcPts val="1600"/>
              </a:spcAft>
              <a:buNone/>
            </a:pPr>
            <a:r>
              <a:rPr lang="pt-BR"/>
              <a:t>É um software, idealizado pelo jovem empresário Joshua Browder, que possui como principal área de atuação as localidades do Reino Unido. A proposta inicial do DNP era processar e analisar reclamações em relação aos parking tickets (bilhetes de estacionamento) mas, segundo Browder, o objetivo, a longo prazo, é tratar de outros tipo de operações dentro do campo do direito, como casamento, divórcio e falência.</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91" name="Google Shape;691;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pt-BR"/>
              <a:t>NEXLP </a:t>
            </a:r>
            <a:endParaRPr/>
          </a:p>
          <a:p>
            <a:pPr indent="0" lvl="0" marL="0" rtl="0" algn="l">
              <a:spcBef>
                <a:spcPts val="1600"/>
              </a:spcBef>
              <a:spcAft>
                <a:spcPts val="1600"/>
              </a:spcAft>
              <a:buNone/>
            </a:pPr>
            <a:r>
              <a:rPr lang="pt-BR"/>
              <a:t>Software idealizado, em 2013, pelos cientistas Jay Leib e Dan Roth, nasceu com a vontade, por parte de Jay, de inovar o mercado jurídico em relação ao aumento da eficiência e  a redução dos custos em escritórios de advocacia. O seu sistema funciona com a identificação de padrões, com a posterior avaliação destes dados a partir dos padrões obtidos e, por último, com a demonstração do resultado em relação ao caso proposto. Ou seja, com este sistema podem-se coletar os documentos necessários para qualquer litígio possível.</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97" name="Google Shape;697;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pt-BR" sz="1100" u="sng">
                <a:solidFill>
                  <a:schemeClr val="hlink"/>
                </a:solidFill>
                <a:hlinkClick r:id="rId3"/>
              </a:rPr>
              <a:t>https://www.ted.com/talks/anne_milgram_why_smart_statistics_are_the_key_to_fighting_crime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Direito da tecnologia da informação</a:t>
            </a:r>
            <a:endParaRPr/>
          </a:p>
          <a:p>
            <a:pPr indent="0" lvl="0" marL="457200" rtl="0" algn="l">
              <a:spcBef>
                <a:spcPts val="1600"/>
              </a:spcBef>
              <a:spcAft>
                <a:spcPts val="1600"/>
              </a:spcAft>
              <a:buNone/>
            </a:pPr>
            <a:r>
              <a:rPr lang="pt-BR"/>
              <a:t>Este, sem dúvida, é o advogado do futuro! A ele compete analisar as questões jurídicas ligadas ao uso da informática e às relações entre usuários, agentes e fornecedores, como provedores de internet, empresas de softwares, bancos e lojas virtuais. Com o advento do Marco Civil da Internet, o advogado especialista nessa área está cada vez mais cobiçado.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 tributário</a:t>
            </a:r>
            <a:endParaRPr/>
          </a:p>
          <a:p>
            <a:pPr indent="0" lvl="0" marL="457200" rtl="0" algn="l">
              <a:spcBef>
                <a:spcPts val="1600"/>
              </a:spcBef>
              <a:spcAft>
                <a:spcPts val="0"/>
              </a:spcAft>
              <a:buNone/>
            </a:pPr>
            <a:r>
              <a:rPr lang="pt-BR"/>
              <a:t>O advogado tributarista tem a missão de cuidar de princípios e normas relativos à arrecadação de impostos e taxas, obrigações tributárias e atribuições dos órgãos fiscalizadores, defendendo os contribuintes (seja pessoa jurídica ou física) de eventuais equívocos no recolhimento de tributos pela entidade arrecadadora.</a:t>
            </a:r>
            <a:endParaRPr/>
          </a:p>
          <a:p>
            <a:pPr indent="0" lvl="0" marL="0" rtl="0" algn="l">
              <a:spcBef>
                <a:spcPts val="1600"/>
              </a:spcBef>
              <a:spcAft>
                <a:spcPts val="0"/>
              </a:spcAft>
              <a:buNone/>
            </a:pPr>
            <a:r>
              <a:rPr lang="pt-BR"/>
              <a:t>Direito administrativo</a:t>
            </a:r>
            <a:endParaRPr/>
          </a:p>
          <a:p>
            <a:pPr indent="0" lvl="0" marL="457200" rtl="0" algn="l">
              <a:spcBef>
                <a:spcPts val="1600"/>
              </a:spcBef>
              <a:spcAft>
                <a:spcPts val="1600"/>
              </a:spcAft>
              <a:buNone/>
            </a:pPr>
            <a:r>
              <a:rPr lang="pt-BR"/>
              <a:t>Atuar nas relações envolvendo pessoas e órgãos públicos e a sociedade. Normalmente, essa é área mais explorada por procuradores municipais, estaduais e federais.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 trabalhista</a:t>
            </a:r>
            <a:endParaRPr/>
          </a:p>
          <a:p>
            <a:pPr indent="0" lvl="0" marL="457200" rtl="0" algn="l">
              <a:spcBef>
                <a:spcPts val="1600"/>
              </a:spcBef>
              <a:spcAft>
                <a:spcPts val="1600"/>
              </a:spcAft>
              <a:buNone/>
            </a:pPr>
            <a:r>
              <a:rPr lang="pt-BR"/>
              <a:t>Uma das áreas mais movimentadas do Brasil atualmente, o advogado especialista nesse ramo do Direito representa indivíduos ou empresas em disputas entre empregado e empregador e em questões sindicais. Em chamados “tempos de crise”, não só os trabalhadores estão buscando o advogado trabalhista, mas as empresas também na busca de orientações e tomadas de decisões inequívocas.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32" name="Google Shape;132;p26"/>
          <p:cNvSpPr txBox="1"/>
          <p:nvPr>
            <p:ph idx="1" type="body"/>
          </p:nvPr>
        </p:nvSpPr>
        <p:spPr>
          <a:xfrm>
            <a:off x="156950" y="1152475"/>
            <a:ext cx="889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 previdenciário</a:t>
            </a:r>
            <a:endParaRPr/>
          </a:p>
          <a:p>
            <a:pPr indent="0" lvl="0" marL="457200" rtl="0" algn="l">
              <a:spcBef>
                <a:spcPts val="1600"/>
              </a:spcBef>
              <a:spcAft>
                <a:spcPts val="0"/>
              </a:spcAft>
              <a:buNone/>
            </a:pPr>
            <a:r>
              <a:rPr lang="pt-BR"/>
              <a:t>O advogado especialista nessa área representa interesses de segurados da previdência social em busca de direitos tais como aposentadorias e outros benefícios previdenciários (pensão por morte, auxílio doença etc). Mas não para por aí, pessoas jurídicas também contratam esse tipo de profissional no campo da assessoria jurídica para corretas tomadas de decisões.</a:t>
            </a:r>
            <a:endParaRPr/>
          </a:p>
          <a:p>
            <a:pPr indent="0" lvl="0" marL="0" rtl="0" algn="l">
              <a:spcBef>
                <a:spcPts val="1600"/>
              </a:spcBef>
              <a:spcAft>
                <a:spcPts val="0"/>
              </a:spcAft>
              <a:buNone/>
            </a:pPr>
            <a:r>
              <a:rPr lang="pt-BR"/>
              <a:t>Direito penal ou criminal</a:t>
            </a:r>
            <a:endParaRPr/>
          </a:p>
          <a:p>
            <a:pPr indent="0" lvl="0" marL="457200" rtl="0" algn="l">
              <a:spcBef>
                <a:spcPts val="1600"/>
              </a:spcBef>
              <a:spcAft>
                <a:spcPts val="1600"/>
              </a:spcAft>
              <a:buNone/>
            </a:pPr>
            <a:r>
              <a:rPr lang="pt-BR"/>
              <a:t>Eis a especialização dos advogados pomposos dos filmes de Hollywood! Ao criminalista ou penalista cumpre preparar e apresentar a defesa ou acusação em ações referentes a crimes ou contravenções contra pessoas físicas ou jurídicas.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Elementos</a:t>
            </a:r>
            <a:r>
              <a:rPr lang="pt-BR"/>
              <a:t> do Direito</a:t>
            </a:r>
            <a:endParaRPr/>
          </a:p>
        </p:txBody>
      </p:sp>
      <p:sp>
        <p:nvSpPr>
          <p:cNvPr id="138" name="Google Shape;138;p27"/>
          <p:cNvSpPr txBox="1"/>
          <p:nvPr>
            <p:ph idx="1" type="body"/>
          </p:nvPr>
        </p:nvSpPr>
        <p:spPr>
          <a:xfrm>
            <a:off x="156950" y="1152475"/>
            <a:ext cx="889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Lei</a:t>
            </a:r>
            <a:endParaRPr/>
          </a:p>
          <a:p>
            <a:pPr indent="0" lvl="0" marL="457200" rtl="0" algn="l">
              <a:spcBef>
                <a:spcPts val="1600"/>
              </a:spcBef>
              <a:spcAft>
                <a:spcPts val="0"/>
              </a:spcAft>
              <a:buNone/>
            </a:pPr>
            <a:r>
              <a:rPr lang="pt-BR"/>
              <a:t>A lei, é um ato de produção do direito escrito, restrito ao poder legislativo, não se trata da formalização da vontade de uma pessoa, mas de aspirações coletivas, ou seja, quando se forma uma lei geralmente esta é criada pela necessidade social, (fatos e valores sociais).</a:t>
            </a:r>
            <a:endParaRPr/>
          </a:p>
          <a:p>
            <a:pPr indent="0" lvl="0" marL="457200" rtl="0" algn="l">
              <a:spcBef>
                <a:spcPts val="1600"/>
              </a:spcBef>
              <a:spcAft>
                <a:spcPts val="0"/>
              </a:spcAft>
              <a:buNone/>
            </a:pPr>
            <a:r>
              <a:rPr lang="pt-BR"/>
              <a:t>Origem: câmara, senado, presidente, STF, Procurador Geral da República ou cidadão;</a:t>
            </a:r>
            <a:endParaRPr/>
          </a:p>
          <a:p>
            <a:pPr indent="0" lvl="0" marL="457200" rtl="0" algn="l">
              <a:spcBef>
                <a:spcPts val="1600"/>
              </a:spcBef>
              <a:spcAft>
                <a:spcPts val="1600"/>
              </a:spcAft>
              <a:buNone/>
            </a:pPr>
            <a:r>
              <a:rPr lang="pt-BR"/>
              <a:t>Etapas: elaboração, revisão, sanção, promulgação, publicação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Elementos do Direito</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Costumes: É definido como: “um conjunto de normas de conduta social, criadas espontaneamente pelo povo, através do uso reiterado, uniforme e que gera certeza de obrigatoriedade, reconhecidas e impostas pelo Estado”. </a:t>
            </a:r>
            <a:endParaRPr/>
          </a:p>
          <a:p>
            <a:pPr indent="0" lvl="0" marL="0" rtl="0" algn="l">
              <a:spcBef>
                <a:spcPts val="1600"/>
              </a:spcBef>
              <a:spcAft>
                <a:spcPts val="0"/>
              </a:spcAft>
              <a:buClr>
                <a:schemeClr val="dk1"/>
              </a:buClr>
              <a:buSzPts val="1100"/>
              <a:buFont typeface="Arial"/>
              <a:buNone/>
            </a:pPr>
            <a:r>
              <a:rPr lang="pt-BR"/>
              <a:t>Um exemplo de costume é o cheque pré-datado. Não existe previsão sua previsão em lei, mas é aceito em razão de uma prática comercial.</a:t>
            </a:r>
            <a:endParaRPr/>
          </a:p>
          <a:p>
            <a:pPr indent="0" lvl="0" marL="0" rtl="0" algn="l">
              <a:spcBef>
                <a:spcPts val="1600"/>
              </a:spcBef>
              <a:spcAft>
                <a:spcPts val="0"/>
              </a:spcAft>
              <a:buNone/>
            </a:pPr>
            <a:r>
              <a:rPr lang="pt-BR"/>
              <a:t>Jurisprudência: conjunto de decisões de juízes e tribunais…</a:t>
            </a:r>
            <a:endParaRPr/>
          </a:p>
          <a:p>
            <a:pPr indent="0" lvl="0" marL="0" rtl="0" algn="l">
              <a:spcBef>
                <a:spcPts val="1600"/>
              </a:spcBef>
              <a:spcAft>
                <a:spcPts val="1600"/>
              </a:spcAft>
              <a:buNone/>
            </a:pPr>
            <a:r>
              <a:rPr lang="pt-BR"/>
              <a:t>Doutrina: estudo de conceitos, criar conjunto de decisões padronizadas...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Elementos do Direito</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Costumes: É definido como: “um conjunto de normas de conduta social, criadas espontaneamente pelo povo, através do uso reiterado, uniforme e que gera certeza de obrigatoriedade, reconhecidas e impostas pelo Estado”. </a:t>
            </a:r>
            <a:endParaRPr/>
          </a:p>
          <a:p>
            <a:pPr indent="0" lvl="0" marL="0" rtl="0" algn="l">
              <a:spcBef>
                <a:spcPts val="1600"/>
              </a:spcBef>
              <a:spcAft>
                <a:spcPts val="0"/>
              </a:spcAft>
              <a:buNone/>
            </a:pPr>
            <a:r>
              <a:rPr lang="pt-BR"/>
              <a:t>Um exemplo de costume é o cheque pré-datado. Não existe previsão sua previsão em lei, mas é aceito em razão de uma prática comercial.</a:t>
            </a:r>
            <a:endParaRPr/>
          </a:p>
          <a:p>
            <a:pPr indent="0" lvl="0" marL="0" rtl="0" algn="l">
              <a:spcBef>
                <a:spcPts val="1600"/>
              </a:spcBef>
              <a:spcAft>
                <a:spcPts val="0"/>
              </a:spcAft>
              <a:buNone/>
            </a:pPr>
            <a:r>
              <a:rPr lang="pt-BR"/>
              <a:t>Jurisprudência: conjunto de decisões de juízes e tribunais…</a:t>
            </a:r>
            <a:endParaRPr/>
          </a:p>
          <a:p>
            <a:pPr indent="0" lvl="0" marL="0" rtl="0" algn="l">
              <a:spcBef>
                <a:spcPts val="1600"/>
              </a:spcBef>
              <a:spcAft>
                <a:spcPts val="1600"/>
              </a:spcAft>
              <a:buNone/>
            </a:pPr>
            <a:r>
              <a:rPr lang="pt-BR"/>
              <a:t>Doutrina: estudo de conceitos, criar conjunto de decisões padronizadas...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a:t>
            </a:r>
            <a:endParaRPr/>
          </a:p>
          <a:p>
            <a:pPr indent="-342900" lvl="0" marL="457200" rtl="0" algn="l">
              <a:spcBef>
                <a:spcPts val="1600"/>
              </a:spcBef>
              <a:spcAft>
                <a:spcPts val="0"/>
              </a:spcAft>
              <a:buSzPts val="1800"/>
              <a:buChar char="-"/>
            </a:pPr>
            <a:r>
              <a:rPr lang="pt-BR"/>
              <a:t>Individual: era romana (imperadores, reis, etc.)</a:t>
            </a:r>
            <a:endParaRPr/>
          </a:p>
          <a:p>
            <a:pPr indent="-317500" lvl="1" marL="914400" rtl="0" algn="l">
              <a:spcBef>
                <a:spcPts val="0"/>
              </a:spcBef>
              <a:spcAft>
                <a:spcPts val="0"/>
              </a:spcAft>
              <a:buSzPts val="1400"/>
              <a:buChar char="-"/>
            </a:pPr>
            <a:r>
              <a:rPr lang="pt-BR"/>
              <a:t>cidade</a:t>
            </a:r>
            <a:endParaRPr/>
          </a:p>
          <a:p>
            <a:pPr indent="-317500" lvl="1" marL="914400" rtl="0" algn="l">
              <a:spcBef>
                <a:spcPts val="0"/>
              </a:spcBef>
              <a:spcAft>
                <a:spcPts val="0"/>
              </a:spcAft>
              <a:buSzPts val="1400"/>
              <a:buChar char="-"/>
            </a:pPr>
            <a:r>
              <a:rPr lang="pt-BR"/>
              <a:t>família, que deu origem aos feudos</a:t>
            </a:r>
            <a:endParaRPr/>
          </a:p>
          <a:p>
            <a:pPr indent="-342900" lvl="0" marL="457200" rtl="0" algn="l">
              <a:spcBef>
                <a:spcPts val="0"/>
              </a:spcBef>
              <a:spcAft>
                <a:spcPts val="0"/>
              </a:spcAft>
              <a:buSzPts val="1800"/>
              <a:buChar char="-"/>
            </a:pPr>
            <a:r>
              <a:rPr lang="pt-BR"/>
              <a:t>Constituição Brasileira: </a:t>
            </a:r>
            <a:endParaRPr/>
          </a:p>
          <a:p>
            <a:pPr indent="-317500" lvl="1" marL="914400" rtl="0" algn="l">
              <a:spcBef>
                <a:spcPts val="0"/>
              </a:spcBef>
              <a:spcAft>
                <a:spcPts val="0"/>
              </a:spcAft>
              <a:buSzPts val="1400"/>
              <a:buChar char="-"/>
            </a:pPr>
            <a:r>
              <a:rPr lang="pt-BR"/>
              <a:t>Artigo 5o. - Direito à propriedade e sua proteção</a:t>
            </a:r>
            <a:endParaRPr/>
          </a:p>
          <a:p>
            <a:pPr indent="-317500" lvl="1" marL="914400" rtl="0" algn="l">
              <a:spcBef>
                <a:spcPts val="0"/>
              </a:spcBef>
              <a:spcAft>
                <a:spcPts val="0"/>
              </a:spcAft>
              <a:buSzPts val="1400"/>
              <a:buChar char="-"/>
            </a:pPr>
            <a:r>
              <a:rPr lang="pt-BR"/>
              <a:t>bens materiais, imóveis, móveis, imateriais, etc. (</a:t>
            </a:r>
            <a:r>
              <a:rPr lang="pt-BR"/>
              <a:t>bens corpóreos e incorpóreos)</a:t>
            </a:r>
            <a:endParaRPr/>
          </a:p>
          <a:p>
            <a:pPr indent="-317500" lvl="1" marL="914400" rtl="0" algn="l">
              <a:spcBef>
                <a:spcPts val="0"/>
              </a:spcBef>
              <a:spcAft>
                <a:spcPts val="0"/>
              </a:spcAft>
              <a:buSzPts val="1400"/>
              <a:buChar char="-"/>
            </a:pPr>
            <a:r>
              <a:rPr lang="pt-BR"/>
              <a:t>Código Civil de 1916 - </a:t>
            </a:r>
            <a:r>
              <a:rPr lang="pt-BR"/>
              <a:t>5988/73 (revogada) - direitos autorais sobre </a:t>
            </a:r>
            <a:r>
              <a:rPr lang="pt-BR"/>
              <a:t>propriedade artística, literária e científica;</a:t>
            </a:r>
            <a:endParaRPr/>
          </a:p>
          <a:p>
            <a:pPr indent="-317500" lvl="1" marL="914400" rtl="0" algn="l">
              <a:spcBef>
                <a:spcPts val="0"/>
              </a:spcBef>
              <a:spcAft>
                <a:spcPts val="0"/>
              </a:spcAft>
              <a:buSzPts val="1400"/>
              <a:buChar char="-"/>
            </a:pPr>
            <a:r>
              <a:rPr lang="pt-BR"/>
              <a:t>Lei 9610/98 - lei vigente.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31"/>
          <p:cNvPicPr preferRelativeResize="0"/>
          <p:nvPr/>
        </p:nvPicPr>
        <p:blipFill>
          <a:blip r:embed="rId3">
            <a:alphaModFix/>
          </a:blip>
          <a:stretch>
            <a:fillRect/>
          </a:stretch>
        </p:blipFill>
        <p:spPr>
          <a:xfrm>
            <a:off x="423863" y="519113"/>
            <a:ext cx="8296275" cy="410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Justificativa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Tecnologia na vida das pessoas;</a:t>
            </a:r>
            <a:endParaRPr/>
          </a:p>
          <a:p>
            <a:pPr indent="-342900" lvl="0" marL="457200" rtl="0" algn="l">
              <a:spcBef>
                <a:spcPts val="0"/>
              </a:spcBef>
              <a:spcAft>
                <a:spcPts val="0"/>
              </a:spcAft>
              <a:buSzPts val="1800"/>
              <a:buChar char="-"/>
            </a:pPr>
            <a:r>
              <a:rPr lang="pt-BR"/>
              <a:t>Mudanças sociais;</a:t>
            </a:r>
            <a:endParaRPr/>
          </a:p>
          <a:p>
            <a:pPr indent="-342900" lvl="0" marL="457200" rtl="0" algn="l">
              <a:spcBef>
                <a:spcPts val="0"/>
              </a:spcBef>
              <a:spcAft>
                <a:spcPts val="0"/>
              </a:spcAft>
              <a:buSzPts val="1800"/>
              <a:buChar char="-"/>
            </a:pPr>
            <a:r>
              <a:rPr lang="pt-BR"/>
              <a:t>Manuseio de Informações;</a:t>
            </a:r>
            <a:endParaRPr/>
          </a:p>
          <a:p>
            <a:pPr indent="-342900" lvl="0" marL="457200" rtl="0" algn="l">
              <a:spcBef>
                <a:spcPts val="0"/>
              </a:spcBef>
              <a:spcAft>
                <a:spcPts val="0"/>
              </a:spcAft>
              <a:buSzPts val="1800"/>
              <a:buChar char="-"/>
            </a:pPr>
            <a:r>
              <a:rPr lang="pt-BR"/>
              <a:t>Responsabilidade;</a:t>
            </a:r>
            <a:endParaRPr/>
          </a:p>
          <a:p>
            <a:pPr indent="-342900" lvl="0" marL="457200" rtl="0" algn="l">
              <a:spcBef>
                <a:spcPts val="0"/>
              </a:spcBef>
              <a:spcAft>
                <a:spcPts val="0"/>
              </a:spcAft>
              <a:buSzPts val="1800"/>
              <a:buChar char="-"/>
            </a:pPr>
            <a:r>
              <a:rPr lang="pt-BR"/>
              <a:t>Ética;</a:t>
            </a:r>
            <a:endParaRPr/>
          </a:p>
          <a:p>
            <a:pPr indent="-342900" lvl="0" marL="457200" rtl="0" algn="l">
              <a:spcBef>
                <a:spcPts val="0"/>
              </a:spcBef>
              <a:spcAft>
                <a:spcPts val="0"/>
              </a:spcAft>
              <a:buSzPts val="1800"/>
              <a:buChar char="-"/>
            </a:pPr>
            <a:r>
              <a:rPr lang="pt-BR"/>
              <a:t>Moral;</a:t>
            </a:r>
            <a:endParaRPr/>
          </a:p>
          <a:p>
            <a:pPr indent="-342900" lvl="0" marL="457200" rtl="0" algn="l">
              <a:spcBef>
                <a:spcPts val="0"/>
              </a:spcBef>
              <a:spcAft>
                <a:spcPts val="0"/>
              </a:spcAft>
              <a:buSzPts val="1800"/>
              <a:buChar char="-"/>
            </a:pPr>
            <a:r>
              <a:rPr lang="pt-BR"/>
              <a:t>Direito</a:t>
            </a:r>
            <a:endParaRPr/>
          </a:p>
          <a:p>
            <a:pPr indent="-317500" lvl="1" marL="914400" rtl="0" algn="l">
              <a:spcBef>
                <a:spcPts val="0"/>
              </a:spcBef>
              <a:spcAft>
                <a:spcPts val="0"/>
              </a:spcAft>
              <a:buSzPts val="1400"/>
              <a:buChar char="-"/>
            </a:pPr>
            <a:r>
              <a:rPr lang="pt-BR"/>
              <a:t>Constituição</a:t>
            </a:r>
            <a:endParaRPr/>
          </a:p>
          <a:p>
            <a:pPr indent="-317500" lvl="1" marL="914400" rtl="0" algn="l">
              <a:spcBef>
                <a:spcPts val="0"/>
              </a:spcBef>
              <a:spcAft>
                <a:spcPts val="0"/>
              </a:spcAft>
              <a:buSzPts val="1400"/>
              <a:buChar char="-"/>
            </a:pPr>
            <a:r>
              <a:rPr lang="pt-BR"/>
              <a:t>Propriedade Intelectual;</a:t>
            </a:r>
            <a:endParaRPr/>
          </a:p>
          <a:p>
            <a:pPr indent="-317500" lvl="1" marL="914400" rtl="0" algn="l">
              <a:spcBef>
                <a:spcPts val="0"/>
              </a:spcBef>
              <a:spcAft>
                <a:spcPts val="0"/>
              </a:spcAft>
              <a:buSzPts val="1400"/>
              <a:buChar char="-"/>
            </a:pPr>
            <a:r>
              <a:rPr lang="pt-BR"/>
              <a:t>Contratos;</a:t>
            </a:r>
            <a:endParaRPr/>
          </a:p>
          <a:p>
            <a:pPr indent="-317500" lvl="1" marL="914400" rtl="0" algn="l">
              <a:spcBef>
                <a:spcPts val="0"/>
              </a:spcBef>
              <a:spcAft>
                <a:spcPts val="0"/>
              </a:spcAft>
              <a:buSzPts val="1400"/>
              <a:buChar char="-"/>
            </a:pPr>
            <a:r>
              <a:rPr lang="pt-BR"/>
              <a:t>Marco Civil / LGPD;</a:t>
            </a:r>
            <a:endParaRPr/>
          </a:p>
          <a:p>
            <a:pPr indent="-317500" lvl="1" marL="914400" rtl="0" algn="l">
              <a:spcBef>
                <a:spcPts val="0"/>
              </a:spcBef>
              <a:spcAft>
                <a:spcPts val="0"/>
              </a:spcAft>
              <a:buSzPts val="1400"/>
              <a:buChar char="-"/>
            </a:pPr>
            <a:r>
              <a:rPr lang="pt-BR"/>
              <a:t>do Consumidor;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2"/>
          <p:cNvPicPr preferRelativeResize="0"/>
          <p:nvPr/>
        </p:nvPicPr>
        <p:blipFill>
          <a:blip r:embed="rId3">
            <a:alphaModFix/>
          </a:blip>
          <a:stretch>
            <a:fillRect/>
          </a:stretch>
        </p:blipFill>
        <p:spPr>
          <a:xfrm>
            <a:off x="261938" y="1047750"/>
            <a:ext cx="7705725" cy="381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Convenção de Paris de 1883 são os direitos relativos:</a:t>
            </a:r>
            <a:endParaRPr/>
          </a:p>
          <a:p>
            <a:pPr indent="0" lvl="0" marL="0" rtl="0" algn="l">
              <a:spcBef>
                <a:spcPts val="1600"/>
              </a:spcBef>
              <a:spcAft>
                <a:spcPts val="0"/>
              </a:spcAft>
              <a:buClr>
                <a:schemeClr val="dk1"/>
              </a:buClr>
              <a:buSzPts val="1100"/>
              <a:buFont typeface="Arial"/>
              <a:buNone/>
            </a:pPr>
            <a:r>
              <a:rPr lang="pt-BR"/>
              <a:t>às patentes de  invenção, aos modelos de utilidade, aos desenhos ou modelos industriais,  às marcas de fábrica ou de comércio e as marcas de serviço, ao nome  comercial e às indicações de proveniência ou denominações de origem,  bem como a repressão da concorrência desleal</a:t>
            </a:r>
            <a:endParaRPr/>
          </a:p>
          <a:p>
            <a:pPr indent="0" lvl="0" marL="0" rtl="0" algn="l">
              <a:spcBef>
                <a:spcPts val="1600"/>
              </a:spcBef>
              <a:spcAft>
                <a:spcPts val="0"/>
              </a:spcAft>
              <a:buClr>
                <a:schemeClr val="dk1"/>
              </a:buClr>
              <a:buSzPts val="1100"/>
              <a:buFont typeface="Arial"/>
              <a:buNone/>
            </a:pPr>
            <a:r>
              <a:rPr lang="pt-BR"/>
              <a:t>&gt; o primeiro caso de proteção surgiu na cidade de Bordeux, França, em 1236, quando foi concedido a Bonafusus de Sancta e Companhia um privilégio exclusivo para tecer e tingir tecidos de lã</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t>Convenção da OMPI:Propriedade intelectual são direitos relativos </a:t>
            </a:r>
            <a:endParaRPr b="1"/>
          </a:p>
          <a:p>
            <a:pPr indent="0" lvl="0" marL="0" rtl="0" algn="l">
              <a:lnSpc>
                <a:spcPct val="100000"/>
              </a:lnSpc>
              <a:spcBef>
                <a:spcPts val="1600"/>
              </a:spcBef>
              <a:spcAft>
                <a:spcPts val="1600"/>
              </a:spcAft>
              <a:buNone/>
            </a:pPr>
            <a:r>
              <a:rPr b="1" lang="pt-BR"/>
              <a:t>às obras literárias, artísticas e científicas, às interpretações dos artistas intérpretes e às execuções dos artistas executantes, aos fonogramas e às emissões de radiodifusão, às invenções em todos os domínios da atividade humana,  às descobertas científicas,  aos desenhos e modelos industriais,  às marcas industriais, comerciais e de serviço, bem como às firmas  comerciais e denominações comerciais, à proteção contra a concorrência desleal e todos os outros direitos  inerentes à atividade intelectual nos domínios industrial, científico,  literário e artístico</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5"/>
          <p:cNvPicPr preferRelativeResize="0"/>
          <p:nvPr/>
        </p:nvPicPr>
        <p:blipFill>
          <a:blip r:embed="rId3">
            <a:alphaModFix/>
          </a:blip>
          <a:stretch>
            <a:fillRect/>
          </a:stretch>
        </p:blipFill>
        <p:spPr>
          <a:xfrm>
            <a:off x="1366001" y="0"/>
            <a:ext cx="6411999"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6"/>
          <p:cNvPicPr preferRelativeResize="0"/>
          <p:nvPr/>
        </p:nvPicPr>
        <p:blipFill>
          <a:blip r:embed="rId3">
            <a:alphaModFix/>
          </a:blip>
          <a:stretch>
            <a:fillRect/>
          </a:stretch>
        </p:blipFill>
        <p:spPr>
          <a:xfrm>
            <a:off x="385763" y="500063"/>
            <a:ext cx="8372475" cy="4143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Exemplo de patentes</a:t>
            </a:r>
            <a:endParaRPr/>
          </a:p>
        </p:txBody>
      </p:sp>
      <p:sp>
        <p:nvSpPr>
          <p:cNvPr id="202" name="Google Shape;202;p37"/>
          <p:cNvSpPr txBox="1"/>
          <p:nvPr>
            <p:ph idx="1" type="body"/>
          </p:nvPr>
        </p:nvSpPr>
        <p:spPr>
          <a:xfrm>
            <a:off x="311700" y="1152475"/>
            <a:ext cx="573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Compreendendo uma coleira (1) ou mordaça (2), armadas com arame ou similar, de forma a parecer envolver o pescoço ou focinho do animal, sendo que a coleira (1) ou mordaça (2) estão acopladas em suas respectivas hastes (3) que , por sua vez, imita uma correia, corrente ou cordão apropriados a condução de animais, haste esta igualmente armada com arame ou similar, na forma de um arco, reproduzindo acurva natural que se forma quando se conduz um animal a ela atrelado</a:t>
            </a:r>
            <a:endParaRPr/>
          </a:p>
        </p:txBody>
      </p:sp>
      <p:pic>
        <p:nvPicPr>
          <p:cNvPr id="203" name="Google Shape;203;p37"/>
          <p:cNvPicPr preferRelativeResize="0"/>
          <p:nvPr/>
        </p:nvPicPr>
        <p:blipFill>
          <a:blip r:embed="rId3">
            <a:alphaModFix/>
          </a:blip>
          <a:stretch>
            <a:fillRect/>
          </a:stretch>
        </p:blipFill>
        <p:spPr>
          <a:xfrm>
            <a:off x="6278376" y="350150"/>
            <a:ext cx="2648975" cy="367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8"/>
          <p:cNvPicPr preferRelativeResize="0"/>
          <p:nvPr/>
        </p:nvPicPr>
        <p:blipFill>
          <a:blip r:embed="rId3">
            <a:alphaModFix/>
          </a:blip>
          <a:stretch>
            <a:fillRect/>
          </a:stretch>
        </p:blipFill>
        <p:spPr>
          <a:xfrm>
            <a:off x="5031940" y="0"/>
            <a:ext cx="4109321" cy="5143499"/>
          </a:xfrm>
          <a:prstGeom prst="rect">
            <a:avLst/>
          </a:prstGeom>
          <a:noFill/>
          <a:ln>
            <a:noFill/>
          </a:ln>
        </p:spPr>
      </p:pic>
      <p:pic>
        <p:nvPicPr>
          <p:cNvPr id="211" name="Google Shape;211;p38"/>
          <p:cNvPicPr preferRelativeResize="0"/>
          <p:nvPr/>
        </p:nvPicPr>
        <p:blipFill>
          <a:blip r:embed="rId4">
            <a:alphaModFix/>
          </a:blip>
          <a:stretch>
            <a:fillRect/>
          </a:stretch>
        </p:blipFill>
        <p:spPr>
          <a:xfrm>
            <a:off x="214313" y="204788"/>
            <a:ext cx="3990975" cy="2447925"/>
          </a:xfrm>
          <a:prstGeom prst="rect">
            <a:avLst/>
          </a:prstGeom>
          <a:noFill/>
          <a:ln>
            <a:noFill/>
          </a:ln>
        </p:spPr>
      </p:pic>
      <p:pic>
        <p:nvPicPr>
          <p:cNvPr id="212" name="Google Shape;212;p38"/>
          <p:cNvPicPr preferRelativeResize="0"/>
          <p:nvPr/>
        </p:nvPicPr>
        <p:blipFill>
          <a:blip r:embed="rId5">
            <a:alphaModFix/>
          </a:blip>
          <a:stretch>
            <a:fillRect/>
          </a:stretch>
        </p:blipFill>
        <p:spPr>
          <a:xfrm>
            <a:off x="14301" y="2571751"/>
            <a:ext cx="2465990" cy="254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Patentes vs Royalties</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Royalty é termo da língua inglesa derivado da palavra "royal" originária de uma convenção que trata "daquilo que pertence ao Rei", embora entenda-se relativo às coisas do rei, monarca ou nobre inventor, que se encontre sob a guarda desse conhecimento usado para o bem do Estado, por ser de real interesse deste e da Nação", podendo ser usada também para se referir à realeza ou nobreza. A tradução literal de royalty para a língua portuguesa é "regalia".</a:t>
            </a:r>
            <a:endParaRPr/>
          </a:p>
          <a:p>
            <a:pPr indent="0" lvl="0" marL="0" rtl="0" algn="l">
              <a:spcBef>
                <a:spcPts val="1600"/>
              </a:spcBef>
              <a:spcAft>
                <a:spcPts val="0"/>
              </a:spcAft>
              <a:buNone/>
            </a:pPr>
            <a:r>
              <a:rPr lang="pt-BR"/>
              <a:t>Casos no Brasil: </a:t>
            </a:r>
            <a:endParaRPr/>
          </a:p>
          <a:p>
            <a:pPr indent="-342900" lvl="0" marL="457200" rtl="0" algn="l">
              <a:spcBef>
                <a:spcPts val="1600"/>
              </a:spcBef>
              <a:spcAft>
                <a:spcPts val="0"/>
              </a:spcAft>
              <a:buSzPts val="1800"/>
              <a:buChar char="-"/>
            </a:pPr>
            <a:r>
              <a:rPr lang="pt-BR"/>
              <a:t>Itaipu vs municípios lindeiros</a:t>
            </a:r>
            <a:endParaRPr/>
          </a:p>
          <a:p>
            <a:pPr indent="-342900" lvl="0" marL="457200" rtl="0" algn="l">
              <a:spcBef>
                <a:spcPts val="0"/>
              </a:spcBef>
              <a:spcAft>
                <a:spcPts val="0"/>
              </a:spcAft>
              <a:buSzPts val="1800"/>
              <a:buChar char="-"/>
            </a:pPr>
            <a:r>
              <a:rPr lang="pt-BR"/>
              <a:t>Monsanto </a:t>
            </a:r>
            <a:endParaRPr/>
          </a:p>
          <a:p>
            <a:pPr indent="-342900" lvl="0" marL="457200" rtl="0" algn="l">
              <a:spcBef>
                <a:spcPts val="0"/>
              </a:spcBef>
              <a:spcAft>
                <a:spcPts val="0"/>
              </a:spcAft>
              <a:buSzPts val="1800"/>
              <a:buChar char="-"/>
            </a:pPr>
            <a:r>
              <a:rPr lang="pt-BR"/>
              <a:t>Genéricos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Sinal distintivo visualmente que tem por finalidade atestar, Identificar e distinguir produtos ou serviços análogos </a:t>
            </a:r>
            <a:endParaRPr/>
          </a:p>
          <a:p>
            <a:pPr indent="-342900" lvl="0" marL="457200" rtl="0" algn="l">
              <a:spcBef>
                <a:spcPts val="0"/>
              </a:spcBef>
              <a:spcAft>
                <a:spcPts val="0"/>
              </a:spcAft>
              <a:buSzPts val="1800"/>
              <a:buChar char="-"/>
            </a:pPr>
            <a:r>
              <a:rPr lang="pt-BR"/>
              <a:t>Proteção indefinida mediante pagamentos decenais (a proteção inicial é de 10 anos)‏</a:t>
            </a:r>
            <a:endParaRPr/>
          </a:p>
          <a:p>
            <a:pPr indent="-342900" lvl="0" marL="457200" rtl="0" algn="l">
              <a:spcBef>
                <a:spcPts val="0"/>
              </a:spcBef>
              <a:spcAft>
                <a:spcPts val="0"/>
              </a:spcAft>
              <a:buSzPts val="1800"/>
              <a:buChar char="-"/>
            </a:pPr>
            <a:r>
              <a:rPr lang="pt-BR"/>
              <a:t>Não são objetos de proteção: slogans, brasões, símbolos nacionais, emblemas, nomes já registrados, letras ou algarismo Isolados</a:t>
            </a:r>
            <a:endParaRPr/>
          </a:p>
          <a:p>
            <a:pPr indent="-342900" lvl="0" marL="457200" rtl="0" algn="l">
              <a:spcBef>
                <a:spcPts val="0"/>
              </a:spcBef>
              <a:spcAft>
                <a:spcPts val="0"/>
              </a:spcAft>
              <a:buSzPts val="1800"/>
              <a:buChar char="-"/>
            </a:pPr>
            <a:r>
              <a:rPr lang="pt-BR"/>
              <a:t>Requisitos: sinal visualmente perceptível, distintividade, não incidência de proibições legais (disponibilidade, constituição e licitude)</a:t>
            </a:r>
            <a:endParaRPr/>
          </a:p>
          <a:p>
            <a:pPr indent="-342900" lvl="0" marL="457200" rtl="0" algn="l">
              <a:spcBef>
                <a:spcPts val="0"/>
              </a:spcBef>
              <a:spcAft>
                <a:spcPts val="0"/>
              </a:spcAft>
              <a:buSzPts val="1800"/>
              <a:buChar char="-"/>
            </a:pPr>
            <a:r>
              <a:rPr lang="pt-BR"/>
              <a:t>Domínios: www.globo.com‏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pt-BR"/>
              <a:t>   </a:t>
            </a:r>
            <a:r>
              <a:rPr lang="pt-BR"/>
              <a:t>              Marcas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Sinal distintivo visualmente que tem por finalidade atestar,</a:t>
            </a:r>
            <a:endParaRPr/>
          </a:p>
          <a:p>
            <a:pPr indent="0" lvl="0" marL="0" rtl="0" algn="l">
              <a:spcBef>
                <a:spcPts val="1600"/>
              </a:spcBef>
              <a:spcAft>
                <a:spcPts val="0"/>
              </a:spcAft>
              <a:buClr>
                <a:schemeClr val="dk1"/>
              </a:buClr>
              <a:buSzPts val="1100"/>
              <a:buFont typeface="Arial"/>
              <a:buNone/>
            </a:pPr>
            <a:r>
              <a:rPr lang="pt-BR"/>
              <a:t>Identificar e distinguir produtos ou serviços análogos</a:t>
            </a:r>
            <a:endParaRPr/>
          </a:p>
          <a:p>
            <a:pPr indent="0" lvl="0" marL="0" rtl="0" algn="l">
              <a:spcBef>
                <a:spcPts val="1600"/>
              </a:spcBef>
              <a:spcAft>
                <a:spcPts val="0"/>
              </a:spcAft>
              <a:buClr>
                <a:schemeClr val="dk1"/>
              </a:buClr>
              <a:buSzPts val="1100"/>
              <a:buFont typeface="Arial"/>
              <a:buNone/>
            </a:pPr>
            <a:r>
              <a:rPr lang="pt-BR"/>
              <a:t>Proteção indefinida mediante pagamentos decenais </a:t>
            </a:r>
            <a:endParaRPr/>
          </a:p>
          <a:p>
            <a:pPr indent="0" lvl="0" marL="0" rtl="0" algn="l">
              <a:spcBef>
                <a:spcPts val="1600"/>
              </a:spcBef>
              <a:spcAft>
                <a:spcPts val="0"/>
              </a:spcAft>
              <a:buClr>
                <a:schemeClr val="dk1"/>
              </a:buClr>
              <a:buSzPts val="1100"/>
              <a:buFont typeface="Arial"/>
              <a:buNone/>
            </a:pPr>
            <a:r>
              <a:rPr lang="pt-BR"/>
              <a:t>(a proteção inicial é de 10 anos)‏</a:t>
            </a:r>
            <a:endParaRPr/>
          </a:p>
          <a:p>
            <a:pPr indent="0" lvl="0" marL="0" rtl="0" algn="l">
              <a:spcBef>
                <a:spcPts val="1600"/>
              </a:spcBef>
              <a:spcAft>
                <a:spcPts val="0"/>
              </a:spcAft>
              <a:buClr>
                <a:schemeClr val="dk1"/>
              </a:buClr>
              <a:buSzPts val="1100"/>
              <a:buFont typeface="Arial"/>
              <a:buNone/>
            </a:pPr>
            <a:r>
              <a:rPr lang="pt-BR"/>
              <a:t>Não são objetos de proteção: slogans, brasões, símbolos </a:t>
            </a:r>
            <a:endParaRPr/>
          </a:p>
          <a:p>
            <a:pPr indent="0" lvl="0" marL="0" rtl="0" algn="l">
              <a:spcBef>
                <a:spcPts val="1600"/>
              </a:spcBef>
              <a:spcAft>
                <a:spcPts val="0"/>
              </a:spcAft>
              <a:buClr>
                <a:schemeClr val="dk1"/>
              </a:buClr>
              <a:buSzPts val="1100"/>
              <a:buFont typeface="Arial"/>
              <a:buNone/>
            </a:pPr>
            <a:r>
              <a:rPr lang="pt-BR"/>
              <a:t>nacionais, emblemas, nomes já registrados, letras ou algarismo</a:t>
            </a:r>
            <a:endParaRPr/>
          </a:p>
          <a:p>
            <a:pPr indent="0" lvl="0" marL="0" rtl="0" algn="l">
              <a:spcBef>
                <a:spcPts val="1600"/>
              </a:spcBef>
              <a:spcAft>
                <a:spcPts val="0"/>
              </a:spcAft>
              <a:buClr>
                <a:schemeClr val="dk1"/>
              </a:buClr>
              <a:buSzPts val="1100"/>
              <a:buFont typeface="Arial"/>
              <a:buNone/>
            </a:pPr>
            <a:r>
              <a:rPr lang="pt-BR"/>
              <a:t>Isolados</a:t>
            </a:r>
            <a:endParaRPr/>
          </a:p>
          <a:p>
            <a:pPr indent="0" lvl="0" marL="0" rtl="0" algn="l">
              <a:spcBef>
                <a:spcPts val="1600"/>
              </a:spcBef>
              <a:spcAft>
                <a:spcPts val="0"/>
              </a:spcAft>
              <a:buClr>
                <a:schemeClr val="dk1"/>
              </a:buClr>
              <a:buSzPts val="1100"/>
              <a:buFont typeface="Arial"/>
              <a:buNone/>
            </a:pPr>
            <a:r>
              <a:rPr lang="pt-BR"/>
              <a:t>Requisitos: sinal visualmente perceptível, distintividade,</a:t>
            </a:r>
            <a:endParaRPr/>
          </a:p>
          <a:p>
            <a:pPr indent="0" lvl="0" marL="0" rtl="0" algn="l">
              <a:spcBef>
                <a:spcPts val="1600"/>
              </a:spcBef>
              <a:spcAft>
                <a:spcPts val="0"/>
              </a:spcAft>
              <a:buClr>
                <a:schemeClr val="dk1"/>
              </a:buClr>
              <a:buSzPts val="1100"/>
              <a:buFont typeface="Arial"/>
              <a:buNone/>
            </a:pPr>
            <a:r>
              <a:rPr lang="pt-BR"/>
              <a:t>não incidência de proibições legais (disponibilidade, </a:t>
            </a:r>
            <a:endParaRPr/>
          </a:p>
          <a:p>
            <a:pPr indent="0" lvl="0" marL="0" rtl="0" algn="l">
              <a:spcBef>
                <a:spcPts val="1600"/>
              </a:spcBef>
              <a:spcAft>
                <a:spcPts val="0"/>
              </a:spcAft>
              <a:buClr>
                <a:schemeClr val="dk1"/>
              </a:buClr>
              <a:buSzPts val="1100"/>
              <a:buFont typeface="Arial"/>
              <a:buNone/>
            </a:pPr>
            <a:r>
              <a:rPr lang="pt-BR"/>
              <a:t>constituição e licitude)‏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A marca pode ser:</a:t>
            </a:r>
            <a:endParaRPr/>
          </a:p>
          <a:p>
            <a:pPr indent="0" lvl="0" marL="0" rtl="0" algn="l">
              <a:spcBef>
                <a:spcPts val="1600"/>
              </a:spcBef>
              <a:spcAft>
                <a:spcPts val="0"/>
              </a:spcAft>
              <a:buClr>
                <a:schemeClr val="dk1"/>
              </a:buClr>
              <a:buSzPts val="1100"/>
              <a:buFont typeface="Arial"/>
              <a:buNone/>
            </a:pPr>
            <a:r>
              <a:rPr lang="pt-BR"/>
              <a:t>- Nominativa: é aquela formada por palavras, neologismos e combinações de letras e números.  </a:t>
            </a:r>
            <a:endParaRPr/>
          </a:p>
          <a:p>
            <a:pPr indent="0" lvl="0" marL="0" rtl="0" algn="l">
              <a:spcBef>
                <a:spcPts val="1600"/>
              </a:spcBef>
              <a:spcAft>
                <a:spcPts val="0"/>
              </a:spcAft>
              <a:buClr>
                <a:schemeClr val="dk1"/>
              </a:buClr>
              <a:buSzPts val="1100"/>
              <a:buFont typeface="Arial"/>
              <a:buNone/>
            </a:pPr>
            <a:r>
              <a:rPr lang="pt-BR"/>
              <a:t>- Figurativa: constituída por desenho, imagem, ideograma, forma fantasiosa ou figurativa de letra ou algarismo, e palavras compostas por letras de alfabetos como hebraico, cirílico, árabe, etc.</a:t>
            </a:r>
            <a:endParaRPr/>
          </a:p>
          <a:p>
            <a:pPr indent="0" lvl="0" marL="0" rtl="0" algn="l">
              <a:spcBef>
                <a:spcPts val="1600"/>
              </a:spcBef>
              <a:spcAft>
                <a:spcPts val="0"/>
              </a:spcAft>
              <a:buClr>
                <a:schemeClr val="dk1"/>
              </a:buClr>
              <a:buSzPts val="1100"/>
              <a:buFont typeface="Arial"/>
              <a:buNone/>
            </a:pPr>
            <a:r>
              <a:rPr lang="pt-BR"/>
              <a:t>- Mista: combina imagem e palavra.</a:t>
            </a:r>
            <a:endParaRPr/>
          </a:p>
          <a:p>
            <a:pPr indent="0" lvl="0" marL="0" rtl="0" algn="l">
              <a:spcBef>
                <a:spcPts val="1600"/>
              </a:spcBef>
              <a:spcAft>
                <a:spcPts val="0"/>
              </a:spcAft>
              <a:buClr>
                <a:schemeClr val="dk1"/>
              </a:buClr>
              <a:buSzPts val="1100"/>
              <a:buFont typeface="Arial"/>
              <a:buNone/>
            </a:pPr>
            <a:r>
              <a:rPr lang="pt-BR"/>
              <a:t>- Tridimensional: pode ser considerada marca tridimensional a forma de um produto, quando é capaz de distingui-lo de outros produtos semelhantes.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Alguns fundamentos</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não é um produto concreto e palpável.</a:t>
            </a:r>
            <a:endParaRPr/>
          </a:p>
          <a:p>
            <a:pPr indent="0" lvl="0" marL="0" rtl="0" algn="l">
              <a:spcBef>
                <a:spcPts val="1600"/>
              </a:spcBef>
              <a:spcAft>
                <a:spcPts val="0"/>
              </a:spcAft>
              <a:buClr>
                <a:schemeClr val="dk1"/>
              </a:buClr>
              <a:buSzPts val="1100"/>
              <a:buFont typeface="Arial"/>
              <a:buNone/>
            </a:pPr>
            <a:r>
              <a:rPr lang="pt-BR"/>
              <a:t>Software é desenvolvido; não manufaturado.</a:t>
            </a:r>
            <a:endParaRPr/>
          </a:p>
          <a:p>
            <a:pPr indent="0" lvl="0" marL="0" rtl="0" algn="l">
              <a:spcBef>
                <a:spcPts val="1600"/>
              </a:spcBef>
              <a:spcAft>
                <a:spcPts val="0"/>
              </a:spcAft>
              <a:buClr>
                <a:schemeClr val="dk1"/>
              </a:buClr>
              <a:buSzPts val="1100"/>
              <a:buFont typeface="Arial"/>
              <a:buNone/>
            </a:pPr>
            <a:r>
              <a:rPr lang="pt-BR"/>
              <a:t>Software não desgasta;</a:t>
            </a:r>
            <a:endParaRPr/>
          </a:p>
          <a:p>
            <a:pPr indent="0" lvl="0" marL="0" rtl="0" algn="l">
              <a:spcBef>
                <a:spcPts val="1600"/>
              </a:spcBef>
              <a:spcAft>
                <a:spcPts val="0"/>
              </a:spcAft>
              <a:buClr>
                <a:schemeClr val="dk1"/>
              </a:buClr>
              <a:buSzPts val="1100"/>
              <a:buFont typeface="Arial"/>
              <a:buNone/>
            </a:pPr>
            <a:r>
              <a:rPr lang="pt-BR"/>
              <a:t>Software, ainda não resulta da montagem das partes, apesar de vários esforços e frameworks para componentização.</a:t>
            </a:r>
            <a:endParaRPr/>
          </a:p>
          <a:p>
            <a:pPr indent="0" lvl="0" marL="0" rtl="0" algn="l">
              <a:spcBef>
                <a:spcPts val="1600"/>
              </a:spcBef>
              <a:spcAft>
                <a:spcPts val="0"/>
              </a:spcAft>
              <a:buClr>
                <a:schemeClr val="dk1"/>
              </a:buClr>
              <a:buSzPts val="1100"/>
              <a:buFont typeface="Arial"/>
              <a:buNone/>
            </a:pPr>
            <a:r>
              <a:rPr lang="pt-BR"/>
              <a:t>Conjunto de instruções que, quando executado, realizam as funções desejadas, com o desempenho desejado, no tempo programado.</a:t>
            </a:r>
            <a:endParaRPr/>
          </a:p>
          <a:p>
            <a:pPr indent="0" lvl="0" marL="0" rtl="0" algn="l">
              <a:spcBef>
                <a:spcPts val="1600"/>
              </a:spcBef>
              <a:spcAft>
                <a:spcPts val="0"/>
              </a:spcAft>
              <a:buClr>
                <a:schemeClr val="dk1"/>
              </a:buClr>
              <a:buSzPts val="1100"/>
              <a:buFont typeface="Arial"/>
              <a:buNone/>
            </a:pPr>
            <a:r>
              <a:rPr lang="pt-BR"/>
              <a:t>Conjunto de dados que permite a programas os manipularem   adequadamente e conseqüentemente gerar informação, correta e confiável.</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Marca coletiva</a:t>
            </a:r>
            <a:endParaRPr/>
          </a:p>
          <a:p>
            <a:pPr indent="0" lvl="0" marL="0" rtl="0" algn="l">
              <a:spcBef>
                <a:spcPts val="1600"/>
              </a:spcBef>
              <a:spcAft>
                <a:spcPts val="0"/>
              </a:spcAft>
              <a:buClr>
                <a:schemeClr val="dk1"/>
              </a:buClr>
              <a:buSzPts val="1100"/>
              <a:buFont typeface="Arial"/>
              <a:buNone/>
            </a:pPr>
            <a:r>
              <a:rPr lang="pt-BR"/>
              <a:t>A marca coletiva identifica produtos ou serviços feitos por membros de uma determinada entidade coletiva (associação, cooperativa, sindicato, entre outros). Apenas tal entidade pode solicitar este registro e ela poderá estabelecer condições e proibições de uso para seus associados por meio de um regulamento de utilização.</a:t>
            </a:r>
            <a:endParaRPr/>
          </a:p>
          <a:p>
            <a:pPr indent="0" lvl="0" marL="0" rtl="0" algn="l">
              <a:spcBef>
                <a:spcPts val="1600"/>
              </a:spcBef>
              <a:spcAft>
                <a:spcPts val="1600"/>
              </a:spcAft>
              <a:buNone/>
            </a:pPr>
            <a:r>
              <a:rPr lang="pt-BR"/>
              <a:t>ex: agricultura familiar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Marca de certificação</a:t>
            </a:r>
            <a:endParaRPr/>
          </a:p>
          <a:p>
            <a:pPr indent="0" lvl="0" marL="0" rtl="0" algn="l">
              <a:spcBef>
                <a:spcPts val="1600"/>
              </a:spcBef>
              <a:spcAft>
                <a:spcPts val="0"/>
              </a:spcAft>
              <a:buNone/>
            </a:pPr>
            <a:r>
              <a:rPr lang="pt-BR"/>
              <a:t>Esta marca indica que os produtos ou serviços são certificados pelo titular da marca quanto a sua origem, modo de fabricação, qualidade e outras características. A marca de certificação somente poderá ser utilizada de acordo com os padrões definidos no processo.</a:t>
            </a:r>
            <a:endParaRPr/>
          </a:p>
          <a:p>
            <a:pPr indent="0" lvl="0" marL="0" rtl="0" algn="l">
              <a:spcBef>
                <a:spcPts val="1600"/>
              </a:spcBef>
              <a:spcAft>
                <a:spcPts val="1600"/>
              </a:spcAft>
              <a:buNone/>
            </a:pPr>
            <a:r>
              <a:rPr lang="pt-BR"/>
              <a:t>ex: Franquias de </a:t>
            </a:r>
            <a:r>
              <a:rPr lang="pt-BR"/>
              <a:t>fast food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Marca de alto renome</a:t>
            </a:r>
            <a:endParaRPr/>
          </a:p>
          <a:p>
            <a:pPr indent="0" lvl="0" marL="0" rtl="0" algn="l">
              <a:spcBef>
                <a:spcPts val="1600"/>
              </a:spcBef>
              <a:spcAft>
                <a:spcPts val="0"/>
              </a:spcAft>
              <a:buClr>
                <a:schemeClr val="dk1"/>
              </a:buClr>
              <a:buSzPts val="1100"/>
              <a:buFont typeface="Arial"/>
              <a:buNone/>
            </a:pPr>
            <a:r>
              <a:rPr lang="pt-BR"/>
              <a:t>Há empresas cujas marcas são amplamente conhecidas e prestigiadas no mercado. Essas são chamadas marcas de alto renome.</a:t>
            </a:r>
            <a:endParaRPr/>
          </a:p>
          <a:p>
            <a:pPr indent="0" lvl="0" marL="0" rtl="0" algn="l">
              <a:spcBef>
                <a:spcPts val="1600"/>
              </a:spcBef>
              <a:spcAft>
                <a:spcPts val="0"/>
              </a:spcAft>
              <a:buNone/>
            </a:pPr>
            <a:r>
              <a:rPr lang="pt-BR"/>
              <a:t>ex: Gillette</a:t>
            </a:r>
            <a:endParaRPr/>
          </a:p>
          <a:p>
            <a:pPr indent="0" lvl="0" marL="0" rtl="0" algn="l">
              <a:spcBef>
                <a:spcPts val="1600"/>
              </a:spcBef>
              <a:spcAft>
                <a:spcPts val="1600"/>
              </a:spcAft>
              <a:buNone/>
            </a:pPr>
            <a:r>
              <a:rPr lang="pt-BR"/>
              <a:t>Entenda mais sobre estas e outras definições no Manual de Marcas (http://manualdemarcas.inpi.gov.br/projects/manual/wiki/Manual_de_Marcas).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Marcas</a:t>
            </a:r>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Simbologia utilizada:</a:t>
            </a:r>
            <a:endParaRPr/>
          </a:p>
          <a:p>
            <a:pPr indent="0" lvl="0" marL="0" rtl="0" algn="l">
              <a:spcBef>
                <a:spcPts val="1600"/>
              </a:spcBef>
              <a:spcAft>
                <a:spcPts val="1600"/>
              </a:spcAft>
              <a:buNone/>
            </a:pPr>
            <a:r>
              <a:t/>
            </a:r>
            <a:endParaRPr/>
          </a:p>
        </p:txBody>
      </p:sp>
      <p:pic>
        <p:nvPicPr>
          <p:cNvPr id="255" name="Google Shape;255;p45"/>
          <p:cNvPicPr preferRelativeResize="0"/>
          <p:nvPr/>
        </p:nvPicPr>
        <p:blipFill>
          <a:blip r:embed="rId3">
            <a:alphaModFix/>
          </a:blip>
          <a:stretch>
            <a:fillRect/>
          </a:stretch>
        </p:blipFill>
        <p:spPr>
          <a:xfrm>
            <a:off x="2847975" y="1143000"/>
            <a:ext cx="5576151" cy="37174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Desenho Industrial</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Difere da obra artística por sua aplicação industrial</a:t>
            </a:r>
            <a:endParaRPr/>
          </a:p>
          <a:p>
            <a:pPr indent="0" lvl="0" marL="0" rtl="0" algn="l">
              <a:spcBef>
                <a:spcPts val="1600"/>
              </a:spcBef>
              <a:spcAft>
                <a:spcPts val="0"/>
              </a:spcAft>
              <a:buClr>
                <a:schemeClr val="dk1"/>
              </a:buClr>
              <a:buSzPts val="1100"/>
              <a:buFont typeface="Arial"/>
              <a:buNone/>
            </a:pPr>
            <a:r>
              <a:rPr lang="pt-BR"/>
              <a:t>- Requisitos: novidade, originalidade e utilização industrial</a:t>
            </a:r>
            <a:endParaRPr/>
          </a:p>
          <a:p>
            <a:pPr indent="0" lvl="0" marL="0" rtl="0" algn="l">
              <a:spcBef>
                <a:spcPts val="1600"/>
              </a:spcBef>
              <a:spcAft>
                <a:spcPts val="0"/>
              </a:spcAft>
              <a:buClr>
                <a:schemeClr val="dk1"/>
              </a:buClr>
              <a:buSzPts val="1100"/>
              <a:buFont typeface="Arial"/>
              <a:buNone/>
            </a:pPr>
            <a:r>
              <a:rPr lang="pt-BR"/>
              <a:t>- Proteção por 10 anos, prorrogável por três períodos sucessivos de 5 anos</a:t>
            </a:r>
            <a:endParaRPr/>
          </a:p>
          <a:p>
            <a:pPr indent="0" lvl="0" marL="0" rtl="0" algn="l">
              <a:spcBef>
                <a:spcPts val="1600"/>
              </a:spcBef>
              <a:spcAft>
                <a:spcPts val="1600"/>
              </a:spcAft>
              <a:buNone/>
            </a:pPr>
            <a:r>
              <a:rPr lang="pt-BR"/>
              <a:t>- Pagamento de retribuição qüinqüenal a partir do segundo qüinquênio da data de depósito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7"/>
          <p:cNvPicPr preferRelativeResize="0"/>
          <p:nvPr/>
        </p:nvPicPr>
        <p:blipFill>
          <a:blip r:embed="rId3">
            <a:alphaModFix/>
          </a:blip>
          <a:stretch>
            <a:fillRect/>
          </a:stretch>
        </p:blipFill>
        <p:spPr>
          <a:xfrm>
            <a:off x="5199850" y="381000"/>
            <a:ext cx="3810000" cy="4381500"/>
          </a:xfrm>
          <a:prstGeom prst="rect">
            <a:avLst/>
          </a:prstGeom>
          <a:noFill/>
          <a:ln>
            <a:noFill/>
          </a:ln>
        </p:spPr>
      </p:pic>
      <p:pic>
        <p:nvPicPr>
          <p:cNvPr id="269" name="Google Shape;269;p47"/>
          <p:cNvPicPr preferRelativeResize="0"/>
          <p:nvPr/>
        </p:nvPicPr>
        <p:blipFill>
          <a:blip r:embed="rId4">
            <a:alphaModFix/>
          </a:blip>
          <a:stretch>
            <a:fillRect/>
          </a:stretch>
        </p:blipFill>
        <p:spPr>
          <a:xfrm>
            <a:off x="56350" y="0"/>
            <a:ext cx="5143501"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Polêmicas</a:t>
            </a:r>
            <a:endParaRPr/>
          </a:p>
        </p:txBody>
      </p:sp>
      <p:sp>
        <p:nvSpPr>
          <p:cNvPr id="275" name="Google Shape;27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1400"/>
              <a:t>1) CATUPIRY: Brasil; É uma marca de requeijão cremoso que virou referência de produto e não de marca. ex: pizza de catupiry, que na verdade leva requeijão cremoso, geralmente comum, (mais barato e comum) ao invés do produto de marca.</a:t>
            </a:r>
            <a:endParaRPr sz="1400"/>
          </a:p>
          <a:p>
            <a:pPr indent="0" lvl="0" marL="0" rtl="0" algn="l">
              <a:spcBef>
                <a:spcPts val="1600"/>
              </a:spcBef>
              <a:spcAft>
                <a:spcPts val="0"/>
              </a:spcAft>
              <a:buClr>
                <a:schemeClr val="dk1"/>
              </a:buClr>
              <a:buSzPts val="1100"/>
              <a:buFont typeface="Arial"/>
              <a:buNone/>
            </a:pPr>
            <a:r>
              <a:rPr lang="pt-BR" sz="1400"/>
              <a:t>2) CUPUAÇU: registro de patente sobre extração do óleo da semente do cupuaçu e sobre produção de chocolate de cupuaçu. Titularidade da empresa Asahi Foods Cia Ltda (Japão) - 4 patentes -  e Cupuaçu International Inc (EUA) - 1 patente. O diretor da primeira e dono da segunda, Nagasawa Makoto é o suposto inventor.</a:t>
            </a:r>
            <a:endParaRPr sz="1400"/>
          </a:p>
          <a:p>
            <a:pPr indent="0" lvl="0" marL="0" rtl="0" algn="l">
              <a:spcBef>
                <a:spcPts val="1600"/>
              </a:spcBef>
              <a:spcAft>
                <a:spcPts val="1600"/>
              </a:spcAft>
              <a:buNone/>
            </a:pPr>
            <a:r>
              <a:rPr lang="pt-BR" sz="1400"/>
              <a:t>3) VACINA DO SAPO: 10 patentes: Universidade de Kentucky (proteção contra isquemia; método para tratamento de doença hepática; método para tratamento de isquemia); Paul Bishop, Mark Kindy, Peter Oeltgen e Juan Sanchez (EUA) (proteção contra isquemia);  Amram Mor (Jerusalem) (peptídeos para ativação do sistema imunológico em humanos e animais); Astra AB (EUA) (demorfinas);  IAF Biochem (UE) (demorfina, método de preparação, composição farmacêutica e métodos terapêuticos); Dainippon Pharmaceut (JP) (demorfinas)‏</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9"/>
          <p:cNvPicPr preferRelativeResize="0"/>
          <p:nvPr/>
        </p:nvPicPr>
        <p:blipFill>
          <a:blip r:embed="rId3">
            <a:alphaModFix/>
          </a:blip>
          <a:stretch>
            <a:fillRect/>
          </a:stretch>
        </p:blipFill>
        <p:spPr>
          <a:xfrm>
            <a:off x="1410157" y="0"/>
            <a:ext cx="6323686"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INPI – informações básicas</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INPI - Responsável pelo registro, guarda e validação de Propriedades Intelectuais</a:t>
            </a:r>
            <a:endParaRPr/>
          </a:p>
          <a:p>
            <a:pPr indent="0" lvl="0" marL="0" rtl="0" algn="l">
              <a:spcBef>
                <a:spcPts val="1600"/>
              </a:spcBef>
              <a:spcAft>
                <a:spcPts val="1600"/>
              </a:spcAft>
              <a:buNone/>
            </a:pPr>
            <a:r>
              <a:rPr lang="pt-BR"/>
              <a:t>O Instituto Nacional da Propriedade Industrial é uma autarquia federal brasileira, criada em 1970, vinculada ao Ministério do Desenvolvimento, Indústria e Comércio Exterior. Localiza-se na cidade do Rio de Janeiro, Brasil. Antecedido pelo Departamento Nacional da Propriedade Industrial. http://www.inpi.gov.br/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INPI - Resumo</a:t>
            </a:r>
            <a:endParaRPr/>
          </a:p>
        </p:txBody>
      </p:sp>
      <p:sp>
        <p:nvSpPr>
          <p:cNvPr id="294" name="Google Shape;2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51"/>
          <p:cNvPicPr preferRelativeResize="0"/>
          <p:nvPr/>
        </p:nvPicPr>
        <p:blipFill>
          <a:blip r:embed="rId3">
            <a:alphaModFix/>
          </a:blip>
          <a:stretch>
            <a:fillRect/>
          </a:stretch>
        </p:blipFill>
        <p:spPr>
          <a:xfrm>
            <a:off x="3242594" y="0"/>
            <a:ext cx="590141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Alguns fundamentos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Utilização de Software Livre/Proprietário/Pirata</a:t>
            </a:r>
            <a:endParaRPr/>
          </a:p>
          <a:p>
            <a:pPr indent="0" lvl="0" marL="0" rtl="0" algn="l">
              <a:spcBef>
                <a:spcPts val="1600"/>
              </a:spcBef>
              <a:spcAft>
                <a:spcPts val="0"/>
              </a:spcAft>
              <a:buClr>
                <a:schemeClr val="dk1"/>
              </a:buClr>
              <a:buSzPts val="1100"/>
              <a:buFont typeface="Arial"/>
              <a:buNone/>
            </a:pPr>
            <a:r>
              <a:rPr lang="pt-BR"/>
              <a:t>Acesso não autorizado a recursos computacionais;</a:t>
            </a:r>
            <a:endParaRPr/>
          </a:p>
          <a:p>
            <a:pPr indent="0" lvl="0" marL="0" rtl="0" algn="l">
              <a:spcBef>
                <a:spcPts val="1600"/>
              </a:spcBef>
              <a:spcAft>
                <a:spcPts val="0"/>
              </a:spcAft>
              <a:buClr>
                <a:schemeClr val="dk1"/>
              </a:buClr>
              <a:buSzPts val="1100"/>
              <a:buFont typeface="Arial"/>
              <a:buNone/>
            </a:pPr>
            <a:r>
              <a:rPr lang="pt-BR"/>
              <a:t>Direitos de propriedade intelectual;</a:t>
            </a:r>
            <a:endParaRPr/>
          </a:p>
          <a:p>
            <a:pPr indent="0" lvl="0" marL="0" rtl="0" algn="l">
              <a:spcBef>
                <a:spcPts val="1600"/>
              </a:spcBef>
              <a:spcAft>
                <a:spcPts val="0"/>
              </a:spcAft>
              <a:buClr>
                <a:schemeClr val="dk1"/>
              </a:buClr>
              <a:buSzPts val="1100"/>
              <a:buFont typeface="Arial"/>
              <a:buNone/>
            </a:pPr>
            <a:r>
              <a:rPr lang="pt-BR"/>
              <a:t>Desenvolvimento de Sistemas;</a:t>
            </a:r>
            <a:endParaRPr/>
          </a:p>
          <a:p>
            <a:pPr indent="0" lvl="0" marL="0" rtl="0" algn="l">
              <a:spcBef>
                <a:spcPts val="1600"/>
              </a:spcBef>
              <a:spcAft>
                <a:spcPts val="0"/>
              </a:spcAft>
              <a:buClr>
                <a:schemeClr val="dk1"/>
              </a:buClr>
              <a:buSzPts val="1100"/>
              <a:buFont typeface="Arial"/>
              <a:buNone/>
            </a:pPr>
            <a:r>
              <a:rPr lang="pt-BR"/>
              <a:t>Confidencialidade e privacidade dos dados;</a:t>
            </a:r>
            <a:endParaRPr/>
          </a:p>
          <a:p>
            <a:pPr indent="0" lvl="0" marL="0" rtl="0" algn="l">
              <a:spcBef>
                <a:spcPts val="1600"/>
              </a:spcBef>
              <a:spcAft>
                <a:spcPts val="0"/>
              </a:spcAft>
              <a:buClr>
                <a:schemeClr val="dk1"/>
              </a:buClr>
              <a:buSzPts val="1100"/>
              <a:buFont typeface="Arial"/>
              <a:buNone/>
            </a:pPr>
            <a:r>
              <a:rPr lang="pt-BR"/>
              <a:t>Manipulação de Dados e Informação;</a:t>
            </a:r>
            <a:endParaRPr/>
          </a:p>
          <a:p>
            <a:pPr indent="0" lvl="0" marL="0" rtl="0" algn="l">
              <a:spcBef>
                <a:spcPts val="1600"/>
              </a:spcBef>
              <a:spcAft>
                <a:spcPts val="0"/>
              </a:spcAft>
              <a:buClr>
                <a:schemeClr val="dk1"/>
              </a:buClr>
              <a:buSzPts val="1100"/>
              <a:buFont typeface="Arial"/>
              <a:buNone/>
            </a:pPr>
            <a:r>
              <a:rPr lang="pt-BR"/>
              <a:t>Conteúdo de Sites e Comércio Eletrônico;</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a:t>
            </a:r>
            <a:endParaRPr/>
          </a:p>
        </p:txBody>
      </p:sp>
      <p:sp>
        <p:nvSpPr>
          <p:cNvPr id="301" name="Google Shape;30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2" name="Google Shape;302;p52"/>
          <p:cNvPicPr preferRelativeResize="0"/>
          <p:nvPr/>
        </p:nvPicPr>
        <p:blipFill>
          <a:blip r:embed="rId3">
            <a:alphaModFix/>
          </a:blip>
          <a:stretch>
            <a:fillRect/>
          </a:stretch>
        </p:blipFill>
        <p:spPr>
          <a:xfrm>
            <a:off x="0" y="1007257"/>
            <a:ext cx="9144001" cy="35861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53"/>
          <p:cNvPicPr preferRelativeResize="0"/>
          <p:nvPr/>
        </p:nvPicPr>
        <p:blipFill>
          <a:blip r:embed="rId3">
            <a:alphaModFix/>
          </a:blip>
          <a:stretch>
            <a:fillRect/>
          </a:stretch>
        </p:blipFill>
        <p:spPr>
          <a:xfrm>
            <a:off x="0" y="417500"/>
            <a:ext cx="9143999" cy="430852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6" name="Google Shape;316;p54"/>
          <p:cNvPicPr preferRelativeResize="0"/>
          <p:nvPr/>
        </p:nvPicPr>
        <p:blipFill>
          <a:blip r:embed="rId3">
            <a:alphaModFix/>
          </a:blip>
          <a:stretch>
            <a:fillRect/>
          </a:stretch>
        </p:blipFill>
        <p:spPr>
          <a:xfrm>
            <a:off x="559888" y="0"/>
            <a:ext cx="8024223" cy="514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Copyright vs Copyleft</a:t>
            </a:r>
            <a:endParaRPr/>
          </a:p>
        </p:txBody>
      </p:sp>
      <p:sp>
        <p:nvSpPr>
          <p:cNvPr id="322" name="Google Shape;32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Copyleft: </a:t>
            </a:r>
            <a:endParaRPr/>
          </a:p>
          <a:p>
            <a:pPr indent="-342900" lvl="0" marL="457200" rtl="0" algn="l">
              <a:spcBef>
                <a:spcPts val="1600"/>
              </a:spcBef>
              <a:spcAft>
                <a:spcPts val="0"/>
              </a:spcAft>
              <a:buSzPts val="1800"/>
              <a:buChar char="-"/>
            </a:pPr>
            <a:r>
              <a:rPr lang="pt-BR"/>
              <a:t>Não é pirataria!</a:t>
            </a:r>
            <a:endParaRPr/>
          </a:p>
          <a:p>
            <a:pPr indent="-342900" lvl="0" marL="457200" rtl="0" algn="l">
              <a:spcBef>
                <a:spcPts val="0"/>
              </a:spcBef>
              <a:spcAft>
                <a:spcPts val="0"/>
              </a:spcAft>
              <a:buSzPts val="1800"/>
              <a:buChar char="-"/>
            </a:pPr>
            <a:r>
              <a:rPr lang="pt-BR"/>
              <a:t>Comunidades</a:t>
            </a:r>
            <a:endParaRPr/>
          </a:p>
          <a:p>
            <a:pPr indent="-342900" lvl="0" marL="457200" rtl="0" algn="l">
              <a:spcBef>
                <a:spcPts val="0"/>
              </a:spcBef>
              <a:spcAft>
                <a:spcPts val="0"/>
              </a:spcAft>
              <a:buSzPts val="1800"/>
              <a:buChar char="-"/>
            </a:pPr>
            <a:r>
              <a:rPr lang="pt-BR"/>
              <a:t>Compartilhamento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Creative Commons</a:t>
            </a:r>
            <a:endParaRPr/>
          </a:p>
        </p:txBody>
      </p:sp>
      <p:sp>
        <p:nvSpPr>
          <p:cNvPr id="328" name="Google Shape;3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Acesso facilitado;</a:t>
            </a:r>
            <a:endParaRPr/>
          </a:p>
          <a:p>
            <a:pPr indent="-342900" lvl="0" marL="457200" rtl="0" algn="l">
              <a:spcBef>
                <a:spcPts val="0"/>
              </a:spcBef>
              <a:spcAft>
                <a:spcPts val="0"/>
              </a:spcAft>
              <a:buSzPts val="1800"/>
              <a:buChar char="-"/>
            </a:pPr>
            <a:r>
              <a:rPr lang="pt-BR"/>
              <a:t>Compartilhamento;</a:t>
            </a:r>
            <a:endParaRPr/>
          </a:p>
          <a:p>
            <a:pPr indent="-342900" lvl="0" marL="457200" rtl="0" algn="l">
              <a:spcBef>
                <a:spcPts val="0"/>
              </a:spcBef>
              <a:spcAft>
                <a:spcPts val="0"/>
              </a:spcAft>
              <a:buSzPts val="1800"/>
              <a:buChar char="-"/>
            </a:pPr>
            <a:r>
              <a:rPr lang="pt-BR"/>
              <a:t>Licença em 3 camadas:</a:t>
            </a:r>
            <a:endParaRPr/>
          </a:p>
          <a:p>
            <a:pPr indent="-317500" lvl="1" marL="914400" rtl="0" algn="l">
              <a:spcBef>
                <a:spcPts val="0"/>
              </a:spcBef>
              <a:spcAft>
                <a:spcPts val="0"/>
              </a:spcAft>
              <a:buSzPts val="1400"/>
              <a:buChar char="-"/>
            </a:pPr>
            <a:r>
              <a:rPr lang="pt-BR"/>
              <a:t>Legível por máquinas;</a:t>
            </a:r>
            <a:endParaRPr/>
          </a:p>
          <a:p>
            <a:pPr indent="-317500" lvl="1" marL="914400" rtl="0" algn="l">
              <a:spcBef>
                <a:spcPts val="0"/>
              </a:spcBef>
              <a:spcAft>
                <a:spcPts val="0"/>
              </a:spcAft>
              <a:buSzPts val="1400"/>
              <a:buChar char="-"/>
            </a:pPr>
            <a:r>
              <a:rPr lang="pt-BR"/>
              <a:t>Legível por humanos;</a:t>
            </a:r>
            <a:endParaRPr/>
          </a:p>
          <a:p>
            <a:pPr indent="-317500" lvl="1" marL="914400" rtl="0" algn="l">
              <a:spcBef>
                <a:spcPts val="0"/>
              </a:spcBef>
              <a:spcAft>
                <a:spcPts val="0"/>
              </a:spcAft>
              <a:buSzPts val="1400"/>
              <a:buChar char="-"/>
            </a:pPr>
            <a:r>
              <a:rPr lang="pt-BR"/>
              <a:t>Texto legal.</a:t>
            </a:r>
            <a:endParaRPr/>
          </a:p>
          <a:p>
            <a:pPr indent="-342900" lvl="0" marL="457200" rtl="0" algn="l">
              <a:spcBef>
                <a:spcPts val="0"/>
              </a:spcBef>
              <a:spcAft>
                <a:spcPts val="0"/>
              </a:spcAft>
              <a:buSzPts val="1800"/>
              <a:buChar char="-"/>
            </a:pPr>
            <a:r>
              <a:rPr lang="pt-BR"/>
              <a:t>Como funciona:</a:t>
            </a:r>
            <a:endParaRPr/>
          </a:p>
          <a:p>
            <a:pPr indent="0" lvl="0" marL="457200" rtl="0" algn="l">
              <a:spcBef>
                <a:spcPts val="1600"/>
              </a:spcBef>
              <a:spcAft>
                <a:spcPts val="0"/>
              </a:spcAft>
              <a:buNone/>
            </a:pPr>
            <a:r>
              <a:rPr lang="pt-BR" sz="1100" u="sng">
                <a:solidFill>
                  <a:schemeClr val="hlink"/>
                </a:solidFill>
                <a:hlinkClick r:id="rId3"/>
              </a:rPr>
              <a:t>https://creativecommons.org/choose/</a:t>
            </a:r>
            <a:endParaRPr/>
          </a:p>
          <a:p>
            <a:pPr indent="0" lvl="0" marL="457200" rtl="0" algn="l">
              <a:spcBef>
                <a:spcPts val="1600"/>
              </a:spcBef>
              <a:spcAft>
                <a:spcPts val="1600"/>
              </a:spcAft>
              <a:buNone/>
            </a:pPr>
            <a:r>
              <a:rPr lang="pt-BR"/>
              <a:t>Mais informações: </a:t>
            </a:r>
            <a:r>
              <a:rPr lang="pt-BR" sz="1100" u="sng">
                <a:solidFill>
                  <a:schemeClr val="hlink"/>
                </a:solidFill>
                <a:hlinkClick r:id="rId4"/>
              </a:rPr>
              <a:t>https://br.creativecommons.org/licencas/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Propriedade Intelectual - Tecnologia da Informação</a:t>
            </a:r>
            <a:endParaRPr/>
          </a:p>
        </p:txBody>
      </p:sp>
      <p:sp>
        <p:nvSpPr>
          <p:cNvPr id="334" name="Google Shape;33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O copyright é o regime padrão de direito autoral, com a criação de monopólios, limitação de acesso ao código fonte e obstáculos à inovação;</a:t>
            </a:r>
            <a:endParaRPr/>
          </a:p>
          <a:p>
            <a:pPr indent="0" lvl="0" marL="0" rtl="0" algn="l">
              <a:spcBef>
                <a:spcPts val="1600"/>
              </a:spcBef>
              <a:spcAft>
                <a:spcPts val="0"/>
              </a:spcAft>
              <a:buClr>
                <a:schemeClr val="dk1"/>
              </a:buClr>
              <a:buSzPts val="1100"/>
              <a:buFont typeface="Arial"/>
              <a:buNone/>
            </a:pPr>
            <a:r>
              <a:rPr lang="pt-BR"/>
              <a:t>O copyleft é o regime de livre acesso ao código fonte, tendo, como agentes, programadores insatisfeitos com o direito autoral tradicional. Como consequências individuais, o copyleft ajuda no engajamento e empreendimento coletivo – sobretudo pelo compartilhamento que há no desenvolvimento dos aplicativos – e, como consequências econômicas, traz uma maior eficiência, sofisticação, estabilidade e hospitalidade dos programas, com subversão, transformação e criação de instituições jurídicas e diferentes formas de associação e perspectivas.</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Tecnologia da Informação</a:t>
            </a:r>
            <a:endParaRPr/>
          </a:p>
        </p:txBody>
      </p:sp>
      <p:sp>
        <p:nvSpPr>
          <p:cNvPr id="340" name="Google Shape;34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Espionagem Industrial</a:t>
            </a:r>
            <a:endParaRPr/>
          </a:p>
          <a:p>
            <a:pPr indent="-317500" lvl="1" marL="914400" rtl="0" algn="l">
              <a:spcBef>
                <a:spcPts val="0"/>
              </a:spcBef>
              <a:spcAft>
                <a:spcPts val="0"/>
              </a:spcAft>
              <a:buSzPts val="1400"/>
              <a:buChar char="-"/>
            </a:pPr>
            <a:r>
              <a:rPr lang="pt-BR"/>
              <a:t>Criação do mouse</a:t>
            </a:r>
            <a:endParaRPr/>
          </a:p>
          <a:p>
            <a:pPr indent="-342900" lvl="0" marL="457200" rtl="0" algn="l">
              <a:spcBef>
                <a:spcPts val="0"/>
              </a:spcBef>
              <a:spcAft>
                <a:spcPts val="0"/>
              </a:spcAft>
              <a:buSzPts val="1800"/>
              <a:buChar char="-"/>
            </a:pPr>
            <a:r>
              <a:rPr lang="pt-BR"/>
              <a:t>Monopólio</a:t>
            </a:r>
            <a:endParaRPr/>
          </a:p>
          <a:p>
            <a:pPr indent="-317500" lvl="1" marL="914400" rtl="0" algn="l">
              <a:spcBef>
                <a:spcPts val="0"/>
              </a:spcBef>
              <a:spcAft>
                <a:spcPts val="0"/>
              </a:spcAft>
              <a:buSzPts val="1400"/>
              <a:buChar char="-"/>
            </a:pPr>
            <a:r>
              <a:rPr lang="pt-BR"/>
              <a:t>Microsoft (Multa 899 milhões de euros)</a:t>
            </a:r>
            <a:endParaRPr/>
          </a:p>
          <a:p>
            <a:pPr indent="-317500" lvl="1" marL="914400" rtl="0" algn="l">
              <a:spcBef>
                <a:spcPts val="0"/>
              </a:spcBef>
              <a:spcAft>
                <a:spcPts val="0"/>
              </a:spcAft>
              <a:buSzPts val="1400"/>
              <a:buChar char="-"/>
            </a:pPr>
            <a:r>
              <a:rPr lang="pt-BR"/>
              <a:t>Google (</a:t>
            </a:r>
            <a:r>
              <a:rPr lang="pt-BR" sz="1100" u="sng">
                <a:solidFill>
                  <a:schemeClr val="hlink"/>
                </a:solidFill>
                <a:hlinkClick r:id="rId3"/>
              </a:rPr>
              <a:t>http://www.superdownloads.com.br/download/137/googolopoly/</a:t>
            </a:r>
            <a:r>
              <a:rPr lang="pt-BR"/>
              <a:t>)</a:t>
            </a:r>
            <a:endParaRPr/>
          </a:p>
          <a:p>
            <a:pPr indent="-342900" lvl="0" marL="457200" rtl="0" algn="l">
              <a:spcBef>
                <a:spcPts val="0"/>
              </a:spcBef>
              <a:spcAft>
                <a:spcPts val="0"/>
              </a:spcAft>
              <a:buSzPts val="1800"/>
              <a:buChar char="-"/>
            </a:pPr>
            <a:r>
              <a:rPr lang="pt-BR"/>
              <a:t>Pirataria de Software</a:t>
            </a:r>
            <a:endParaRPr/>
          </a:p>
          <a:p>
            <a:pPr indent="-317500" lvl="1" marL="914400" rtl="0" algn="l">
              <a:spcBef>
                <a:spcPts val="0"/>
              </a:spcBef>
              <a:spcAft>
                <a:spcPts val="0"/>
              </a:spcAft>
              <a:buSzPts val="1400"/>
              <a:buChar char="-"/>
            </a:pPr>
            <a:r>
              <a:rPr lang="pt-BR"/>
              <a:t>Windows</a:t>
            </a:r>
            <a:endParaRPr/>
          </a:p>
          <a:p>
            <a:pPr indent="-342900" lvl="0" marL="457200" rtl="0" algn="l">
              <a:spcBef>
                <a:spcPts val="0"/>
              </a:spcBef>
              <a:spcAft>
                <a:spcPts val="0"/>
              </a:spcAft>
              <a:buSzPts val="1800"/>
              <a:buChar char="-"/>
            </a:pPr>
            <a:r>
              <a:rPr lang="pt-BR"/>
              <a:t>Software Livre</a:t>
            </a:r>
            <a:endParaRPr/>
          </a:p>
          <a:p>
            <a:pPr indent="0" lvl="0" marL="914400" rtl="0" algn="l">
              <a:spcBef>
                <a:spcPts val="1600"/>
              </a:spcBef>
              <a:spcAft>
                <a:spcPts val="1600"/>
              </a:spcAft>
              <a:buNone/>
            </a:pPr>
            <a:r>
              <a:rPr lang="pt-BR" sz="1100" u="sng">
                <a:solidFill>
                  <a:schemeClr val="hlink"/>
                </a:solidFill>
                <a:hlinkClick r:id="rId4"/>
              </a:rPr>
              <a:t>https://www.gnu.org/philosophy/free-sw.pt-br.html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Debate - Pirataria Software</a:t>
            </a:r>
            <a:endParaRPr/>
          </a:p>
        </p:txBody>
      </p:sp>
      <p:sp>
        <p:nvSpPr>
          <p:cNvPr id="346" name="Google Shape;34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impacto da pirataria de software no caso do Windows:</a:t>
            </a:r>
            <a:endParaRPr/>
          </a:p>
          <a:p>
            <a:pPr indent="-342900" lvl="0" marL="457200" rtl="0" algn="l">
              <a:spcBef>
                <a:spcPts val="1600"/>
              </a:spcBef>
              <a:spcAft>
                <a:spcPts val="0"/>
              </a:spcAft>
              <a:buSzPts val="1800"/>
              <a:buChar char="-"/>
            </a:pPr>
            <a:r>
              <a:rPr lang="pt-BR"/>
              <a:t>Windows em números: </a:t>
            </a:r>
            <a:endParaRPr/>
          </a:p>
          <a:p>
            <a:pPr indent="-317500" lvl="1" marL="914400" rtl="0" algn="l">
              <a:spcBef>
                <a:spcPts val="0"/>
              </a:spcBef>
              <a:spcAft>
                <a:spcPts val="0"/>
              </a:spcAft>
              <a:buSzPts val="1400"/>
              <a:buChar char="-"/>
            </a:pPr>
            <a:r>
              <a:rPr lang="pt-BR"/>
              <a:t>86% desktops do mundo</a:t>
            </a:r>
            <a:endParaRPr/>
          </a:p>
          <a:p>
            <a:pPr indent="-317500" lvl="1" marL="914400" rtl="0" algn="l">
              <a:spcBef>
                <a:spcPts val="0"/>
              </a:spcBef>
              <a:spcAft>
                <a:spcPts val="0"/>
              </a:spcAft>
              <a:buSzPts val="1400"/>
              <a:buChar char="-"/>
            </a:pPr>
            <a:r>
              <a:rPr lang="pt-BR"/>
              <a:t>software mais pirateado da história</a:t>
            </a:r>
            <a:endParaRPr/>
          </a:p>
          <a:p>
            <a:pPr indent="-317500" lvl="1" marL="914400" rtl="0" algn="l">
              <a:spcBef>
                <a:spcPts val="0"/>
              </a:spcBef>
              <a:spcAft>
                <a:spcPts val="0"/>
              </a:spcAft>
              <a:buSzPts val="1400"/>
              <a:buChar char="-"/>
            </a:pPr>
            <a:r>
              <a:rPr lang="pt-BR"/>
              <a:t>Windows 1.0 - 1985 (34 anos) - </a:t>
            </a:r>
            <a:r>
              <a:rPr lang="pt-BR" u="sng">
                <a:solidFill>
                  <a:schemeClr val="hlink"/>
                </a:solidFill>
                <a:hlinkClick r:id="rId3"/>
              </a:rPr>
              <a:t>história</a:t>
            </a:r>
            <a:endParaRPr/>
          </a:p>
          <a:p>
            <a:pPr indent="-317500" lvl="1" marL="914400" rtl="0" algn="l">
              <a:spcBef>
                <a:spcPts val="0"/>
              </a:spcBef>
              <a:spcAft>
                <a:spcPts val="0"/>
              </a:spcAft>
              <a:buSzPts val="1400"/>
              <a:buChar char="-"/>
            </a:pPr>
            <a:r>
              <a:rPr lang="pt-BR"/>
              <a:t>Windows 3.11</a:t>
            </a:r>
            <a:endParaRPr/>
          </a:p>
          <a:p>
            <a:pPr indent="-317500" lvl="1" marL="914400" rtl="0" algn="l">
              <a:spcBef>
                <a:spcPts val="0"/>
              </a:spcBef>
              <a:spcAft>
                <a:spcPts val="0"/>
              </a:spcAft>
              <a:buSzPts val="1400"/>
              <a:buChar char="-"/>
            </a:pPr>
            <a:r>
              <a:rPr lang="pt-BR"/>
              <a:t>Windows 95</a:t>
            </a:r>
            <a:endParaRPr/>
          </a:p>
          <a:p>
            <a:pPr indent="-317500" lvl="1" marL="914400" rtl="0" algn="l">
              <a:spcBef>
                <a:spcPts val="0"/>
              </a:spcBef>
              <a:spcAft>
                <a:spcPts val="0"/>
              </a:spcAft>
              <a:buSzPts val="1400"/>
              <a:buChar char="-"/>
            </a:pPr>
            <a:r>
              <a:rPr lang="pt-BR"/>
              <a:t>Windows XP</a:t>
            </a:r>
            <a:endParaRPr/>
          </a:p>
          <a:p>
            <a:pPr indent="-317500" lvl="1" marL="914400" rtl="0" algn="l">
              <a:spcBef>
                <a:spcPts val="0"/>
              </a:spcBef>
              <a:spcAft>
                <a:spcPts val="0"/>
              </a:spcAft>
              <a:buSzPts val="1400"/>
              <a:buChar char="-"/>
            </a:pPr>
            <a:r>
              <a:rPr lang="pt-BR"/>
              <a:t>Windows 10 (um bom, um ruim, um bom, um ruim)</a:t>
            </a:r>
            <a:endParaRPr/>
          </a:p>
          <a:p>
            <a:pPr indent="0" lvl="0" marL="0" rtl="0" algn="l">
              <a:spcBef>
                <a:spcPts val="1600"/>
              </a:spcBef>
              <a:spcAft>
                <a:spcPts val="1600"/>
              </a:spcAft>
              <a:buNone/>
            </a:pPr>
            <a:r>
              <a:rPr lang="pt-BR"/>
              <a:t>“O business da pirataria de software”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Tipos de Licença de Software</a:t>
            </a:r>
            <a:endParaRPr/>
          </a:p>
        </p:txBody>
      </p:sp>
      <p:sp>
        <p:nvSpPr>
          <p:cNvPr id="352" name="Google Shape;35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Software Livre (filosofia)</a:t>
            </a:r>
            <a:endParaRPr/>
          </a:p>
          <a:p>
            <a:pPr indent="-342900" lvl="0" marL="457200" rtl="0" algn="l">
              <a:spcBef>
                <a:spcPts val="0"/>
              </a:spcBef>
              <a:spcAft>
                <a:spcPts val="0"/>
              </a:spcAft>
              <a:buSzPts val="1800"/>
              <a:buChar char="-"/>
            </a:pPr>
            <a:r>
              <a:rPr lang="pt-BR"/>
              <a:t>Open source (técnico)</a:t>
            </a:r>
            <a:endParaRPr/>
          </a:p>
          <a:p>
            <a:pPr indent="-342900" lvl="0" marL="457200" rtl="0" algn="l">
              <a:spcBef>
                <a:spcPts val="0"/>
              </a:spcBef>
              <a:spcAft>
                <a:spcPts val="0"/>
              </a:spcAft>
              <a:buSzPts val="1800"/>
              <a:buChar char="-"/>
            </a:pPr>
            <a:r>
              <a:rPr lang="pt-BR"/>
              <a:t>Software Proprietário (EULA)</a:t>
            </a:r>
            <a:endParaRPr/>
          </a:p>
          <a:p>
            <a:pPr indent="-342900" lvl="0" marL="457200" rtl="0" algn="l">
              <a:spcBef>
                <a:spcPts val="0"/>
              </a:spcBef>
              <a:spcAft>
                <a:spcPts val="0"/>
              </a:spcAft>
              <a:buSzPts val="1800"/>
              <a:buChar char="-"/>
            </a:pPr>
            <a:r>
              <a:rPr lang="pt-BR"/>
              <a:t>Software Comercial</a:t>
            </a:r>
            <a:endParaRPr/>
          </a:p>
          <a:p>
            <a:pPr indent="-342900" lvl="0" marL="457200" rtl="0" algn="l">
              <a:spcBef>
                <a:spcPts val="0"/>
              </a:spcBef>
              <a:spcAft>
                <a:spcPts val="0"/>
              </a:spcAft>
              <a:buSzPts val="1800"/>
              <a:buChar char="-"/>
            </a:pPr>
            <a:r>
              <a:rPr lang="pt-BR"/>
              <a:t>Software Gratuito (freeware)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Livre</a:t>
            </a:r>
            <a:endParaRPr/>
          </a:p>
        </p:txBody>
      </p:sp>
      <p:sp>
        <p:nvSpPr>
          <p:cNvPr id="358" name="Google Shape;358;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livre é um a expressão utilizada para designar qualquer programa de computador que pode ser executado, copiado, modificado e redistribuído pelos usuários gratuitamente. Os usuários possuem livre acesso ao código-fonte do software e fazem alterações conforme as suas necessidades.</a:t>
            </a:r>
            <a:endParaRPr/>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Código de Conduta para Área de Informática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Evitar danos a terceiros,</a:t>
            </a:r>
            <a:endParaRPr/>
          </a:p>
          <a:p>
            <a:pPr indent="0" lvl="0" marL="0" rtl="0" algn="l">
              <a:spcBef>
                <a:spcPts val="1600"/>
              </a:spcBef>
              <a:spcAft>
                <a:spcPts val="0"/>
              </a:spcAft>
              <a:buClr>
                <a:schemeClr val="dk1"/>
              </a:buClr>
              <a:buSzPts val="1100"/>
              <a:buFont typeface="Arial"/>
              <a:buNone/>
            </a:pPr>
            <a:r>
              <a:rPr lang="pt-BR"/>
              <a:t>Conhecer e respeitar as leis existentes, relativas ao trabalho profissional,</a:t>
            </a:r>
            <a:endParaRPr/>
          </a:p>
          <a:p>
            <a:pPr indent="0" lvl="0" marL="0" rtl="0" algn="l">
              <a:spcBef>
                <a:spcPts val="1600"/>
              </a:spcBef>
              <a:spcAft>
                <a:spcPts val="0"/>
              </a:spcAft>
              <a:buClr>
                <a:schemeClr val="dk1"/>
              </a:buClr>
              <a:buSzPts val="1100"/>
              <a:buFont typeface="Arial"/>
              <a:buNone/>
            </a:pPr>
            <a:r>
              <a:rPr lang="pt-BR"/>
              <a:t>Respeitar a privacidade de terceiros,</a:t>
            </a:r>
            <a:endParaRPr/>
          </a:p>
          <a:p>
            <a:pPr indent="0" lvl="0" marL="0" rtl="0" algn="l">
              <a:spcBef>
                <a:spcPts val="1600"/>
              </a:spcBef>
              <a:spcAft>
                <a:spcPts val="0"/>
              </a:spcAft>
              <a:buClr>
                <a:schemeClr val="dk1"/>
              </a:buClr>
              <a:buSzPts val="1100"/>
              <a:buFont typeface="Arial"/>
              <a:buNone/>
            </a:pPr>
            <a:r>
              <a:rPr lang="pt-BR"/>
              <a:t>Ser honesto e digno de confiança, e</a:t>
            </a:r>
            <a:endParaRPr/>
          </a:p>
          <a:p>
            <a:pPr indent="0" lvl="0" marL="0" rtl="0" algn="l">
              <a:spcBef>
                <a:spcPts val="1600"/>
              </a:spcBef>
              <a:spcAft>
                <a:spcPts val="0"/>
              </a:spcAft>
              <a:buNone/>
            </a:pPr>
            <a:r>
              <a:rPr lang="pt-BR"/>
              <a:t>Não interferir no trabalho de computação de outra pessoa;</a:t>
            </a:r>
            <a:endParaRPr/>
          </a:p>
          <a:p>
            <a:pPr indent="0" lvl="0" marL="0" rtl="0" algn="l">
              <a:spcBef>
                <a:spcPts val="1600"/>
              </a:spcBef>
              <a:spcAft>
                <a:spcPts val="1600"/>
              </a:spcAft>
              <a:buNone/>
            </a:pPr>
            <a:r>
              <a:rPr lang="pt-BR"/>
              <a:t>Usar o computador de maneira que mostre consideração e respeito ao interlocutor.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Quatro liberdades</a:t>
            </a:r>
            <a:endParaRPr/>
          </a:p>
        </p:txBody>
      </p:sp>
      <p:sp>
        <p:nvSpPr>
          <p:cNvPr id="364" name="Google Shape;3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t>Um programa é software livre se os usuários possuem as quatro liberdades essenciais: </a:t>
            </a:r>
            <a:endParaRPr/>
          </a:p>
          <a:p>
            <a:pPr indent="0" lvl="0" marL="0" rtl="0" algn="l">
              <a:lnSpc>
                <a:spcPct val="100000"/>
              </a:lnSpc>
              <a:spcBef>
                <a:spcPts val="0"/>
              </a:spcBef>
              <a:spcAft>
                <a:spcPts val="0"/>
              </a:spcAft>
              <a:buClr>
                <a:schemeClr val="dk1"/>
              </a:buClr>
              <a:buSzPts val="1100"/>
              <a:buFont typeface="Arial"/>
              <a:buNone/>
            </a:pPr>
            <a:r>
              <a:rPr lang="pt-BR"/>
              <a:t>A liberdade de executar o programa como você desejar, para qualquer propósito (liberdade 0).</a:t>
            </a:r>
            <a:endParaRPr/>
          </a:p>
          <a:p>
            <a:pPr indent="0" lvl="0" marL="0" rtl="0" algn="l">
              <a:lnSpc>
                <a:spcPct val="100000"/>
              </a:lnSpc>
              <a:spcBef>
                <a:spcPts val="0"/>
              </a:spcBef>
              <a:spcAft>
                <a:spcPts val="0"/>
              </a:spcAft>
              <a:buClr>
                <a:schemeClr val="dk1"/>
              </a:buClr>
              <a:buSzPts val="1100"/>
              <a:buFont typeface="Arial"/>
              <a:buNone/>
            </a:pPr>
            <a:r>
              <a:rPr lang="pt-BR"/>
              <a:t>A liberdade de estudar como o programa funciona, e adaptá-lo às suas necessidades (liberdade 1). Para tanto, acesso ao código-fonte é um pré-requisito.</a:t>
            </a:r>
            <a:endParaRPr/>
          </a:p>
          <a:p>
            <a:pPr indent="0" lvl="0" marL="0" rtl="0" algn="l">
              <a:lnSpc>
                <a:spcPct val="100000"/>
              </a:lnSpc>
              <a:spcBef>
                <a:spcPts val="0"/>
              </a:spcBef>
              <a:spcAft>
                <a:spcPts val="0"/>
              </a:spcAft>
              <a:buClr>
                <a:schemeClr val="dk1"/>
              </a:buClr>
              <a:buSzPts val="1100"/>
              <a:buFont typeface="Arial"/>
              <a:buNone/>
            </a:pPr>
            <a:r>
              <a:rPr lang="pt-BR"/>
              <a:t>A liberdade de redistribuir cópias de modo que você possa ajudar outros (liberdade 2).</a:t>
            </a:r>
            <a:endParaRPr/>
          </a:p>
          <a:p>
            <a:pPr indent="0" lvl="0" marL="0" rtl="0" algn="l">
              <a:lnSpc>
                <a:spcPct val="100000"/>
              </a:lnSpc>
              <a:spcBef>
                <a:spcPts val="0"/>
              </a:spcBef>
              <a:spcAft>
                <a:spcPts val="0"/>
              </a:spcAft>
              <a:buClr>
                <a:schemeClr val="dk1"/>
              </a:buClr>
              <a:buSzPts val="1100"/>
              <a:buFont typeface="Arial"/>
              <a:buNone/>
            </a:pPr>
            <a:r>
              <a:rPr lang="pt-BR"/>
              <a:t>A liberdade de distribuir cópias de suas versões modificadas a outros (liberdade 3). Desta forma, você pode dar a toda comunidade a chance de beneficiar de suas mudanças. Para tanto, acesso ao código-fonte é um pré-requisito.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Licenças de Software Livre</a:t>
            </a:r>
            <a:endParaRPr/>
          </a:p>
        </p:txBody>
      </p:sp>
      <p:sp>
        <p:nvSpPr>
          <p:cNvPr id="370" name="Google Shape;370;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Licenças Permissivas: BSD / MIT / Apache</a:t>
            </a:r>
            <a:endParaRPr/>
          </a:p>
          <a:p>
            <a:pPr indent="-342900" lvl="0" marL="457200" rtl="0" algn="l">
              <a:spcBef>
                <a:spcPts val="0"/>
              </a:spcBef>
              <a:spcAft>
                <a:spcPts val="0"/>
              </a:spcAft>
              <a:buSzPts val="1800"/>
              <a:buChar char="-"/>
            </a:pPr>
            <a:r>
              <a:rPr lang="pt-BR"/>
              <a:t>Licenças Recíprocas Totais: GPL (v1, v2, v3) / AGPL</a:t>
            </a:r>
            <a:endParaRPr/>
          </a:p>
          <a:p>
            <a:pPr indent="-342900" lvl="0" marL="457200" rtl="0" algn="l">
              <a:spcBef>
                <a:spcPts val="0"/>
              </a:spcBef>
              <a:spcAft>
                <a:spcPts val="0"/>
              </a:spcAft>
              <a:buSzPts val="1800"/>
              <a:buChar char="-"/>
            </a:pPr>
            <a:r>
              <a:rPr lang="pt-BR"/>
              <a:t>Licenças Recíprocas Parciais: LGPL / Mozilla / Eclipse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Quadro Comparativo Licenças Software Livre</a:t>
            </a:r>
            <a:endParaRPr/>
          </a:p>
        </p:txBody>
      </p:sp>
      <p:pic>
        <p:nvPicPr>
          <p:cNvPr id="376" name="Google Shape;376;p64"/>
          <p:cNvPicPr preferRelativeResize="0"/>
          <p:nvPr/>
        </p:nvPicPr>
        <p:blipFill>
          <a:blip r:embed="rId3">
            <a:alphaModFix/>
          </a:blip>
          <a:stretch>
            <a:fillRect/>
          </a:stretch>
        </p:blipFill>
        <p:spPr>
          <a:xfrm>
            <a:off x="0" y="1627325"/>
            <a:ext cx="9144001" cy="2375225"/>
          </a:xfrm>
          <a:prstGeom prst="rect">
            <a:avLst/>
          </a:prstGeom>
          <a:noFill/>
          <a:ln>
            <a:noFill/>
          </a:ln>
        </p:spPr>
      </p:pic>
      <p:sp>
        <p:nvSpPr>
          <p:cNvPr id="377" name="Google Shape;377;p64"/>
          <p:cNvSpPr txBox="1"/>
          <p:nvPr/>
        </p:nvSpPr>
        <p:spPr>
          <a:xfrm>
            <a:off x="0" y="4612150"/>
            <a:ext cx="9144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950">
                <a:solidFill>
                  <a:srgbClr val="222222"/>
                </a:solidFill>
                <a:highlight>
                  <a:srgbClr val="EAF3FF"/>
                </a:highlight>
              </a:rPr>
              <a:t> </a:t>
            </a:r>
            <a:r>
              <a:rPr lang="pt-BR" sz="950">
                <a:solidFill>
                  <a:srgbClr val="222222"/>
                </a:solidFill>
              </a:rPr>
              <a:t>SABINO, V. C., Um estudo sistemático de licenças de software livre, 2011. 116f. Dissertação (Mestrado em Ciência da Computação) – Instituto de Matemática e Estatística, Universidade de São Paulo, São Paulo, 2011.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4" name="Google Shape;384;p65"/>
          <p:cNvPicPr preferRelativeResize="0"/>
          <p:nvPr/>
        </p:nvPicPr>
        <p:blipFill>
          <a:blip r:embed="rId3">
            <a:alphaModFix/>
          </a:blip>
          <a:stretch>
            <a:fillRect/>
          </a:stretch>
        </p:blipFill>
        <p:spPr>
          <a:xfrm>
            <a:off x="3336324" y="0"/>
            <a:ext cx="2471351"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Expoentes do Software Livre</a:t>
            </a:r>
            <a:endParaRPr/>
          </a:p>
        </p:txBody>
      </p:sp>
      <p:sp>
        <p:nvSpPr>
          <p:cNvPr id="390" name="Google Shape;39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Linux</a:t>
            </a:r>
            <a:endParaRPr/>
          </a:p>
          <a:p>
            <a:pPr indent="-317500" lvl="1" marL="914400" rtl="0" algn="l">
              <a:spcBef>
                <a:spcPts val="0"/>
              </a:spcBef>
              <a:spcAft>
                <a:spcPts val="0"/>
              </a:spcAft>
              <a:buSzPts val="1400"/>
              <a:buChar char="-"/>
            </a:pPr>
            <a:r>
              <a:rPr lang="pt-BR"/>
              <a:t>Projeto GNU - 1983 (GPL)</a:t>
            </a:r>
            <a:endParaRPr/>
          </a:p>
          <a:p>
            <a:pPr indent="-317500" lvl="1" marL="914400" rtl="0" algn="l">
              <a:spcBef>
                <a:spcPts val="0"/>
              </a:spcBef>
              <a:spcAft>
                <a:spcPts val="0"/>
              </a:spcAft>
              <a:buSzPts val="1400"/>
              <a:buChar char="-"/>
            </a:pPr>
            <a:r>
              <a:rPr lang="pt-BR"/>
              <a:t>Linus Torvalds</a:t>
            </a:r>
            <a:endParaRPr/>
          </a:p>
          <a:p>
            <a:pPr indent="-317500" lvl="1" marL="914400" rtl="0" algn="l">
              <a:spcBef>
                <a:spcPts val="0"/>
              </a:spcBef>
              <a:spcAft>
                <a:spcPts val="0"/>
              </a:spcAft>
              <a:buSzPts val="1400"/>
              <a:buChar char="-"/>
            </a:pPr>
            <a:r>
              <a:rPr lang="pt-BR"/>
              <a:t>variação do minix - versão do Unix (Tanenbaum)</a:t>
            </a:r>
            <a:endParaRPr/>
          </a:p>
          <a:p>
            <a:pPr indent="-317500" lvl="1" marL="914400" rtl="0" algn="l">
              <a:spcBef>
                <a:spcPts val="0"/>
              </a:spcBef>
              <a:spcAft>
                <a:spcPts val="0"/>
              </a:spcAft>
              <a:buSzPts val="1400"/>
              <a:buChar char="-"/>
            </a:pPr>
            <a:r>
              <a:rPr lang="pt-BR"/>
              <a:t>Kernel  + bash + gcc</a:t>
            </a:r>
            <a:endParaRPr/>
          </a:p>
          <a:p>
            <a:pPr indent="-342900" lvl="0" marL="457200" rtl="0" algn="l">
              <a:spcBef>
                <a:spcPts val="0"/>
              </a:spcBef>
              <a:spcAft>
                <a:spcPts val="0"/>
              </a:spcAft>
              <a:buSzPts val="1800"/>
              <a:buChar char="-"/>
            </a:pPr>
            <a:r>
              <a:rPr lang="pt-BR"/>
              <a:t>The Apache HTTP Server Project</a:t>
            </a:r>
            <a:endParaRPr/>
          </a:p>
          <a:p>
            <a:pPr indent="-342900" lvl="0" marL="457200" rtl="0" algn="l">
              <a:spcBef>
                <a:spcPts val="0"/>
              </a:spcBef>
              <a:spcAft>
                <a:spcPts val="0"/>
              </a:spcAft>
              <a:buSzPts val="1800"/>
              <a:buChar char="-"/>
            </a:pPr>
            <a:r>
              <a:rPr lang="pt-BR"/>
              <a:t>LibreOffice / OpenOffice</a:t>
            </a:r>
            <a:endParaRPr/>
          </a:p>
          <a:p>
            <a:pPr indent="-342900" lvl="0" marL="457200" rtl="0" algn="l">
              <a:spcBef>
                <a:spcPts val="0"/>
              </a:spcBef>
              <a:spcAft>
                <a:spcPts val="0"/>
              </a:spcAft>
              <a:buSzPts val="1800"/>
              <a:buChar char="-"/>
            </a:pPr>
            <a:r>
              <a:rPr lang="pt-BR"/>
              <a:t>Mozilla</a:t>
            </a:r>
            <a:endParaRPr/>
          </a:p>
          <a:p>
            <a:pPr indent="-342900" lvl="0" marL="457200" rtl="0" algn="l">
              <a:spcBef>
                <a:spcPts val="0"/>
              </a:spcBef>
              <a:spcAft>
                <a:spcPts val="0"/>
              </a:spcAft>
              <a:buSzPts val="1800"/>
              <a:buChar char="-"/>
            </a:pPr>
            <a:r>
              <a:rPr lang="pt-BR"/>
              <a:t>MySQL</a:t>
            </a:r>
            <a:endParaRPr/>
          </a:p>
          <a:p>
            <a:pPr indent="-342900" lvl="0" marL="457200" rtl="0" algn="l">
              <a:spcBef>
                <a:spcPts val="0"/>
              </a:spcBef>
              <a:spcAft>
                <a:spcPts val="0"/>
              </a:spcAft>
              <a:buSzPts val="1800"/>
              <a:buChar char="-"/>
            </a:pPr>
            <a:r>
              <a:rPr lang="pt-BR"/>
              <a:t>PostgreSQL</a:t>
            </a:r>
            <a:endParaRPr/>
          </a:p>
          <a:p>
            <a:pPr indent="0" lvl="0" marL="457200" rtl="0" algn="l">
              <a:spcBef>
                <a:spcPts val="1600"/>
              </a:spcBef>
              <a:spcAft>
                <a:spcPts val="1600"/>
              </a:spcAft>
              <a:buNone/>
            </a:pPr>
            <a:r>
              <a:rPr lang="pt-BR" sz="1400"/>
              <a:t>Fique atento: “Support Technology and Research of Our Nation’s Growth and Economic Resilience” (STRONGER – em tradução livre: Tecnologia e pesquisa de apoio para o crescimento de nossa nação e de nossa resiliência econômica)</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Proprietário</a:t>
            </a:r>
            <a:endParaRPr/>
          </a:p>
        </p:txBody>
      </p:sp>
      <p:sp>
        <p:nvSpPr>
          <p:cNvPr id="396" name="Google Shape;39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a:t>
            </a:r>
            <a:r>
              <a:rPr lang="pt-BR"/>
              <a:t>ua propriedade intelectual pertence à empresa desenvolvedora. Portanto, tanto a atualização, garantia e modificação desse software, bem como a decisão sobre o formato de distribuição ao mercado são de responsabilidade dessa empresa autora. </a:t>
            </a:r>
            <a:endParaRPr/>
          </a:p>
          <a:p>
            <a:pPr indent="0" lvl="0" marL="0" rtl="0" algn="l">
              <a:spcBef>
                <a:spcPts val="1600"/>
              </a:spcBef>
              <a:spcAft>
                <a:spcPts val="0"/>
              </a:spcAft>
              <a:buNone/>
            </a:pPr>
            <a:r>
              <a:rPr lang="pt-BR"/>
              <a:t>Note que 'proprietário' e 'comercial' não são sinônimos. </a:t>
            </a:r>
            <a:endParaRPr/>
          </a:p>
          <a:p>
            <a:pPr indent="0" lvl="0" marL="0" rtl="0" algn="l">
              <a:spcBef>
                <a:spcPts val="1600"/>
              </a:spcBef>
              <a:spcAft>
                <a:spcPts val="0"/>
              </a:spcAft>
              <a:buClr>
                <a:schemeClr val="dk1"/>
              </a:buClr>
              <a:buSzPts val="1100"/>
              <a:buFont typeface="Arial"/>
              <a:buNone/>
            </a:pPr>
            <a:r>
              <a:rPr lang="pt-BR"/>
              <a:t>As características</a:t>
            </a:r>
            <a:r>
              <a:rPr lang="pt-BR"/>
              <a:t> "pro</a:t>
            </a:r>
            <a:r>
              <a:rPr lang="pt-BR"/>
              <a:t>prietário" e "livre" dizem respeito à propriedade e autoria.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02" name="Google Shape;40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End User License Agreement (EULA)</a:t>
            </a:r>
            <a:r>
              <a:rPr lang="pt-BR">
                <a:solidFill>
                  <a:srgbClr val="232323"/>
                </a:solidFill>
                <a:highlight>
                  <a:srgbClr val="FFFFFF"/>
                </a:highlight>
              </a:rPr>
              <a:t> é o nome dado ao contrato de uso da maioria dos sistemas proprietários disponíveis no mercado. Em português, o termo pode ser traduzido como acordo de licença do usuário final. Essa licença é usada para limitar a redistribuição e a alteração do sistema, trazendo as regras de suporte e eventuais garantias legais do usuário e do desenvolvedor do produto.</a:t>
            </a:r>
            <a:endParaRPr>
              <a:solidFill>
                <a:srgbClr val="232323"/>
              </a:solidFill>
              <a:highlight>
                <a:srgbClr val="FFFFFF"/>
              </a:highlight>
            </a:endParaRPr>
          </a:p>
          <a:p>
            <a:pPr indent="0" lvl="0" marL="0" rtl="0" algn="l">
              <a:lnSpc>
                <a:spcPct val="127358"/>
              </a:lnSpc>
              <a:spcBef>
                <a:spcPts val="800"/>
              </a:spcBef>
              <a:spcAft>
                <a:spcPts val="800"/>
              </a:spcAft>
              <a:buNone/>
            </a:pPr>
            <a:r>
              <a:rPr lang="pt-BR">
                <a:solidFill>
                  <a:srgbClr val="232323"/>
                </a:solidFill>
                <a:highlight>
                  <a:srgbClr val="FFFFFF"/>
                </a:highlight>
              </a:rPr>
              <a:t>Normalmente, a EULA é exibida durante o processo de instalação, no momento em que o aceite do usuário é solicitado. Algumas empresas incluem artigos próprios nesse texto para reduzir sua responsabilidade caso a aplicação interfira no funcionamento do software ou do hardware em que está armazenada. Além disso, a EULA também define as medidas legais a serem aplicadas se o usuário desrespeitar o acordo de uso.</a:t>
            </a:r>
            <a:endParaRPr>
              <a:solidFill>
                <a:srgbClr val="232323"/>
              </a:solidFill>
              <a:highlight>
                <a:srgbClr val="FFFFFF"/>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08" name="Google Shape;40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Original Equipment Manufacturer (OEM): </a:t>
            </a:r>
            <a:r>
              <a:rPr lang="pt-BR">
                <a:solidFill>
                  <a:srgbClr val="232323"/>
                </a:solidFill>
                <a:highlight>
                  <a:srgbClr val="FFFFFF"/>
                </a:highlight>
              </a:rPr>
              <a:t>Essa é a licença distribuída com computadores que são vendidos no atacado e no varejo. Nesse caso, o licenciamento é vendido diretamente para fabricantes de dispositivos, que instalam os programas e o sistema operacional antes de vendê-los aos consumidores.</a:t>
            </a:r>
            <a:endParaRPr>
              <a:solidFill>
                <a:srgbClr val="232323"/>
              </a:solidFill>
              <a:highlight>
                <a:srgbClr val="FFFFFF"/>
              </a:highlight>
            </a:endParaRPr>
          </a:p>
          <a:p>
            <a:pPr indent="0" lvl="0" marL="0" rtl="0" algn="l">
              <a:lnSpc>
                <a:spcPct val="127358"/>
              </a:lnSpc>
              <a:spcBef>
                <a:spcPts val="800"/>
              </a:spcBef>
              <a:spcAft>
                <a:spcPts val="800"/>
              </a:spcAft>
              <a:buNone/>
            </a:pPr>
            <a:r>
              <a:rPr b="1" lang="pt-BR">
                <a:solidFill>
                  <a:srgbClr val="232323"/>
                </a:solidFill>
                <a:highlight>
                  <a:srgbClr val="FFFFFF"/>
                </a:highlight>
              </a:rPr>
              <a:t>Full Packaged Product (FPP)</a:t>
            </a:r>
            <a:r>
              <a:rPr lang="pt-BR">
                <a:solidFill>
                  <a:srgbClr val="232323"/>
                </a:solidFill>
                <a:highlight>
                  <a:srgbClr val="FFFFFF"/>
                </a:highlight>
              </a:rPr>
              <a:t>: Essa licença é destinada aos produtos de software adquiridos diretamente no varejo, seja em caixas ou com o envio da key diretamente ao usuário. Como o FPP é destinado a vendas em baixo volume, é mais comumente adotado por microempresas e usuários finais.</a:t>
            </a:r>
            <a:endParaRPr b="1">
              <a:solidFill>
                <a:srgbClr val="232323"/>
              </a:solidFill>
              <a:highlight>
                <a:srgbClr val="FFFFFF"/>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14" name="Google Shape;414;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Microsoft Open License</a:t>
            </a:r>
            <a:r>
              <a:rPr lang="pt-BR">
                <a:solidFill>
                  <a:srgbClr val="232323"/>
                </a:solidFill>
                <a:highlight>
                  <a:srgbClr val="FFFFFF"/>
                </a:highlight>
              </a:rPr>
              <a:t> é um programa de licenciamento de software voltado para empresas que procuram adquirir 5 ou mais licenças. Nesse caso, vendidas em pacote, as licenças costumam sair por um preço mais em conta do que se os mesmos produtos fossem adquiridos no varejo. Dessa forma, o retorno sobre o investimento para a empresa aumenta.</a:t>
            </a:r>
            <a:endParaRPr>
              <a:solidFill>
                <a:srgbClr val="232323"/>
              </a:solidFill>
              <a:highlight>
                <a:srgbClr val="FFFFFF"/>
              </a:highlight>
            </a:endParaRPr>
          </a:p>
          <a:p>
            <a:pPr indent="0" lvl="0" marL="0" rtl="0" algn="l">
              <a:lnSpc>
                <a:spcPct val="127358"/>
              </a:lnSpc>
              <a:spcBef>
                <a:spcPts val="800"/>
              </a:spcBef>
              <a:spcAft>
                <a:spcPts val="0"/>
              </a:spcAft>
              <a:buNone/>
            </a:pPr>
            <a:r>
              <a:rPr b="1" lang="pt-BR">
                <a:solidFill>
                  <a:srgbClr val="232323"/>
                </a:solidFill>
                <a:highlight>
                  <a:srgbClr val="FFFFFF"/>
                </a:highlight>
              </a:rPr>
              <a:t>Microsoft Open Business: </a:t>
            </a:r>
            <a:r>
              <a:rPr lang="pt-BR">
                <a:solidFill>
                  <a:srgbClr val="232323"/>
                </a:solidFill>
                <a:highlight>
                  <a:srgbClr val="FFFFFF"/>
                </a:highlight>
              </a:rPr>
              <a:t>Nesse tipo de licenciamento de software, a Microsoft pretende atender empresas que buscam um preço melhor para a aquisição de múltiplas licenças de diferentes produtos. Por meio do Open Business, a companhia consegue um melhor retorno sobre seu investimento ao adquirir mais de um produto da Microsoft — como licenças do Windows e do pacote Office.</a:t>
            </a:r>
            <a:endParaRPr>
              <a:solidFill>
                <a:srgbClr val="232323"/>
              </a:solidFill>
              <a:highlight>
                <a:srgbClr val="FFFFFF"/>
              </a:highlight>
            </a:endParaRPr>
          </a:p>
          <a:p>
            <a:pPr indent="0" lvl="0" marL="0" rtl="0" algn="l">
              <a:lnSpc>
                <a:spcPct val="127358"/>
              </a:lnSpc>
              <a:spcBef>
                <a:spcPts val="800"/>
              </a:spcBef>
              <a:spcAft>
                <a:spcPts val="800"/>
              </a:spcAft>
              <a:buNone/>
            </a:pPr>
            <a:r>
              <a:t/>
            </a:r>
            <a:endParaRPr b="1">
              <a:solidFill>
                <a:srgbClr val="232323"/>
              </a:solidFill>
              <a:highlight>
                <a:srgbClr val="FFFFFF"/>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20" name="Google Shape;420;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Microsoft Open Volume</a:t>
            </a:r>
            <a:r>
              <a:rPr lang="pt-BR">
                <a:solidFill>
                  <a:srgbClr val="232323"/>
                </a:solidFill>
                <a:highlight>
                  <a:srgbClr val="FFFFFF"/>
                </a:highlight>
              </a:rPr>
              <a:t>: Essa é uma modalidade voltada para empresas que possuem uma grande infraestrutura de TI. Aqui, o preço é reduzido desde que o pedido inicial envolva diferentes grupos de produtos da empresa — como aplicativos para desktops e sistemas operacionais para servidores.</a:t>
            </a:r>
            <a:endParaRPr>
              <a:solidFill>
                <a:srgbClr val="232323"/>
              </a:solidFill>
              <a:highlight>
                <a:srgbClr val="FFFFFF"/>
              </a:highlight>
            </a:endParaRPr>
          </a:p>
          <a:p>
            <a:pPr indent="0" lvl="0" marL="0" rtl="0" algn="l">
              <a:lnSpc>
                <a:spcPct val="127358"/>
              </a:lnSpc>
              <a:spcBef>
                <a:spcPts val="800"/>
              </a:spcBef>
              <a:spcAft>
                <a:spcPts val="0"/>
              </a:spcAft>
              <a:buNone/>
            </a:pPr>
            <a:r>
              <a:rPr lang="pt-BR">
                <a:solidFill>
                  <a:srgbClr val="232323"/>
                </a:solidFill>
                <a:highlight>
                  <a:srgbClr val="FFFFFF"/>
                </a:highlight>
              </a:rPr>
              <a:t>O</a:t>
            </a:r>
            <a:r>
              <a:rPr b="1" lang="pt-BR">
                <a:solidFill>
                  <a:srgbClr val="232323"/>
                </a:solidFill>
                <a:highlight>
                  <a:srgbClr val="FFFFFF"/>
                </a:highlight>
              </a:rPr>
              <a:t> Microsoft Open Value</a:t>
            </a:r>
            <a:r>
              <a:rPr lang="pt-BR">
                <a:solidFill>
                  <a:srgbClr val="232323"/>
                </a:solidFill>
                <a:highlight>
                  <a:srgbClr val="FFFFFF"/>
                </a:highlight>
              </a:rPr>
              <a:t> é uma modalidade voltada para empresas que buscam manter suas ferramentas sempre atualizadas por meio do Software Assurance (AS). O pagamento das licenças é dividido em parcelas anuais, reduzindo o impacto orçamentário da aquisição e atualização de sistemas.</a:t>
            </a:r>
            <a:endParaRPr>
              <a:solidFill>
                <a:srgbClr val="232323"/>
              </a:solidFill>
              <a:highlight>
                <a:srgbClr val="FFFFFF"/>
              </a:highlight>
            </a:endParaRPr>
          </a:p>
          <a:p>
            <a:pPr indent="0" lvl="0" marL="0" rtl="0" algn="l">
              <a:lnSpc>
                <a:spcPct val="127358"/>
              </a:lnSpc>
              <a:spcBef>
                <a:spcPts val="800"/>
              </a:spcBef>
              <a:spcAft>
                <a:spcPts val="800"/>
              </a:spcAft>
              <a:buNone/>
            </a:pPr>
            <a:r>
              <a:t/>
            </a:r>
            <a:endParaRPr b="1">
              <a:solidFill>
                <a:srgbClr val="23232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Código de Conduta para Área de Informática</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Não interferir nos arquivos de outra pessoa;</a:t>
            </a:r>
            <a:endParaRPr/>
          </a:p>
          <a:p>
            <a:pPr indent="0" lvl="0" marL="0" rtl="0" algn="l">
              <a:spcBef>
                <a:spcPts val="1600"/>
              </a:spcBef>
              <a:spcAft>
                <a:spcPts val="0"/>
              </a:spcAft>
              <a:buNone/>
            </a:pPr>
            <a:r>
              <a:rPr lang="pt-BR"/>
              <a:t>Não usar o computador para roubar;</a:t>
            </a:r>
            <a:endParaRPr/>
          </a:p>
          <a:p>
            <a:pPr indent="0" lvl="0" marL="0" rtl="0" algn="l">
              <a:spcBef>
                <a:spcPts val="1600"/>
              </a:spcBef>
              <a:spcAft>
                <a:spcPts val="0"/>
              </a:spcAft>
              <a:buNone/>
            </a:pPr>
            <a:r>
              <a:rPr lang="pt-BR"/>
              <a:t>Não usar o computador para dar falso testemunho;</a:t>
            </a:r>
            <a:endParaRPr/>
          </a:p>
          <a:p>
            <a:pPr indent="0" lvl="0" marL="0" rtl="0" algn="l">
              <a:spcBef>
                <a:spcPts val="1600"/>
              </a:spcBef>
              <a:spcAft>
                <a:spcPts val="0"/>
              </a:spcAft>
              <a:buNone/>
            </a:pPr>
            <a:r>
              <a:rPr lang="pt-BR"/>
              <a:t>Não usar software pirateado;</a:t>
            </a:r>
            <a:endParaRPr/>
          </a:p>
          <a:p>
            <a:pPr indent="0" lvl="0" marL="0" rtl="0" algn="l">
              <a:spcBef>
                <a:spcPts val="1600"/>
              </a:spcBef>
              <a:spcAft>
                <a:spcPts val="0"/>
              </a:spcAft>
              <a:buNone/>
            </a:pPr>
            <a:r>
              <a:rPr lang="pt-BR"/>
              <a:t>Não usar recursos de computacionais  de outras pessoas;</a:t>
            </a:r>
            <a:endParaRPr/>
          </a:p>
          <a:p>
            <a:pPr indent="0" lvl="0" marL="0" rtl="0" algn="l">
              <a:spcBef>
                <a:spcPts val="1600"/>
              </a:spcBef>
              <a:spcAft>
                <a:spcPts val="0"/>
              </a:spcAft>
              <a:buNone/>
            </a:pPr>
            <a:r>
              <a:rPr lang="pt-BR"/>
              <a:t>Não se apropriar do trabalho intelectual de outra pessoa;</a:t>
            </a:r>
            <a:endParaRPr/>
          </a:p>
          <a:p>
            <a:pPr indent="0" lvl="0" marL="0" rtl="0" algn="l">
              <a:spcBef>
                <a:spcPts val="1600"/>
              </a:spcBef>
              <a:spcAft>
                <a:spcPts val="1600"/>
              </a:spcAft>
              <a:buNone/>
            </a:pPr>
            <a:r>
              <a:rPr lang="pt-BR"/>
              <a:t>Refletir sobre as conseqüências sociais do que escreve;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26" name="Google Shape;42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Microsoft Select License: </a:t>
            </a:r>
            <a:r>
              <a:rPr lang="pt-BR">
                <a:solidFill>
                  <a:srgbClr val="232323"/>
                </a:solidFill>
                <a:highlight>
                  <a:srgbClr val="FFFFFF"/>
                </a:highlight>
              </a:rPr>
              <a:t>Esse programa é ideal para negócios que pretendem licenciar sistemas em grandes volumes por períodos de 3 anos. O Microsoft Select License é voltado para a aquisição de mais de 250 licenças de um grupo de programas da companhia.</a:t>
            </a:r>
            <a:endParaRPr>
              <a:solidFill>
                <a:srgbClr val="232323"/>
              </a:solidFill>
              <a:highlight>
                <a:srgbClr val="FFFFFF"/>
              </a:highlight>
            </a:endParaRPr>
          </a:p>
          <a:p>
            <a:pPr indent="0" lvl="0" marL="0" rtl="0" algn="l">
              <a:lnSpc>
                <a:spcPct val="127358"/>
              </a:lnSpc>
              <a:spcBef>
                <a:spcPts val="800"/>
              </a:spcBef>
              <a:spcAft>
                <a:spcPts val="0"/>
              </a:spcAft>
              <a:buNone/>
            </a:pPr>
            <a:r>
              <a:rPr lang="pt-BR">
                <a:solidFill>
                  <a:srgbClr val="232323"/>
                </a:solidFill>
                <a:highlight>
                  <a:srgbClr val="FFFFFF"/>
                </a:highlight>
              </a:rPr>
              <a:t>Feito pensando em licenciamentos volumosos, o </a:t>
            </a:r>
            <a:r>
              <a:rPr b="1" lang="pt-BR">
                <a:solidFill>
                  <a:srgbClr val="232323"/>
                </a:solidFill>
                <a:highlight>
                  <a:srgbClr val="FFFFFF"/>
                </a:highlight>
              </a:rPr>
              <a:t>Microsoft Enterprise Agreement</a:t>
            </a:r>
            <a:r>
              <a:rPr lang="pt-BR">
                <a:solidFill>
                  <a:srgbClr val="232323"/>
                </a:solidFill>
                <a:highlight>
                  <a:srgbClr val="FFFFFF"/>
                </a:highlight>
              </a:rPr>
              <a:t> é perfeito para empresas que querem padronizar os tipos de sistemas usados por preços especiais. Também é feito para companhias com mais de 250 licenças ativas.</a:t>
            </a:r>
            <a:endParaRPr>
              <a:solidFill>
                <a:srgbClr val="232323"/>
              </a:solidFill>
              <a:highlight>
                <a:srgbClr val="FFFFFF"/>
              </a:highlight>
            </a:endParaRPr>
          </a:p>
          <a:p>
            <a:pPr indent="0" lvl="0" marL="0" rtl="0" algn="l">
              <a:lnSpc>
                <a:spcPct val="127358"/>
              </a:lnSpc>
              <a:spcBef>
                <a:spcPts val="800"/>
              </a:spcBef>
              <a:spcAft>
                <a:spcPts val="0"/>
              </a:spcAft>
              <a:buNone/>
            </a:pPr>
            <a:r>
              <a:t/>
            </a:r>
            <a:endParaRPr b="1">
              <a:solidFill>
                <a:srgbClr val="232323"/>
              </a:solidFill>
              <a:highlight>
                <a:srgbClr val="FFFFFF"/>
              </a:highlight>
            </a:endParaRPr>
          </a:p>
          <a:p>
            <a:pPr indent="0" lvl="0" marL="0" rtl="0" algn="l">
              <a:lnSpc>
                <a:spcPct val="127358"/>
              </a:lnSpc>
              <a:spcBef>
                <a:spcPts val="800"/>
              </a:spcBef>
              <a:spcAft>
                <a:spcPts val="800"/>
              </a:spcAft>
              <a:buNone/>
            </a:pPr>
            <a:r>
              <a:t/>
            </a:r>
            <a:endParaRPr b="1">
              <a:solidFill>
                <a:srgbClr val="232323"/>
              </a:solidFill>
              <a:highlight>
                <a:srgbClr val="FFFFFF"/>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32" name="Google Shape;43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Microsoft Subscription Agreement</a:t>
            </a:r>
            <a:r>
              <a:rPr lang="pt-BR">
                <a:solidFill>
                  <a:srgbClr val="232323"/>
                </a:solidFill>
                <a:highlight>
                  <a:srgbClr val="FFFFFF"/>
                </a:highlight>
              </a:rPr>
              <a:t>: Similar ao Microsoft Enterprise Agreement, esse modelo tem como modo de investimento o pagamento por meio de assinaturas. Nessa modalidade, a empresa pode desfrutar dos serviços da plataforma corporativa da Microsoft (composta pelo pacote Office, o Windows em suas versões corporativas e sistemas como Windows Server) em larga escala.</a:t>
            </a:r>
            <a:endParaRPr>
              <a:solidFill>
                <a:srgbClr val="232323"/>
              </a:solidFill>
              <a:highlight>
                <a:srgbClr val="FFFFFF"/>
              </a:highlight>
            </a:endParaRPr>
          </a:p>
          <a:p>
            <a:pPr indent="0" lvl="0" marL="0" rtl="0" algn="l">
              <a:lnSpc>
                <a:spcPct val="127358"/>
              </a:lnSpc>
              <a:spcBef>
                <a:spcPts val="800"/>
              </a:spcBef>
              <a:spcAft>
                <a:spcPts val="800"/>
              </a:spcAft>
              <a:buNone/>
            </a:pPr>
            <a:r>
              <a:rPr b="1" lang="pt-BR">
                <a:solidFill>
                  <a:srgbClr val="232323"/>
                </a:solidFill>
                <a:highlight>
                  <a:srgbClr val="FFFFFF"/>
                </a:highlight>
              </a:rPr>
              <a:t>Licenças Acadêmicas / Educacionais</a:t>
            </a:r>
            <a:r>
              <a:rPr lang="pt-BR">
                <a:solidFill>
                  <a:srgbClr val="232323"/>
                </a:solidFill>
                <a:highlight>
                  <a:srgbClr val="FFFFFF"/>
                </a:highlight>
              </a:rPr>
              <a:t>: Diversos fornecedores de software, em especial aqueles voltados para domínios específicos, fornecem acordos com centros educacionais, tais como escolas técnicas (Sesi, Senai, Sesc, etc.), Faculdades, Universidades, para licenciamento em volume de software para uso em sala de aula como ferramenta de ensino. Abrindo assim um mercado futuro para novos clientes no mercado profissional.</a:t>
            </a:r>
            <a:endParaRPr>
              <a:solidFill>
                <a:srgbClr val="232323"/>
              </a:solidFill>
              <a:highlight>
                <a:srgbClr val="FFFFFF"/>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38" name="Google Shape;43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b="1" lang="pt-BR">
                <a:solidFill>
                  <a:srgbClr val="232323"/>
                </a:solidFill>
                <a:highlight>
                  <a:srgbClr val="FFFFFF"/>
                </a:highlight>
              </a:rPr>
              <a:t>Software as a Service (SaaS)</a:t>
            </a:r>
            <a:r>
              <a:rPr lang="pt-BR">
                <a:solidFill>
                  <a:srgbClr val="232323"/>
                </a:solidFill>
                <a:highlight>
                  <a:srgbClr val="FFFFFF"/>
                </a:highlight>
              </a:rPr>
              <a:t>: Também chamado de software como serviço, o SaaS é o principal modelo de licenciamento para aplicações na nuvem. Já é aplicado em uma série de soluções, como o SAP Business One e o Microsoft Office 365. No SaaS, a empresa paga uma assinatura mensal para o uso de determinado programa, como se ele fosse um serviço. O valor de cada assinatura pode variar conforme a quantidade de recursos contratados ou o número de usuários ativos. Em geral, o SaaS é caracterizado por disponibilizar a última versão disponível de um sistema para o usuário enquanto sua assinatura está ativa. Assim, ele consegue garantir continuamente acesso aos últimos recursos disponibilizados pelo desenvolvedor de software, sem ter que se preocupar com atualizações e manutenções.</a:t>
            </a:r>
            <a:endParaRPr>
              <a:solidFill>
                <a:srgbClr val="232323"/>
              </a:solidFill>
              <a:highlight>
                <a:srgbClr val="FFFFFF"/>
              </a:highlight>
            </a:endParaRPr>
          </a:p>
          <a:p>
            <a:pPr indent="0" lvl="0" marL="0" rtl="0" algn="l">
              <a:lnSpc>
                <a:spcPct val="127358"/>
              </a:lnSpc>
              <a:spcBef>
                <a:spcPts val="800"/>
              </a:spcBef>
              <a:spcAft>
                <a:spcPts val="800"/>
              </a:spcAft>
              <a:buNone/>
            </a:pPr>
            <a:r>
              <a:t/>
            </a:r>
            <a:endParaRPr b="1">
              <a:solidFill>
                <a:srgbClr val="232323"/>
              </a:solidFill>
              <a:highlight>
                <a:srgbClr val="FFFFFF"/>
              </a:high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Modelos de Licenciamento de Software Proprietário</a:t>
            </a:r>
            <a:endParaRPr/>
          </a:p>
        </p:txBody>
      </p:sp>
      <p:sp>
        <p:nvSpPr>
          <p:cNvPr id="444" name="Google Shape;444;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7358"/>
              </a:lnSpc>
              <a:spcBef>
                <a:spcPts val="0"/>
              </a:spcBef>
              <a:spcAft>
                <a:spcPts val="0"/>
              </a:spcAft>
              <a:buNone/>
            </a:pPr>
            <a:r>
              <a:rPr lang="pt-BR">
                <a:solidFill>
                  <a:srgbClr val="232323"/>
                </a:solidFill>
                <a:highlight>
                  <a:srgbClr val="FFFFFF"/>
                </a:highlight>
              </a:rPr>
              <a:t>O </a:t>
            </a:r>
            <a:r>
              <a:rPr b="1" lang="pt-BR">
                <a:solidFill>
                  <a:srgbClr val="232323"/>
                </a:solidFill>
                <a:highlight>
                  <a:srgbClr val="FFFFFF"/>
                </a:highlight>
              </a:rPr>
              <a:t>on-premise</a:t>
            </a:r>
            <a:r>
              <a:rPr lang="pt-BR">
                <a:solidFill>
                  <a:srgbClr val="232323"/>
                </a:solidFill>
                <a:highlight>
                  <a:srgbClr val="FFFFFF"/>
                </a:highlight>
              </a:rPr>
              <a:t> é um modelo usado por empresas como a SAP entre outras. Nesse caso, o sistema é instalado diretamente na infraestrutura de TI de quem contrata os serviços de software. Em geral, é adquirido por meio de um revendedor autorizado. Os custos relacionados à gestão dos recursos para a execução da aplicação são pagos diretamente pela empresa que compra o sistema, fator que contribui para o fato de o software vendido por meio desse modelo ser, em geral, mais caro que aplicações licenciadas em modelos como o SaaS.</a:t>
            </a:r>
            <a:endParaRPr>
              <a:solidFill>
                <a:srgbClr val="232323"/>
              </a:solidFill>
              <a:highlight>
                <a:srgbClr val="FFFFFF"/>
              </a:highlight>
            </a:endParaRPr>
          </a:p>
          <a:p>
            <a:pPr indent="0" lvl="0" marL="0" rtl="0" algn="l">
              <a:lnSpc>
                <a:spcPct val="127358"/>
              </a:lnSpc>
              <a:spcBef>
                <a:spcPts val="800"/>
              </a:spcBef>
              <a:spcAft>
                <a:spcPts val="800"/>
              </a:spcAft>
              <a:buNone/>
            </a:pPr>
            <a:r>
              <a:rPr lang="pt-BR">
                <a:solidFill>
                  <a:srgbClr val="232323"/>
                </a:solidFill>
                <a:highlight>
                  <a:srgbClr val="FFFFFF"/>
                </a:highlight>
              </a:rPr>
              <a:t>Isso acontece porque, nesse caso, a empresa deve arcar diretamente com todos os cursos relacionados a manutenção, gestão e aquisição de dispositivos, como servidores e equipamentos de rede, para manter seus serviços funcionais</a:t>
            </a:r>
            <a:endParaRPr>
              <a:solidFill>
                <a:srgbClr val="232323"/>
              </a:solidFill>
              <a:highlight>
                <a:srgbClr val="FFFFFF"/>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Leis</a:t>
            </a:r>
            <a:r>
              <a:rPr lang="pt-BR"/>
              <a:t>... </a:t>
            </a:r>
            <a:endParaRPr/>
          </a:p>
        </p:txBody>
      </p:sp>
      <p:sp>
        <p:nvSpPr>
          <p:cNvPr id="450" name="Google Shape;450;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Lei Nº 9.609, de 19 de fevereiro de 1998 (Lei do Software)</a:t>
            </a:r>
            <a:endParaRPr/>
          </a:p>
          <a:p>
            <a:pPr indent="0" lvl="0" marL="0" rtl="0" algn="l">
              <a:spcBef>
                <a:spcPts val="1600"/>
              </a:spcBef>
              <a:spcAft>
                <a:spcPts val="0"/>
              </a:spcAft>
              <a:buNone/>
            </a:pPr>
            <a:r>
              <a:rPr lang="pt-BR"/>
              <a:t>http://www.planalto.gov.br/ccivil_03/leis/l9609.htm</a:t>
            </a:r>
            <a:endParaRPr/>
          </a:p>
          <a:p>
            <a:pPr indent="0" lvl="0" marL="0" rtl="0" algn="l">
              <a:spcBef>
                <a:spcPts val="1600"/>
              </a:spcBef>
              <a:spcAft>
                <a:spcPts val="0"/>
              </a:spcAft>
              <a:buNone/>
            </a:pPr>
            <a:r>
              <a:rPr lang="pt-BR"/>
              <a:t>Lei Nº 9.610, de 19 de fevereiro de 1998 (Direito autoral)</a:t>
            </a:r>
            <a:endParaRPr/>
          </a:p>
          <a:p>
            <a:pPr indent="0" lvl="0" marL="0" rtl="0" algn="l">
              <a:spcBef>
                <a:spcPts val="1600"/>
              </a:spcBef>
              <a:spcAft>
                <a:spcPts val="1600"/>
              </a:spcAft>
              <a:buNone/>
            </a:pPr>
            <a:r>
              <a:rPr lang="pt-BR"/>
              <a:t>http://www.planalto.gov.br/ccivil_03/leis/l9610.htm</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Proteção do Software – Justificativa</a:t>
            </a:r>
            <a:endParaRPr/>
          </a:p>
        </p:txBody>
      </p:sp>
      <p:sp>
        <p:nvSpPr>
          <p:cNvPr id="456" name="Google Shape;456;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Mercado do Software – com quase 5 décadas de existência, representa mais de 50 bi/ano no plano mundial (sem considerar o mercado de jogos, que também são softwares!)</a:t>
            </a:r>
            <a:endParaRPr/>
          </a:p>
          <a:p>
            <a:pPr indent="0" lvl="0" marL="0" rtl="0" algn="l">
              <a:spcBef>
                <a:spcPts val="1600"/>
              </a:spcBef>
              <a:spcAft>
                <a:spcPts val="0"/>
              </a:spcAft>
              <a:buClr>
                <a:schemeClr val="dk1"/>
              </a:buClr>
              <a:buSzPts val="1100"/>
              <a:buFont typeface="Arial"/>
              <a:buNone/>
            </a:pPr>
            <a:r>
              <a:rPr lang="pt-BR"/>
              <a:t>Fácil Manipulação/Cópia</a:t>
            </a:r>
            <a:endParaRPr/>
          </a:p>
          <a:p>
            <a:pPr indent="0" lvl="0" marL="0" rtl="0" algn="l">
              <a:spcBef>
                <a:spcPts val="1600"/>
              </a:spcBef>
              <a:spcAft>
                <a:spcPts val="0"/>
              </a:spcAft>
              <a:buClr>
                <a:schemeClr val="dk1"/>
              </a:buClr>
              <a:buSzPts val="1100"/>
              <a:buFont typeface="Arial"/>
              <a:buNone/>
            </a:pPr>
            <a:r>
              <a:rPr lang="pt-BR"/>
              <a:t>Bem Economicamente relevante</a:t>
            </a:r>
            <a:endParaRPr/>
          </a:p>
          <a:p>
            <a:pPr indent="0" lvl="0" marL="0" rtl="0" algn="l">
              <a:spcBef>
                <a:spcPts val="1600"/>
              </a:spcBef>
              <a:spcAft>
                <a:spcPts val="16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Software para efeitos jurídicos?	</a:t>
            </a:r>
            <a:endParaRPr/>
          </a:p>
        </p:txBody>
      </p:sp>
      <p:sp>
        <p:nvSpPr>
          <p:cNvPr id="462" name="Google Shape;462;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		“Programa de computador é a expressão de um conjunto organizado de instruções em linguagem natural ou codificada, contida em suporte físico de qualquer natureza, de emprego necessário em máquinas automáticas de tratamento da informação, dispositivos, instrumentos ou equipamentos periféricos, baseados em técnica digital ou análoga, para fazê-los funcionar de modo e para fins determinados.”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(Art. 1o. 9.609/98 - Lei do Software)</a:t>
            </a:r>
            <a:endParaRPr/>
          </a:p>
          <a:p>
            <a:pPr indent="0" lvl="0" marL="0" rtl="0" algn="l">
              <a:spcBef>
                <a:spcPts val="1600"/>
              </a:spcBef>
              <a:spcAft>
                <a:spcPts val="16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Software para efeitos jurídicos?	</a:t>
            </a:r>
            <a:endParaRPr/>
          </a:p>
        </p:txBody>
      </p:sp>
      <p:sp>
        <p:nvSpPr>
          <p:cNvPr id="468" name="Google Shape;46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		 ..........................................expressão de um conjunto organizado de instruções em linguagem natural ou codificada, ..................</a:t>
            </a:r>
            <a:endParaRPr/>
          </a:p>
          <a:p>
            <a:pPr indent="0" lvl="0" marL="0" rtl="0" algn="l">
              <a:spcBef>
                <a:spcPts val="1600"/>
              </a:spcBef>
              <a:spcAft>
                <a:spcPts val="0"/>
              </a:spcAft>
              <a:buClr>
                <a:schemeClr val="dk1"/>
              </a:buClr>
              <a:buSzPts val="1100"/>
              <a:buFont typeface="Arial"/>
              <a:buNone/>
            </a:pPr>
            <a:r>
              <a:rPr lang="pt-BR"/>
              <a:t>Equipara-se a obra literária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rPr lang="pt-BR"/>
              <a:t> Sujeita-se a tutela pelo DIREITO AUTORAL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Software para efeitos jurídicos?	</a:t>
            </a:r>
            <a:endParaRPr/>
          </a:p>
        </p:txBody>
      </p:sp>
      <p:sp>
        <p:nvSpPr>
          <p:cNvPr id="474" name="Google Shape;474;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Principal característica...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ORIGINALIDADE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É original todo programa de computador cuja "forma" traduz a marca de personalidade de seu autor.</a:t>
            </a:r>
            <a:endParaRPr/>
          </a:p>
          <a:p>
            <a:pPr indent="0" lvl="0" marL="0" rtl="0" algn="l">
              <a:spcBef>
                <a:spcPts val="160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Software para efeitos jurídicos?	</a:t>
            </a:r>
            <a:endParaRPr/>
          </a:p>
        </p:txBody>
      </p:sp>
      <p:sp>
        <p:nvSpPr>
          <p:cNvPr id="480" name="Google Shape;480;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Sujeita-se a tutela pelo DIREITO AUTORAL</a:t>
            </a:r>
            <a:endParaRPr/>
          </a:p>
          <a:p>
            <a:pPr indent="0" lvl="0" marL="0" rtl="0" algn="l">
              <a:spcBef>
                <a:spcPts val="1600"/>
              </a:spcBef>
              <a:spcAft>
                <a:spcPts val="0"/>
              </a:spcAft>
              <a:buNone/>
            </a:pPr>
            <a:r>
              <a:rPr lang="pt-BR"/>
              <a:t>Código-fonte</a:t>
            </a:r>
            <a:endParaRPr/>
          </a:p>
          <a:p>
            <a:pPr indent="0" lvl="0" marL="0" rtl="0" algn="l">
              <a:spcBef>
                <a:spcPts val="1600"/>
              </a:spcBef>
              <a:spcAft>
                <a:spcPts val="0"/>
              </a:spcAft>
              <a:buNone/>
            </a:pPr>
            <a:r>
              <a:rPr lang="pt-BR"/>
              <a:t>Código-objeto </a:t>
            </a:r>
            <a:endParaRPr/>
          </a:p>
          <a:p>
            <a:pPr indent="0" lvl="0" marL="0" rtl="0" algn="l">
              <a:spcBef>
                <a:spcPts val="1600"/>
              </a:spcBef>
              <a:spcAft>
                <a:spcPts val="0"/>
              </a:spcAft>
              <a:buNone/>
            </a:pPr>
            <a:r>
              <a:rPr lang="pt-BR"/>
              <a:t>Materiais preparatórios (fluxogramas, diagramas)</a:t>
            </a:r>
            <a:endParaRPr/>
          </a:p>
          <a:p>
            <a:pPr indent="0" lvl="0" marL="0" rtl="0" algn="l">
              <a:spcBef>
                <a:spcPts val="1600"/>
              </a:spcBef>
              <a:spcAft>
                <a:spcPts val="0"/>
              </a:spcAft>
              <a:buNone/>
            </a:pPr>
            <a:r>
              <a:rPr lang="pt-BR"/>
              <a:t>Estrutura interna (arranjo e disposição de módulos e rotinas) </a:t>
            </a:r>
            <a:endParaRPr/>
          </a:p>
          <a:p>
            <a:pPr indent="0" lvl="0" marL="0" rtl="0" algn="l">
              <a:spcBef>
                <a:spcPts val="1600"/>
              </a:spcBef>
              <a:spcAft>
                <a:spcPts val="1600"/>
              </a:spcAft>
              <a:buNone/>
            </a:pPr>
            <a:r>
              <a:rPr lang="pt-BR"/>
              <a:t>Ambiente visual (telas, ícones,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definição é um conjunto de normas e regras vigentes no meio social, ou mesmo uma base para justiça;</a:t>
            </a:r>
            <a:endParaRPr/>
          </a:p>
          <a:p>
            <a:pPr indent="0" lvl="0" marL="0" rtl="0" algn="l">
              <a:spcBef>
                <a:spcPts val="1600"/>
              </a:spcBef>
              <a:spcAft>
                <a:spcPts val="0"/>
              </a:spcAft>
              <a:buNone/>
            </a:pPr>
            <a:r>
              <a:rPr lang="pt-BR"/>
              <a:t>Traça regras de condutas obrigatórias, que são impostas, que se não forem respeitadas geram sanção:</a:t>
            </a:r>
            <a:endParaRPr/>
          </a:p>
          <a:p>
            <a:pPr indent="-342900" lvl="0" marL="457200" rtl="0" algn="l">
              <a:spcBef>
                <a:spcPts val="1600"/>
              </a:spcBef>
              <a:spcAft>
                <a:spcPts val="0"/>
              </a:spcAft>
              <a:buSzPts val="1800"/>
              <a:buChar char="-"/>
            </a:pPr>
            <a:r>
              <a:rPr lang="pt-BR"/>
              <a:t>Penal</a:t>
            </a:r>
            <a:endParaRPr/>
          </a:p>
          <a:p>
            <a:pPr indent="-342900" lvl="0" marL="457200" rtl="0" algn="l">
              <a:spcBef>
                <a:spcPts val="0"/>
              </a:spcBef>
              <a:spcAft>
                <a:spcPts val="0"/>
              </a:spcAft>
              <a:buSzPts val="1800"/>
              <a:buChar char="-"/>
            </a:pPr>
            <a:r>
              <a:rPr lang="pt-BR"/>
              <a:t>Civil</a:t>
            </a:r>
            <a:endParaRPr/>
          </a:p>
          <a:p>
            <a:pPr indent="-342900" lvl="0" marL="457200" rtl="0" algn="l">
              <a:spcBef>
                <a:spcPts val="0"/>
              </a:spcBef>
              <a:spcAft>
                <a:spcPts val="0"/>
              </a:spcAft>
              <a:buSzPts val="1800"/>
              <a:buChar char="-"/>
            </a:pPr>
            <a:r>
              <a:rPr lang="pt-BR"/>
              <a:t>Econômico</a:t>
            </a:r>
            <a:endParaRPr/>
          </a:p>
          <a:p>
            <a:pPr indent="-342900" lvl="0" marL="457200" rtl="0" algn="l">
              <a:spcBef>
                <a:spcPts val="0"/>
              </a:spcBef>
              <a:spcAft>
                <a:spcPts val="0"/>
              </a:spcAft>
              <a:buSzPts val="1800"/>
              <a:buChar char="-"/>
            </a:pPr>
            <a:r>
              <a:rPr lang="pt-BR"/>
              <a:t>Constitucional - Constituição Brasileira 1988 - pós ditadura 1964-1985</a:t>
            </a:r>
            <a:endParaRPr/>
          </a:p>
          <a:p>
            <a:pPr indent="-342900" lvl="0" marL="457200" rtl="0" algn="l">
              <a:spcBef>
                <a:spcPts val="0"/>
              </a:spcBef>
              <a:spcAft>
                <a:spcPts val="0"/>
              </a:spcAft>
              <a:buSzPts val="1800"/>
              <a:buChar char="-"/>
            </a:pPr>
            <a:r>
              <a:rPr lang="pt-BR"/>
              <a:t>etc.</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direitos atendem ao autor de um software?</a:t>
            </a:r>
            <a:endParaRPr/>
          </a:p>
        </p:txBody>
      </p:sp>
      <p:sp>
        <p:nvSpPr>
          <p:cNvPr id="486" name="Google Shape;486;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Espectro normativo:</a:t>
            </a:r>
            <a:endParaRPr/>
          </a:p>
          <a:p>
            <a:pPr indent="0" lvl="0" marL="0" rtl="0" algn="l">
              <a:spcBef>
                <a:spcPts val="1600"/>
              </a:spcBef>
              <a:spcAft>
                <a:spcPts val="0"/>
              </a:spcAft>
              <a:buClr>
                <a:schemeClr val="dk1"/>
              </a:buClr>
              <a:buSzPts val="1100"/>
              <a:buFont typeface="Arial"/>
              <a:buNone/>
            </a:pPr>
            <a:r>
              <a:rPr lang="pt-BR"/>
              <a:t>LEI Nº 9.609, de 19 de fevereiro de 1998 </a:t>
            </a:r>
            <a:endParaRPr/>
          </a:p>
          <a:p>
            <a:pPr indent="0" lvl="0" marL="0" rtl="0" algn="l">
              <a:spcBef>
                <a:spcPts val="1600"/>
              </a:spcBef>
              <a:spcAft>
                <a:spcPts val="0"/>
              </a:spcAft>
              <a:buClr>
                <a:schemeClr val="dk1"/>
              </a:buClr>
              <a:buSzPts val="1100"/>
              <a:buFont typeface="Arial"/>
              <a:buNone/>
            </a:pPr>
            <a:r>
              <a:rPr lang="pt-BR"/>
              <a:t>		Dispõe sobre a proteção da propriedade intelectual de programa de computador, sua comercialização no País e dá outras providências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LEI Nº 9.610, de 19 de fevereiro de 1998</a:t>
            </a:r>
            <a:endParaRPr/>
          </a:p>
          <a:p>
            <a:pPr indent="0" lvl="0" marL="0" rtl="0" algn="l">
              <a:spcBef>
                <a:spcPts val="1600"/>
              </a:spcBef>
              <a:spcAft>
                <a:spcPts val="0"/>
              </a:spcAft>
              <a:buClr>
                <a:schemeClr val="dk1"/>
              </a:buClr>
              <a:buSzPts val="1100"/>
              <a:buFont typeface="Arial"/>
              <a:buNone/>
            </a:pPr>
            <a:r>
              <a:rPr lang="pt-BR"/>
              <a:t>		Altera, atualiza e consolida a legislação sobre direitos autorais e dá outras providências.</a:t>
            </a:r>
            <a:endParaRPr/>
          </a:p>
          <a:p>
            <a:pPr indent="0" lvl="0" marL="0" rtl="0" algn="l">
              <a:spcBef>
                <a:spcPts val="1600"/>
              </a:spcBef>
              <a:spcAft>
                <a:spcPts val="16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direitos atendem ao autor de um software?</a:t>
            </a:r>
            <a:endParaRPr/>
          </a:p>
        </p:txBody>
      </p:sp>
      <p:sp>
        <p:nvSpPr>
          <p:cNvPr id="492" name="Google Shape;492;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Espectro normativo:</a:t>
            </a:r>
            <a:endParaRPr/>
          </a:p>
          <a:p>
            <a:pPr indent="0" lvl="0" marL="0" rtl="0" algn="l">
              <a:spcBef>
                <a:spcPts val="1600"/>
              </a:spcBef>
              <a:spcAft>
                <a:spcPts val="0"/>
              </a:spcAft>
              <a:buClr>
                <a:schemeClr val="dk1"/>
              </a:buClr>
              <a:buSzPts val="1100"/>
              <a:buFont typeface="Arial"/>
              <a:buNone/>
            </a:pPr>
            <a:r>
              <a:rPr lang="pt-BR"/>
              <a:t>LEI Nº 9.609, de 19 de fevereiro de 1998 </a:t>
            </a:r>
            <a:endParaRPr/>
          </a:p>
          <a:p>
            <a:pPr indent="0" lvl="0" marL="0" rtl="0" algn="l">
              <a:spcBef>
                <a:spcPts val="1600"/>
              </a:spcBef>
              <a:spcAft>
                <a:spcPts val="0"/>
              </a:spcAft>
              <a:buClr>
                <a:schemeClr val="dk1"/>
              </a:buClr>
              <a:buSzPts val="1100"/>
              <a:buFont typeface="Arial"/>
              <a:buNone/>
            </a:pPr>
            <a:r>
              <a:rPr lang="pt-BR"/>
              <a:t>Lei do Software:</a:t>
            </a:r>
            <a:endParaRPr/>
          </a:p>
          <a:p>
            <a:pPr indent="0" lvl="0" marL="0" rtl="0" algn="l">
              <a:spcBef>
                <a:spcPts val="1600"/>
              </a:spcBef>
              <a:spcAft>
                <a:spcPts val="0"/>
              </a:spcAft>
              <a:buClr>
                <a:schemeClr val="dk1"/>
              </a:buClr>
              <a:buSzPts val="1100"/>
              <a:buFont typeface="Arial"/>
              <a:buNone/>
            </a:pPr>
            <a:r>
              <a:rPr lang="pt-BR"/>
              <a:t>		Elimina restrições relativas à distribuição e comercialização de software no País </a:t>
            </a:r>
            <a:endParaRPr/>
          </a:p>
          <a:p>
            <a:pPr indent="0" lvl="0" marL="0" rtl="0" algn="l">
              <a:spcBef>
                <a:spcPts val="1600"/>
              </a:spcBef>
              <a:spcAft>
                <a:spcPts val="0"/>
              </a:spcAft>
              <a:buClr>
                <a:schemeClr val="dk1"/>
              </a:buClr>
              <a:buSzPts val="1100"/>
              <a:buFont typeface="Arial"/>
              <a:buNone/>
            </a:pPr>
            <a:r>
              <a:rPr lang="pt-BR"/>
              <a:t>		Abole o exame de similaridade e o cadastramento obrigatório no Ministério da Ciência e Tecnologia.</a:t>
            </a:r>
            <a:endParaRPr/>
          </a:p>
          <a:p>
            <a:pPr indent="0" lvl="0" marL="0" rtl="0" algn="l">
              <a:spcBef>
                <a:spcPts val="16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direitos atendem ao autor de um software?</a:t>
            </a:r>
            <a:endParaRPr/>
          </a:p>
        </p:txBody>
      </p:sp>
      <p:sp>
        <p:nvSpPr>
          <p:cNvPr id="498" name="Google Shape;49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DIREITOS MORAIS </a:t>
            </a:r>
            <a:endParaRPr/>
          </a:p>
          <a:p>
            <a:pPr indent="0" lvl="0" marL="0" rtl="0" algn="l">
              <a:spcBef>
                <a:spcPts val="1600"/>
              </a:spcBef>
              <a:spcAft>
                <a:spcPts val="0"/>
              </a:spcAft>
              <a:buClr>
                <a:schemeClr val="dk1"/>
              </a:buClr>
              <a:buSzPts val="1100"/>
              <a:buFont typeface="Arial"/>
              <a:buNone/>
            </a:pPr>
            <a:r>
              <a:rPr lang="pt-BR"/>
              <a:t>Paternidade: reivindicar a autoria da obra</a:t>
            </a:r>
            <a:endParaRPr/>
          </a:p>
          <a:p>
            <a:pPr indent="0" lvl="0" marL="0" rtl="0" algn="l">
              <a:spcBef>
                <a:spcPts val="1600"/>
              </a:spcBef>
              <a:spcAft>
                <a:spcPts val="0"/>
              </a:spcAft>
              <a:buClr>
                <a:schemeClr val="dk1"/>
              </a:buClr>
              <a:buSzPts val="1100"/>
              <a:buFont typeface="Arial"/>
              <a:buNone/>
            </a:pPr>
            <a:r>
              <a:rPr lang="pt-BR"/>
              <a:t>Integridade: assegurar a integridade da obra, opondo-se a quaisquer modificações ou à prática de atos que, de qualquer forma, possam prejudicá-la ou atingi-lo, como autor, em sua reputação ou honra;</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(Art. 24, I e IV Lei Autoral)</a:t>
            </a:r>
            <a:endParaRPr/>
          </a:p>
          <a:p>
            <a:pPr indent="0" lvl="0" marL="0" rtl="0" algn="l">
              <a:spcBef>
                <a:spcPts val="1600"/>
              </a:spcBef>
              <a:spcAft>
                <a:spcPts val="16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autor pode vender, alugar ou doar um software de sua autoria?</a:t>
            </a:r>
            <a:endParaRPr/>
          </a:p>
        </p:txBody>
      </p:sp>
      <p:sp>
        <p:nvSpPr>
          <p:cNvPr id="504" name="Google Shape;504;p85"/>
          <p:cNvSpPr txBox="1"/>
          <p:nvPr>
            <p:ph idx="1" type="body"/>
          </p:nvPr>
        </p:nvSpPr>
        <p:spPr>
          <a:xfrm>
            <a:off x="311700" y="1535050"/>
            <a:ext cx="8520600" cy="30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Os direitos patrimoniais do autor são normalmente transferidos por meio de licença ou cessão.</a:t>
            </a:r>
            <a:endParaRPr/>
          </a:p>
          <a:p>
            <a:pPr indent="0" lvl="0" marL="0" rtl="0" algn="l">
              <a:spcBef>
                <a:spcPts val="1600"/>
              </a:spcBef>
              <a:spcAft>
                <a:spcPts val="0"/>
              </a:spcAft>
              <a:buClr>
                <a:schemeClr val="dk1"/>
              </a:buClr>
              <a:buSzPts val="1100"/>
              <a:buFont typeface="Arial"/>
              <a:buNone/>
            </a:pPr>
            <a:r>
              <a:rPr lang="pt-BR"/>
              <a:t>Licença – Uso</a:t>
            </a:r>
            <a:endParaRPr/>
          </a:p>
          <a:p>
            <a:pPr indent="0" lvl="0" marL="0" rtl="0" algn="l">
              <a:spcBef>
                <a:spcPts val="1600"/>
              </a:spcBef>
              <a:spcAft>
                <a:spcPts val="0"/>
              </a:spcAft>
              <a:buClr>
                <a:schemeClr val="dk1"/>
              </a:buClr>
              <a:buSzPts val="1100"/>
              <a:buFont typeface="Arial"/>
              <a:buNone/>
            </a:pPr>
            <a:r>
              <a:rPr lang="pt-BR"/>
              <a:t>Cessão – Fruição e Disposição</a:t>
            </a:r>
            <a:endParaRPr/>
          </a:p>
          <a:p>
            <a:pPr indent="0" lvl="0" marL="0" rtl="0" algn="l">
              <a:spcBef>
                <a:spcPts val="1600"/>
              </a:spcBef>
              <a:spcAft>
                <a:spcPts val="0"/>
              </a:spcAft>
              <a:buClr>
                <a:schemeClr val="dk1"/>
              </a:buClr>
              <a:buSzPts val="1100"/>
              <a:buFont typeface="Arial"/>
              <a:buNone/>
            </a:pPr>
            <a:r>
              <a:rPr lang="pt-BR"/>
              <a:t>Os direitos morais são inalienáveis</a:t>
            </a:r>
            <a:endParaRPr/>
          </a:p>
          <a:p>
            <a:pPr indent="0" lvl="0" marL="0" rtl="0" algn="l">
              <a:spcBef>
                <a:spcPts val="1600"/>
              </a:spcBef>
              <a:spcAft>
                <a:spcPts val="0"/>
              </a:spcAft>
              <a:buClr>
                <a:schemeClr val="dk1"/>
              </a:buClr>
              <a:buSzPts val="1100"/>
              <a:buFont typeface="Arial"/>
              <a:buNone/>
            </a:pPr>
            <a:r>
              <a:rPr lang="pt-BR"/>
              <a:t>Presume-se onerosa a transferência de qualquer direito patrimonial. Qualquer cessão de direito a título gratuito deve ser formalmente expressa.</a:t>
            </a:r>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autor pode vender, alugar ou doar um software de sua autoria?</a:t>
            </a:r>
            <a:endParaRPr/>
          </a:p>
        </p:txBody>
      </p:sp>
      <p:sp>
        <p:nvSpPr>
          <p:cNvPr id="510" name="Google Shape;510;p86"/>
          <p:cNvSpPr txBox="1"/>
          <p:nvPr>
            <p:ph idx="1" type="body"/>
          </p:nvPr>
        </p:nvSpPr>
        <p:spPr>
          <a:xfrm>
            <a:off x="311700" y="1331225"/>
            <a:ext cx="85206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Software standard: Software Proprietário</a:t>
            </a:r>
            <a:endParaRPr/>
          </a:p>
          <a:p>
            <a:pPr indent="0" lvl="0" marL="0" rtl="0" algn="l">
              <a:lnSpc>
                <a:spcPct val="100000"/>
              </a:lnSpc>
              <a:spcBef>
                <a:spcPts val="1600"/>
              </a:spcBef>
              <a:spcAft>
                <a:spcPts val="0"/>
              </a:spcAft>
              <a:buClr>
                <a:schemeClr val="dk1"/>
              </a:buClr>
              <a:buSzPts val="1100"/>
              <a:buFont typeface="Arial"/>
              <a:buNone/>
            </a:pPr>
            <a:r>
              <a:rPr lang="pt-BR"/>
              <a:t>Contrato de adesão</a:t>
            </a:r>
            <a:endParaRPr/>
          </a:p>
          <a:p>
            <a:pPr indent="0" lvl="0" marL="0" rtl="0" algn="l">
              <a:lnSpc>
                <a:spcPct val="100000"/>
              </a:lnSpc>
              <a:spcBef>
                <a:spcPts val="1600"/>
              </a:spcBef>
              <a:spcAft>
                <a:spcPts val="0"/>
              </a:spcAft>
              <a:buClr>
                <a:schemeClr val="dk1"/>
              </a:buClr>
              <a:buSzPts val="1100"/>
              <a:buFont typeface="Arial"/>
              <a:buNone/>
            </a:pPr>
            <a:r>
              <a:rPr lang="pt-BR"/>
              <a:t>Licença (shrink-wrap)</a:t>
            </a:r>
            <a:endParaRPr/>
          </a:p>
          <a:p>
            <a:pPr indent="0" lvl="0" marL="0" rtl="0" algn="l">
              <a:spcBef>
                <a:spcPts val="1600"/>
              </a:spcBef>
              <a:spcAft>
                <a:spcPts val="0"/>
              </a:spcAft>
              <a:buClr>
                <a:schemeClr val="dk1"/>
              </a:buClr>
              <a:buSzPts val="1100"/>
              <a:buFont typeface="Arial"/>
              <a:buNone/>
            </a:pPr>
            <a:r>
              <a:rPr lang="pt-BR"/>
              <a:t>Software por encomenda: Software Comercial</a:t>
            </a:r>
            <a:endParaRPr/>
          </a:p>
          <a:p>
            <a:pPr indent="0" lvl="0" marL="0" rtl="0" algn="l">
              <a:lnSpc>
                <a:spcPct val="100000"/>
              </a:lnSpc>
              <a:spcBef>
                <a:spcPts val="1600"/>
              </a:spcBef>
              <a:spcAft>
                <a:spcPts val="0"/>
              </a:spcAft>
              <a:buClr>
                <a:schemeClr val="dk1"/>
              </a:buClr>
              <a:buSzPts val="1100"/>
              <a:buFont typeface="Arial"/>
              <a:buNone/>
            </a:pPr>
            <a:r>
              <a:rPr lang="pt-BR"/>
              <a:t>Determinado cliente</a:t>
            </a:r>
            <a:endParaRPr/>
          </a:p>
          <a:p>
            <a:pPr indent="0" lvl="0" marL="0" rtl="0" algn="l">
              <a:lnSpc>
                <a:spcPct val="100000"/>
              </a:lnSpc>
              <a:spcBef>
                <a:spcPts val="1600"/>
              </a:spcBef>
              <a:spcAft>
                <a:spcPts val="0"/>
              </a:spcAft>
              <a:buClr>
                <a:schemeClr val="dk1"/>
              </a:buClr>
              <a:buSzPts val="1100"/>
              <a:buFont typeface="Arial"/>
              <a:buNone/>
            </a:pPr>
            <a:r>
              <a:rPr lang="pt-BR"/>
              <a:t>Determinada aplicação</a:t>
            </a:r>
            <a:endParaRPr/>
          </a:p>
          <a:p>
            <a:pPr indent="0" lvl="0" marL="0" rtl="0" algn="l">
              <a:lnSpc>
                <a:spcPct val="100000"/>
              </a:lnSpc>
              <a:spcBef>
                <a:spcPts val="1600"/>
              </a:spcBef>
              <a:spcAft>
                <a:spcPts val="0"/>
              </a:spcAft>
              <a:buClr>
                <a:schemeClr val="dk1"/>
              </a:buClr>
              <a:buSzPts val="1100"/>
              <a:buFont typeface="Arial"/>
              <a:buNone/>
            </a:pPr>
            <a:r>
              <a:rPr lang="pt-BR"/>
              <a:t>Determinadas necessidades</a:t>
            </a:r>
            <a:endParaRPr/>
          </a:p>
          <a:p>
            <a:pPr indent="0" lvl="0" marL="0" rtl="0" algn="l">
              <a:lnSpc>
                <a:spcPct val="100000"/>
              </a:lnSpc>
              <a:spcBef>
                <a:spcPts val="1600"/>
              </a:spcBef>
              <a:spcAft>
                <a:spcPts val="0"/>
              </a:spcAft>
              <a:buClr>
                <a:schemeClr val="dk1"/>
              </a:buClr>
              <a:buSzPts val="1100"/>
              <a:buFont typeface="Arial"/>
              <a:buNone/>
            </a:pPr>
            <a:r>
              <a:rPr lang="pt-BR"/>
              <a:t>Licença / cessão condicionadas ao ajuste entre as partes contratantes.</a:t>
            </a:r>
            <a:endParaRPr/>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direitos que atendem ao autor do software são permanentes?	</a:t>
            </a:r>
            <a:endParaRPr/>
          </a:p>
        </p:txBody>
      </p:sp>
      <p:sp>
        <p:nvSpPr>
          <p:cNvPr id="516" name="Google Shape;516;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SIM (DIREITOS MORAIS)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Os direitos morais do autor são imprescritíveis, inalienáveis e irrenunciáveis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(Art. 27 -  Lei Autoral)</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direitos que atendem ao autor do software são permanentes?	</a:t>
            </a:r>
            <a:endParaRPr/>
          </a:p>
        </p:txBody>
      </p:sp>
      <p:sp>
        <p:nvSpPr>
          <p:cNvPr id="522" name="Google Shape;522;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NÃO (DIREITOS PATRIMONIAIS)</a:t>
            </a:r>
            <a:endParaRPr/>
          </a:p>
          <a:p>
            <a:pPr indent="0" lvl="0" marL="0" rtl="0" algn="l">
              <a:spcBef>
                <a:spcPts val="1600"/>
              </a:spcBef>
              <a:spcAft>
                <a:spcPts val="0"/>
              </a:spcAft>
              <a:buClr>
                <a:schemeClr val="dk1"/>
              </a:buClr>
              <a:buSzPts val="1100"/>
              <a:buFont typeface="Arial"/>
              <a:buNone/>
            </a:pPr>
            <a:r>
              <a:rPr lang="pt-BR"/>
              <a:t>Perduram por 50 anos. </a:t>
            </a:r>
            <a:endParaRPr/>
          </a:p>
          <a:p>
            <a:pPr indent="0" lvl="0" marL="0" rtl="0" algn="l">
              <a:spcBef>
                <a:spcPts val="1600"/>
              </a:spcBef>
              <a:spcAft>
                <a:spcPts val="0"/>
              </a:spcAft>
              <a:buClr>
                <a:schemeClr val="dk1"/>
              </a:buClr>
              <a:buSzPts val="1100"/>
              <a:buFont typeface="Arial"/>
              <a:buNone/>
            </a:pPr>
            <a:r>
              <a:rPr lang="pt-BR"/>
              <a:t>Conta-se a partir de 1o de janeiro do ano subseqüente a publicação ou criação.</a:t>
            </a:r>
            <a:endParaRPr/>
          </a:p>
          <a:p>
            <a:pPr indent="0" lvl="0" marL="0" rtl="0" algn="l">
              <a:spcBef>
                <a:spcPts val="1600"/>
              </a:spcBef>
              <a:spcAft>
                <a:spcPts val="1600"/>
              </a:spcAft>
              <a:buNone/>
            </a:pPr>
            <a:r>
              <a:rPr lang="pt-BR"/>
              <a:t>(Art. 2O, § 2O -  Lei do Software)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É preciso registrar o software para comprovar a autoria?</a:t>
            </a:r>
            <a:endParaRPr/>
          </a:p>
        </p:txBody>
      </p:sp>
      <p:sp>
        <p:nvSpPr>
          <p:cNvPr id="528" name="Google Shape;5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NÃO</a:t>
            </a:r>
            <a:endParaRPr/>
          </a:p>
          <a:p>
            <a:pPr indent="0" lvl="0" marL="0" rtl="0" algn="l">
              <a:spcBef>
                <a:spcPts val="1600"/>
              </a:spcBef>
              <a:spcAft>
                <a:spcPts val="0"/>
              </a:spcAft>
              <a:buClr>
                <a:schemeClr val="dk1"/>
              </a:buClr>
              <a:buSzPts val="1100"/>
              <a:buFont typeface="Arial"/>
              <a:buNone/>
            </a:pPr>
            <a:r>
              <a:rPr lang="pt-BR"/>
              <a:t>O registro é facultativo (Art 3o Lei do Software). </a:t>
            </a:r>
            <a:endParaRPr/>
          </a:p>
          <a:p>
            <a:pPr indent="0" lvl="0" marL="0" rtl="0" algn="l">
              <a:spcBef>
                <a:spcPts val="1600"/>
              </a:spcBef>
              <a:spcAft>
                <a:spcPts val="0"/>
              </a:spcAft>
              <a:buClr>
                <a:schemeClr val="dk1"/>
              </a:buClr>
              <a:buSzPts val="1100"/>
              <a:buFont typeface="Arial"/>
              <a:buNone/>
            </a:pPr>
            <a:r>
              <a:rPr lang="pt-BR"/>
              <a:t>Tem caráter declaratório.</a:t>
            </a:r>
            <a:endParaRPr/>
          </a:p>
          <a:p>
            <a:pPr indent="0" lvl="0" marL="0" rtl="0" algn="l">
              <a:spcBef>
                <a:spcPts val="1600"/>
              </a:spcBef>
              <a:spcAft>
                <a:spcPts val="0"/>
              </a:spcAft>
              <a:buClr>
                <a:schemeClr val="dk1"/>
              </a:buClr>
              <a:buSzPts val="1100"/>
              <a:buFont typeface="Arial"/>
              <a:buNone/>
            </a:pPr>
            <a:r>
              <a:rPr lang="pt-BR"/>
              <a:t>Não é constitutivo de direito. Admite prova em contrário.</a:t>
            </a:r>
            <a:endParaRPr/>
          </a:p>
          <a:p>
            <a:pPr indent="0" lvl="0" marL="0" rtl="0" algn="l">
              <a:spcBef>
                <a:spcPts val="1600"/>
              </a:spcBef>
              <a:spcAft>
                <a:spcPts val="1600"/>
              </a:spcAft>
              <a:buNone/>
            </a:pPr>
            <a:r>
              <a:rPr lang="pt-BR"/>
              <a:t>Órgão competente para registro - INPI (Decreto 2556/98 - Resolução INPI n. 58/98).</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autor, na condição de empregado, mantém a titularidade dos direitos autorais do software ?</a:t>
            </a:r>
            <a:endParaRPr/>
          </a:p>
        </p:txBody>
      </p:sp>
      <p:sp>
        <p:nvSpPr>
          <p:cNvPr id="534" name="Google Shape;534;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Pertencem exclusivamente ao empregador os direitos relativos ao software desenvolvido e elaborado:</a:t>
            </a:r>
            <a:endParaRPr/>
          </a:p>
          <a:p>
            <a:pPr indent="0" lvl="0" marL="0" rtl="0" algn="l">
              <a:spcBef>
                <a:spcPts val="1600"/>
              </a:spcBef>
              <a:spcAft>
                <a:spcPts val="0"/>
              </a:spcAft>
              <a:buClr>
                <a:schemeClr val="dk1"/>
              </a:buClr>
              <a:buSzPts val="1100"/>
              <a:buFont typeface="Arial"/>
              <a:buNone/>
            </a:pPr>
            <a:r>
              <a:rPr lang="pt-BR"/>
              <a:t> durante a vigência do contrato de trabalho;</a:t>
            </a:r>
            <a:endParaRPr/>
          </a:p>
          <a:p>
            <a:pPr indent="0" lvl="0" marL="0" rtl="0" algn="l">
              <a:spcBef>
                <a:spcPts val="1600"/>
              </a:spcBef>
              <a:spcAft>
                <a:spcPts val="0"/>
              </a:spcAft>
              <a:buClr>
                <a:schemeClr val="dk1"/>
              </a:buClr>
              <a:buSzPts val="1100"/>
              <a:buFont typeface="Arial"/>
              <a:buNone/>
            </a:pPr>
            <a:r>
              <a:rPr lang="pt-BR"/>
              <a:t> com recursos e equipamentos da empresa;</a:t>
            </a:r>
            <a:endParaRPr/>
          </a:p>
          <a:p>
            <a:pPr indent="0" lvl="0" marL="0" rtl="0" algn="l">
              <a:spcBef>
                <a:spcPts val="1600"/>
              </a:spcBef>
              <a:spcAft>
                <a:spcPts val="0"/>
              </a:spcAft>
              <a:buClr>
                <a:schemeClr val="dk1"/>
              </a:buClr>
              <a:buSzPts val="1100"/>
              <a:buFont typeface="Arial"/>
              <a:buNone/>
            </a:pPr>
            <a:r>
              <a:rPr lang="pt-BR"/>
              <a:t> com o suporte de informações tecnológicas; segredos industriais e de negócios.</a:t>
            </a:r>
            <a:endParaRPr/>
          </a:p>
          <a:p>
            <a:pPr indent="0" lvl="0" marL="0" rtl="0" algn="l">
              <a:spcBef>
                <a:spcPts val="1600"/>
              </a:spcBef>
              <a:spcAft>
                <a:spcPts val="1600"/>
              </a:spcAft>
              <a:buNone/>
            </a:pPr>
            <a:r>
              <a:rPr lang="pt-BR"/>
              <a:t>(Art. 4 -  Lei do Software)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as garantias do usuário de programa de computador ?</a:t>
            </a:r>
            <a:endParaRPr/>
          </a:p>
        </p:txBody>
      </p:sp>
      <p:sp>
        <p:nvSpPr>
          <p:cNvPr id="540" name="Google Shape;540;p91"/>
          <p:cNvSpPr txBox="1"/>
          <p:nvPr>
            <p:ph idx="1" type="body"/>
          </p:nvPr>
        </p:nvSpPr>
        <p:spPr>
          <a:xfrm>
            <a:off x="311700" y="1152475"/>
            <a:ext cx="8520600" cy="34164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Prazo de validade técnica (visível e facilmente legível)</a:t>
            </a:r>
            <a:endParaRPr/>
          </a:p>
          <a:p>
            <a:pPr indent="0" lvl="0" marL="0" rtl="0" algn="l">
              <a:spcBef>
                <a:spcPts val="1600"/>
              </a:spcBef>
              <a:spcAft>
                <a:spcPts val="0"/>
              </a:spcAft>
              <a:buClr>
                <a:schemeClr val="dk1"/>
              </a:buClr>
              <a:buSzPts val="1100"/>
              <a:buFont typeface="Arial"/>
              <a:buNone/>
            </a:pPr>
            <a:r>
              <a:rPr lang="pt-BR"/>
              <a:t>Contrato de licença de uso;</a:t>
            </a:r>
            <a:endParaRPr/>
          </a:p>
          <a:p>
            <a:pPr indent="0" lvl="0" marL="0" rtl="0" algn="l">
              <a:spcBef>
                <a:spcPts val="1600"/>
              </a:spcBef>
              <a:spcAft>
                <a:spcPts val="0"/>
              </a:spcAft>
              <a:buClr>
                <a:schemeClr val="dk1"/>
              </a:buClr>
              <a:buSzPts val="1100"/>
              <a:buFont typeface="Arial"/>
              <a:buNone/>
            </a:pPr>
            <a:r>
              <a:rPr lang="pt-BR"/>
              <a:t>Documento fiscal correspondente;</a:t>
            </a:r>
            <a:endParaRPr/>
          </a:p>
          <a:p>
            <a:pPr indent="0" lvl="0" marL="0" rtl="0" algn="l">
              <a:spcBef>
                <a:spcPts val="1600"/>
              </a:spcBef>
              <a:spcAft>
                <a:spcPts val="0"/>
              </a:spcAft>
              <a:buClr>
                <a:schemeClr val="dk1"/>
              </a:buClr>
              <a:buSzPts val="1100"/>
              <a:buFont typeface="Arial"/>
              <a:buNone/>
            </a:pPr>
            <a:r>
              <a:rPr lang="pt-BR"/>
              <a:t>Suportes físicos ou Embalagens </a:t>
            </a:r>
            <a:endParaRPr/>
          </a:p>
          <a:p>
            <a:pPr indent="0" lvl="0" marL="0" rtl="0" algn="l">
              <a:spcBef>
                <a:spcPts val="1600"/>
              </a:spcBef>
              <a:spcAft>
                <a:spcPts val="0"/>
              </a:spcAft>
              <a:buClr>
                <a:schemeClr val="dk1"/>
              </a:buClr>
              <a:buSzPts val="1100"/>
              <a:buFont typeface="Arial"/>
              <a:buNone/>
            </a:pPr>
            <a:r>
              <a:rPr lang="pt-BR"/>
              <a:t>Obrigatoriedade de prestação de serviços técnicos – durante o prazo de validade técnica (EOL - Windows Server 2008 e R2 - 14/01/2020) https://support.microsoft.com/pt-br/lifecycle/search/1163</a:t>
            </a:r>
            <a:endParaRPr/>
          </a:p>
          <a:p>
            <a:pPr indent="0" lvl="0" marL="0" rtl="0" algn="l">
              <a:spcBef>
                <a:spcPts val="1600"/>
              </a:spcBef>
              <a:spcAft>
                <a:spcPts val="0"/>
              </a:spcAft>
              <a:buClr>
                <a:schemeClr val="dk1"/>
              </a:buClr>
              <a:buSzPts val="1100"/>
              <a:buFont typeface="Arial"/>
              <a:buNone/>
            </a:pPr>
            <a:r>
              <a:rPr lang="pt-BR"/>
              <a:t>(Art. 7o–8o  -  Lei do Software)</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Direito Civil</a:t>
            </a:r>
            <a:endParaRPr/>
          </a:p>
          <a:p>
            <a:pPr indent="0" lvl="0" marL="457200" rtl="0" algn="l">
              <a:spcBef>
                <a:spcPts val="1600"/>
              </a:spcBef>
              <a:spcAft>
                <a:spcPts val="0"/>
              </a:spcAft>
              <a:buNone/>
            </a:pPr>
            <a:r>
              <a:rPr lang="pt-BR"/>
              <a:t>Representar interesses individuais e particulares em ações referentes à propriedade e posse de bens ou questões familiares, como divórcio, adoção e sucessão. Direito Civil é a maior área do Direito brasileiro e engloba várias especializações: Direito contratual, Direito de família, Direito das coisas, Responsabilidade Civil etc.</a:t>
            </a:r>
            <a:endParaRPr/>
          </a:p>
          <a:p>
            <a:pPr indent="0" lvl="0" marL="457200" rtl="0" algn="l">
              <a:spcBef>
                <a:spcPts val="1600"/>
              </a:spcBef>
              <a:spcAft>
                <a:spcPts val="16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que não constituem ofensa aos direitos do autor ?</a:t>
            </a:r>
            <a:endParaRPr/>
          </a:p>
        </p:txBody>
      </p:sp>
      <p:sp>
        <p:nvSpPr>
          <p:cNvPr id="546" name="Google Shape;546;p92"/>
          <p:cNvSpPr txBox="1"/>
          <p:nvPr>
            <p:ph idx="1" type="body"/>
          </p:nvPr>
        </p:nvSpPr>
        <p:spPr>
          <a:xfrm>
            <a:off x="311700" y="1411800"/>
            <a:ext cx="8520600" cy="31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Reprodução de 1 exemplar de cópia licenciada (Backup)</a:t>
            </a:r>
            <a:endParaRPr/>
          </a:p>
          <a:p>
            <a:pPr indent="0" lvl="0" marL="0" rtl="0" algn="l">
              <a:spcBef>
                <a:spcPts val="0"/>
              </a:spcBef>
              <a:spcAft>
                <a:spcPts val="0"/>
              </a:spcAft>
              <a:buClr>
                <a:schemeClr val="dk1"/>
              </a:buClr>
              <a:buSzPts val="1100"/>
              <a:buFont typeface="Arial"/>
              <a:buNone/>
            </a:pPr>
            <a:r>
              <a:rPr lang="pt-BR"/>
              <a:t>Citação parcial do programa, para fins didáticos</a:t>
            </a:r>
            <a:endParaRPr/>
          </a:p>
          <a:p>
            <a:pPr indent="0" lvl="0" marL="0" rtl="0" algn="l">
              <a:spcBef>
                <a:spcPts val="0"/>
              </a:spcBef>
              <a:spcAft>
                <a:spcPts val="0"/>
              </a:spcAft>
              <a:buClr>
                <a:schemeClr val="dk1"/>
              </a:buClr>
              <a:buSzPts val="1100"/>
              <a:buFont typeface="Arial"/>
              <a:buNone/>
            </a:pPr>
            <a:r>
              <a:rPr lang="pt-BR"/>
              <a:t>Similaridade com programa pré-existente por força:</a:t>
            </a:r>
            <a:endParaRPr/>
          </a:p>
          <a:p>
            <a:pPr indent="0" lvl="0" marL="0" rtl="0" algn="l">
              <a:spcBef>
                <a:spcPts val="0"/>
              </a:spcBef>
              <a:spcAft>
                <a:spcPts val="0"/>
              </a:spcAft>
              <a:buClr>
                <a:schemeClr val="dk1"/>
              </a:buClr>
              <a:buSzPts val="1100"/>
              <a:buFont typeface="Arial"/>
              <a:buNone/>
            </a:pPr>
            <a:r>
              <a:rPr lang="pt-BR"/>
              <a:t>das características funcionais,</a:t>
            </a:r>
            <a:endParaRPr/>
          </a:p>
          <a:p>
            <a:pPr indent="0" lvl="0" marL="0" rtl="0" algn="l">
              <a:spcBef>
                <a:spcPts val="0"/>
              </a:spcBef>
              <a:spcAft>
                <a:spcPts val="0"/>
              </a:spcAft>
              <a:buClr>
                <a:schemeClr val="dk1"/>
              </a:buClr>
              <a:buSzPts val="1100"/>
              <a:buFont typeface="Arial"/>
              <a:buNone/>
            </a:pPr>
            <a:r>
              <a:rPr lang="pt-BR"/>
              <a:t>observância de normas técnicas,</a:t>
            </a:r>
            <a:endParaRPr/>
          </a:p>
          <a:p>
            <a:pPr indent="0" lvl="0" marL="0" rtl="0" algn="l">
              <a:spcBef>
                <a:spcPts val="0"/>
              </a:spcBef>
              <a:spcAft>
                <a:spcPts val="0"/>
              </a:spcAft>
              <a:buClr>
                <a:schemeClr val="dk1"/>
              </a:buClr>
              <a:buSzPts val="1100"/>
              <a:buFont typeface="Arial"/>
              <a:buNone/>
            </a:pPr>
            <a:r>
              <a:rPr lang="pt-BR"/>
              <a:t>limitação de forma alternativa de expressão</a:t>
            </a:r>
            <a:endParaRPr/>
          </a:p>
          <a:p>
            <a:pPr indent="0" lvl="0" marL="0" rtl="0" algn="l">
              <a:spcBef>
                <a:spcPts val="0"/>
              </a:spcBef>
              <a:spcAft>
                <a:spcPts val="0"/>
              </a:spcAft>
              <a:buClr>
                <a:schemeClr val="dk1"/>
              </a:buClr>
              <a:buSzPts val="1100"/>
              <a:buFont typeface="Arial"/>
              <a:buNone/>
            </a:pPr>
            <a:r>
              <a:rPr lang="pt-BR"/>
              <a:t>Integração de um programa a um sistema aplicativo ou operacional, indispensável ao uso – com exclusividade</a:t>
            </a:r>
            <a:endParaRPr/>
          </a:p>
          <a:p>
            <a:pPr indent="0" lvl="0" marL="0" rtl="0" algn="l">
              <a:spcBef>
                <a:spcPts val="0"/>
              </a:spcBef>
              <a:spcAft>
                <a:spcPts val="0"/>
              </a:spcAft>
              <a:buNone/>
            </a:pPr>
            <a:r>
              <a:rPr lang="pt-BR"/>
              <a:t>(Art. 6 -  Lei do Software)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constituem ofensa aos direitos do autor ?</a:t>
            </a:r>
            <a:endParaRPr/>
          </a:p>
        </p:txBody>
      </p:sp>
      <p:sp>
        <p:nvSpPr>
          <p:cNvPr id="552" name="Google Shape;552;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Utilização de programas sem licença de uso:</a:t>
            </a:r>
            <a:endParaRPr/>
          </a:p>
          <a:p>
            <a:pPr indent="0" lvl="0" marL="0" rtl="0" algn="l">
              <a:spcBef>
                <a:spcPts val="1600"/>
              </a:spcBef>
              <a:spcAft>
                <a:spcPts val="0"/>
              </a:spcAft>
              <a:buClr>
                <a:schemeClr val="dk1"/>
              </a:buClr>
              <a:buSzPts val="1100"/>
              <a:buFont typeface="Arial"/>
              <a:buNone/>
            </a:pPr>
            <a:r>
              <a:rPr lang="pt-BR"/>
              <a:t>Pena: (Detenção)</a:t>
            </a:r>
            <a:endParaRPr/>
          </a:p>
          <a:p>
            <a:pPr indent="0" lvl="0" marL="0" rtl="0" algn="l">
              <a:spcBef>
                <a:spcPts val="1600"/>
              </a:spcBef>
              <a:spcAft>
                <a:spcPts val="0"/>
              </a:spcAft>
              <a:buClr>
                <a:schemeClr val="dk1"/>
              </a:buClr>
              <a:buSzPts val="1100"/>
              <a:buFont typeface="Arial"/>
              <a:buNone/>
            </a:pPr>
            <a:r>
              <a:rPr lang="pt-BR"/>
              <a:t>- Até dois 2 de prisão ou multa. </a:t>
            </a:r>
            <a:endParaRPr/>
          </a:p>
          <a:p>
            <a:pPr indent="0" lvl="0" marL="0" rtl="0" algn="l">
              <a:spcBef>
                <a:spcPts val="1600"/>
              </a:spcBef>
              <a:spcAft>
                <a:spcPts val="0"/>
              </a:spcAft>
              <a:buClr>
                <a:schemeClr val="dk1"/>
              </a:buClr>
              <a:buSzPts val="1100"/>
              <a:buFont typeface="Arial"/>
              <a:buNone/>
            </a:pPr>
            <a:r>
              <a:rPr lang="pt-BR"/>
              <a:t>	(Art. 12 Lei do Software)</a:t>
            </a:r>
            <a:endParaRPr/>
          </a:p>
          <a:p>
            <a:pPr indent="0" lvl="0" marL="0" rtl="0" algn="l">
              <a:spcBef>
                <a:spcPts val="1600"/>
              </a:spcBef>
              <a:spcAft>
                <a:spcPts val="0"/>
              </a:spcAft>
              <a:buClr>
                <a:schemeClr val="dk1"/>
              </a:buClr>
              <a:buSzPts val="1100"/>
              <a:buFont typeface="Arial"/>
              <a:buNone/>
            </a:pPr>
            <a:r>
              <a:rPr lang="pt-BR"/>
              <a:t> Indenização de até 3000 vezes o valor dos programas.</a:t>
            </a:r>
            <a:endParaRPr/>
          </a:p>
          <a:p>
            <a:pPr indent="0" lvl="0" marL="0" rtl="0" algn="l">
              <a:spcBef>
                <a:spcPts val="1600"/>
              </a:spcBef>
              <a:spcAft>
                <a:spcPts val="0"/>
              </a:spcAft>
              <a:buClr>
                <a:schemeClr val="dk1"/>
              </a:buClr>
              <a:buSzPts val="1100"/>
              <a:buFont typeface="Arial"/>
              <a:buNone/>
            </a:pPr>
            <a:r>
              <a:rPr lang="pt-BR"/>
              <a:t>	(Art. 103, parágrafo único Lei Autoral)</a:t>
            </a:r>
            <a:endParaRPr/>
          </a:p>
          <a:p>
            <a:pPr indent="0" lvl="0" marL="0" rtl="0" algn="l">
              <a:spcBef>
                <a:spcPts val="1600"/>
              </a:spcBef>
              <a:spcAft>
                <a:spcPts val="16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constituem ofensa aos direitos do autor ?</a:t>
            </a:r>
            <a:endParaRPr/>
          </a:p>
        </p:txBody>
      </p:sp>
      <p:sp>
        <p:nvSpPr>
          <p:cNvPr id="558" name="Google Shape;55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rPr lang="pt-BR"/>
              <a:t>Comercialização ilegal de programas:</a:t>
            </a:r>
            <a:endParaRPr/>
          </a:p>
          <a:p>
            <a:pPr indent="0" lvl="0" marL="0" rtl="0" algn="l">
              <a:spcBef>
                <a:spcPts val="0"/>
              </a:spcBef>
              <a:spcAft>
                <a:spcPts val="0"/>
              </a:spcAft>
              <a:buClr>
                <a:schemeClr val="dk1"/>
              </a:buClr>
              <a:buSzPts val="1100"/>
              <a:buFont typeface="Arial"/>
              <a:buNone/>
            </a:pPr>
            <a:r>
              <a:rPr lang="pt-BR"/>
              <a:t>Reproduzir e comercializar cópias do software sem autorização (licença/cessão) do autor/desenvolvedor.</a:t>
            </a:r>
            <a:endParaRPr/>
          </a:p>
          <a:p>
            <a:pPr indent="0" lvl="0" marL="0" rtl="0" algn="l">
              <a:spcBef>
                <a:spcPts val="0"/>
              </a:spcBef>
              <a:spcAft>
                <a:spcPts val="0"/>
              </a:spcAft>
              <a:buClr>
                <a:schemeClr val="dk1"/>
              </a:buClr>
              <a:buSzPts val="1100"/>
              <a:buFont typeface="Arial"/>
              <a:buNone/>
            </a:pPr>
            <a:r>
              <a:rPr lang="pt-BR"/>
              <a:t>Pena (reclusão):</a:t>
            </a:r>
            <a:endParaRPr/>
          </a:p>
          <a:p>
            <a:pPr indent="0" lvl="0" marL="0" rtl="0" algn="l">
              <a:spcBef>
                <a:spcPts val="0"/>
              </a:spcBef>
              <a:spcAft>
                <a:spcPts val="0"/>
              </a:spcAft>
              <a:buClr>
                <a:schemeClr val="dk1"/>
              </a:buClr>
              <a:buSzPts val="1100"/>
              <a:buFont typeface="Arial"/>
              <a:buNone/>
            </a:pPr>
            <a:r>
              <a:rPr lang="pt-BR"/>
              <a:t>- Até 4 anos de prisão e multa </a:t>
            </a:r>
            <a:endParaRPr/>
          </a:p>
          <a:p>
            <a:pPr indent="0" lvl="0" marL="0" rtl="0" algn="l">
              <a:spcBef>
                <a:spcPts val="0"/>
              </a:spcBef>
              <a:spcAft>
                <a:spcPts val="0"/>
              </a:spcAft>
              <a:buClr>
                <a:schemeClr val="dk1"/>
              </a:buClr>
              <a:buSzPts val="1100"/>
              <a:buFont typeface="Arial"/>
              <a:buNone/>
            </a:pPr>
            <a:r>
              <a:rPr lang="pt-BR"/>
              <a:t>	(Art. 12, § 1O Lei do Software)</a:t>
            </a:r>
            <a:endParaRPr/>
          </a:p>
          <a:p>
            <a:pPr indent="0" lvl="0" marL="0" rtl="0" algn="l">
              <a:spcBef>
                <a:spcPts val="0"/>
              </a:spcBef>
              <a:spcAft>
                <a:spcPts val="0"/>
              </a:spcAft>
              <a:buClr>
                <a:schemeClr val="dk1"/>
              </a:buClr>
              <a:buSzPts val="1100"/>
              <a:buFont typeface="Arial"/>
              <a:buNone/>
            </a:pPr>
            <a:r>
              <a:rPr lang="pt-BR"/>
              <a:t> Indenização de até 3000 vezes o valor dos programas.</a:t>
            </a:r>
            <a:endParaRPr/>
          </a:p>
          <a:p>
            <a:pPr indent="0" lvl="0" marL="0" rtl="0" algn="l">
              <a:spcBef>
                <a:spcPts val="0"/>
              </a:spcBef>
              <a:spcAft>
                <a:spcPts val="0"/>
              </a:spcAft>
              <a:buNone/>
            </a:pPr>
            <a:r>
              <a:rPr lang="pt-BR"/>
              <a:t>	(Art. 103, parágrafo único Lei Autoral)</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constituem ofensa aos direitos do autor ?</a:t>
            </a:r>
            <a:endParaRPr/>
          </a:p>
        </p:txBody>
      </p:sp>
      <p:sp>
        <p:nvSpPr>
          <p:cNvPr id="564" name="Google Shape;564;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t-BR"/>
              <a:t>Indenização de até 3000 vezes o valor dos programas:</a:t>
            </a:r>
            <a:endParaRPr/>
          </a:p>
          <a:p>
            <a:pPr indent="0" lvl="0" marL="0" rtl="0" algn="l">
              <a:spcBef>
                <a:spcPts val="0"/>
              </a:spcBef>
              <a:spcAft>
                <a:spcPts val="0"/>
              </a:spcAft>
              <a:buNone/>
            </a:pPr>
            <a:r>
              <a:rPr lang="pt-BR"/>
              <a:t>(Lei Autoral)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Art. 56. Entende-se que o contrato versa apenas sobre uma edição, se não houver cláusula expressa em contrário.</a:t>
            </a:r>
            <a:endParaRPr/>
          </a:p>
          <a:p>
            <a:pPr indent="0" lvl="0" marL="0" rtl="0" algn="l">
              <a:spcBef>
                <a:spcPts val="0"/>
              </a:spcBef>
              <a:spcAft>
                <a:spcPts val="0"/>
              </a:spcAft>
              <a:buNone/>
            </a:pPr>
            <a:r>
              <a:rPr lang="pt-BR"/>
              <a:t>Parágrafo único. No silêncio do contrato, considera-se que cada edição se constitui de três mil exemplares.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constituem ofensa aos direitos do autor ?</a:t>
            </a:r>
            <a:endParaRPr/>
          </a:p>
        </p:txBody>
      </p:sp>
      <p:sp>
        <p:nvSpPr>
          <p:cNvPr id="570" name="Google Shape;570;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t-BR"/>
              <a:t>Indenização de até 3000 vezes o valor dos programas:</a:t>
            </a:r>
            <a:endParaRPr/>
          </a:p>
          <a:p>
            <a:pPr indent="0" lvl="0" marL="0" rtl="0" algn="l">
              <a:spcBef>
                <a:spcPts val="0"/>
              </a:spcBef>
              <a:spcAft>
                <a:spcPts val="0"/>
              </a:spcAft>
              <a:buNone/>
            </a:pPr>
            <a:r>
              <a:rPr lang="pt-BR"/>
              <a:t>(Lei do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Art. 2º O regime de proteção à propriedade intelectual de programa de computador é o conferido às obras literárias pela legislação de direitos autorais e conexos vigentes no País, observado o disposto nesta Lei.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Quais situações constituem ofensa aos direitos do autor ?</a:t>
            </a:r>
            <a:endParaRPr/>
          </a:p>
        </p:txBody>
      </p:sp>
      <p:sp>
        <p:nvSpPr>
          <p:cNvPr id="576" name="Google Shape;576;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pt-BR"/>
              <a:t>Indenização de até 3000 vezes o valor dos programas:</a:t>
            </a:r>
            <a:endParaRPr/>
          </a:p>
          <a:p>
            <a:pPr indent="0" lvl="0" marL="0" rtl="0" algn="l">
              <a:spcBef>
                <a:spcPts val="0"/>
              </a:spcBef>
              <a:spcAft>
                <a:spcPts val="0"/>
              </a:spcAft>
              <a:buNone/>
            </a:pPr>
            <a:r>
              <a:rPr lang="pt-BR"/>
              <a:t>(Lei Autoral)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Art. 103. Quem editar obra literária, artística ou científica, sem autorização do titular, perderá para este os exemplares que se apreenderem e pagar-lhe-á o preço dos que tiver vendido.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Parágrafo único. Não se conhecendo o número de exemplares que constituem a edição fraudulenta, pagará o transgressor o valor de três mil exemplares, além dos apreendidos.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Comercial</a:t>
            </a:r>
            <a:endParaRPr/>
          </a:p>
        </p:txBody>
      </p:sp>
      <p:sp>
        <p:nvSpPr>
          <p:cNvPr id="582" name="Google Shape;582;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a:t>
            </a:r>
            <a:r>
              <a:rPr lang="pt-BR"/>
              <a:t>ormalmente é comercializado por empresas ao mercado. Geralmente o usuário compra uma licença de uso - ou, no caso de software livre, serviços de implantação e manutenção. </a:t>
            </a:r>
            <a:endParaRPr/>
          </a:p>
          <a:p>
            <a:pPr indent="0" lvl="0" marL="0" rtl="0" algn="l">
              <a:spcBef>
                <a:spcPts val="1600"/>
              </a:spcBef>
              <a:spcAft>
                <a:spcPts val="1600"/>
              </a:spcAft>
              <a:buNone/>
            </a:pPr>
            <a:r>
              <a:rPr lang="pt-BR"/>
              <a:t>A comercialização do software geralmente é combinada com a prestação de serviços como implementação (implantação + customizações), treinamento de uso, suporte técnico, atualizações de segurança etc. Softwares comerciais podem ser construídos sobre plataformas de software proprietário ou software livre.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Comercial</a:t>
            </a:r>
            <a:endParaRPr/>
          </a:p>
        </p:txBody>
      </p:sp>
      <p:sp>
        <p:nvSpPr>
          <p:cNvPr id="588" name="Google Shape;588;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Software Comercial pode ser oferecido na modalidade “on-primise” ou em Cloud.</a:t>
            </a:r>
            <a:endParaRPr/>
          </a:p>
          <a:p>
            <a:pPr indent="0" lvl="0" marL="0" rtl="0" algn="l">
              <a:spcBef>
                <a:spcPts val="1600"/>
              </a:spcBef>
              <a:spcAft>
                <a:spcPts val="0"/>
              </a:spcAft>
              <a:buNone/>
            </a:pPr>
            <a:r>
              <a:rPr lang="pt-BR"/>
              <a:t>exemplos:</a:t>
            </a:r>
            <a:endParaRPr/>
          </a:p>
          <a:p>
            <a:pPr indent="0" lvl="0" marL="0" rtl="0" algn="l">
              <a:spcBef>
                <a:spcPts val="1600"/>
              </a:spcBef>
              <a:spcAft>
                <a:spcPts val="0"/>
              </a:spcAft>
              <a:buNone/>
            </a:pPr>
            <a:r>
              <a:rPr lang="pt-BR"/>
              <a:t>ERP			MRP		HCM </a:t>
            </a:r>
            <a:endParaRPr/>
          </a:p>
          <a:p>
            <a:pPr indent="0" lvl="0" marL="0" rtl="0" algn="l">
              <a:spcBef>
                <a:spcPts val="1600"/>
              </a:spcBef>
              <a:spcAft>
                <a:spcPts val="0"/>
              </a:spcAft>
              <a:buNone/>
            </a:pPr>
            <a:r>
              <a:rPr lang="pt-BR"/>
              <a:t>CRM			BI			e-Commerce</a:t>
            </a:r>
            <a:endParaRPr/>
          </a:p>
          <a:p>
            <a:pPr indent="0" lvl="0" marL="0" rtl="0" algn="l">
              <a:spcBef>
                <a:spcPts val="1600"/>
              </a:spcBef>
              <a:spcAft>
                <a:spcPts val="0"/>
              </a:spcAft>
              <a:buNone/>
            </a:pPr>
            <a:r>
              <a:rPr lang="pt-BR"/>
              <a:t>WMS			SAD</a:t>
            </a:r>
            <a:endParaRPr/>
          </a:p>
          <a:p>
            <a:pPr indent="0" lvl="0" marL="0" rtl="0" algn="l">
              <a:spcBef>
                <a:spcPts val="1600"/>
              </a:spcBef>
              <a:spcAft>
                <a:spcPts val="1600"/>
              </a:spcAft>
              <a:buNone/>
            </a:pPr>
            <a:r>
              <a:rPr lang="pt-BR"/>
              <a:t>TMS			EDI</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Comercial</a:t>
            </a:r>
            <a:endParaRPr/>
          </a:p>
        </p:txBody>
      </p:sp>
      <p:sp>
        <p:nvSpPr>
          <p:cNvPr id="594" name="Google Shape;594;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Contratos</a:t>
            </a:r>
            <a:endParaRPr/>
          </a:p>
          <a:p>
            <a:pPr indent="-342900" lvl="0" marL="457200" rtl="0" algn="l">
              <a:spcBef>
                <a:spcPts val="1600"/>
              </a:spcBef>
              <a:spcAft>
                <a:spcPts val="0"/>
              </a:spcAft>
              <a:buSzPts val="1800"/>
              <a:buChar char="-"/>
            </a:pPr>
            <a:r>
              <a:rPr lang="pt-BR"/>
              <a:t>Os valores referentes ao licenciamento e suas modalidades (tipo de contrato):</a:t>
            </a:r>
            <a:endParaRPr/>
          </a:p>
          <a:p>
            <a:pPr indent="-317500" lvl="1" marL="914400" rtl="0" algn="l">
              <a:spcBef>
                <a:spcPts val="0"/>
              </a:spcBef>
              <a:spcAft>
                <a:spcPts val="0"/>
              </a:spcAft>
              <a:buSzPts val="1400"/>
              <a:buChar char="-"/>
            </a:pPr>
            <a:r>
              <a:rPr lang="pt-BR"/>
              <a:t>Licenciamento software</a:t>
            </a:r>
            <a:endParaRPr/>
          </a:p>
          <a:p>
            <a:pPr indent="-317500" lvl="2" marL="1371600" rtl="0" algn="l">
              <a:spcBef>
                <a:spcPts val="0"/>
              </a:spcBef>
              <a:spcAft>
                <a:spcPts val="0"/>
              </a:spcAft>
              <a:buSzPts val="1400"/>
              <a:buChar char="-"/>
            </a:pPr>
            <a:r>
              <a:rPr lang="pt-BR"/>
              <a:t>Valor fixo</a:t>
            </a:r>
            <a:endParaRPr/>
          </a:p>
          <a:p>
            <a:pPr indent="-317500" lvl="2" marL="1371600" rtl="0" algn="l">
              <a:spcBef>
                <a:spcPts val="0"/>
              </a:spcBef>
              <a:spcAft>
                <a:spcPts val="0"/>
              </a:spcAft>
              <a:buSzPts val="1400"/>
              <a:buChar char="-"/>
            </a:pPr>
            <a:r>
              <a:rPr lang="pt-BR"/>
              <a:t>Por usuário</a:t>
            </a:r>
            <a:endParaRPr/>
          </a:p>
          <a:p>
            <a:pPr indent="-317500" lvl="2" marL="1371600" rtl="0" algn="l">
              <a:spcBef>
                <a:spcPts val="0"/>
              </a:spcBef>
              <a:spcAft>
                <a:spcPts val="0"/>
              </a:spcAft>
              <a:buSzPts val="1400"/>
              <a:buChar char="-"/>
            </a:pPr>
            <a:r>
              <a:rPr lang="pt-BR"/>
              <a:t>Por transação</a:t>
            </a:r>
            <a:endParaRPr/>
          </a:p>
          <a:p>
            <a:pPr indent="-317500" lvl="1" marL="914400" rtl="0" algn="l">
              <a:spcBef>
                <a:spcPts val="0"/>
              </a:spcBef>
              <a:spcAft>
                <a:spcPts val="0"/>
              </a:spcAft>
              <a:buSzPts val="1400"/>
              <a:buChar char="-"/>
            </a:pPr>
            <a:r>
              <a:rPr lang="pt-BR"/>
              <a:t>Licenciamento plataforma</a:t>
            </a:r>
            <a:endParaRPr/>
          </a:p>
          <a:p>
            <a:pPr indent="-317500" lvl="1" marL="914400" rtl="0" algn="l">
              <a:spcBef>
                <a:spcPts val="0"/>
              </a:spcBef>
              <a:spcAft>
                <a:spcPts val="0"/>
              </a:spcAft>
              <a:buSzPts val="1400"/>
              <a:buChar char="-"/>
            </a:pPr>
            <a:r>
              <a:rPr lang="pt-BR"/>
              <a:t>Desenvolvimento</a:t>
            </a:r>
            <a:endParaRPr/>
          </a:p>
          <a:p>
            <a:pPr indent="-317500" lvl="1" marL="914400" rtl="0" algn="l">
              <a:spcBef>
                <a:spcPts val="0"/>
              </a:spcBef>
              <a:spcAft>
                <a:spcPts val="0"/>
              </a:spcAft>
              <a:buSzPts val="1400"/>
              <a:buChar char="-"/>
            </a:pPr>
            <a:r>
              <a:rPr lang="pt-BR"/>
              <a:t>Locação</a:t>
            </a:r>
            <a:endParaRPr/>
          </a:p>
          <a:p>
            <a:pPr indent="-342900" lvl="0" marL="457200" rtl="0" algn="l">
              <a:spcBef>
                <a:spcPts val="0"/>
              </a:spcBef>
              <a:spcAft>
                <a:spcPts val="0"/>
              </a:spcAft>
              <a:buSzPts val="1800"/>
              <a:buChar char="-"/>
            </a:pPr>
            <a:r>
              <a:rPr lang="pt-BR"/>
              <a:t>Confidencialidade / Responsabilidades</a:t>
            </a:r>
            <a:endParaRPr/>
          </a:p>
          <a:p>
            <a:pPr indent="-342900" lvl="0" marL="457200" rtl="0" algn="l">
              <a:spcBef>
                <a:spcPts val="0"/>
              </a:spcBef>
              <a:spcAft>
                <a:spcPts val="0"/>
              </a:spcAft>
              <a:buSzPts val="1800"/>
              <a:buChar char="-"/>
            </a:pPr>
            <a:r>
              <a:rPr lang="pt-BR"/>
              <a:t>O que são os custos de manutenção/sustentação?</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 freeware, trialware, freemium, etc.</a:t>
            </a:r>
            <a:endParaRPr/>
          </a:p>
        </p:txBody>
      </p:sp>
      <p:sp>
        <p:nvSpPr>
          <p:cNvPr id="600" name="Google Shape;600;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Outros tipos de licença</a:t>
            </a:r>
            <a:endParaRPr/>
          </a:p>
          <a:p>
            <a:pPr indent="-317500" lvl="1" marL="914400" rtl="0" algn="l">
              <a:spcBef>
                <a:spcPts val="0"/>
              </a:spcBef>
              <a:spcAft>
                <a:spcPts val="0"/>
              </a:spcAft>
              <a:buSzPts val="1400"/>
              <a:buChar char="-"/>
            </a:pPr>
            <a:r>
              <a:rPr lang="pt-BR"/>
              <a:t>freeware</a:t>
            </a:r>
            <a:endParaRPr/>
          </a:p>
          <a:p>
            <a:pPr indent="-317500" lvl="1" marL="914400" rtl="0" algn="l">
              <a:spcBef>
                <a:spcPts val="0"/>
              </a:spcBef>
              <a:spcAft>
                <a:spcPts val="0"/>
              </a:spcAft>
              <a:buSzPts val="1400"/>
              <a:buChar char="-"/>
            </a:pPr>
            <a:r>
              <a:rPr lang="pt-BR"/>
              <a:t>trialware</a:t>
            </a:r>
            <a:endParaRPr/>
          </a:p>
          <a:p>
            <a:pPr indent="-317500" lvl="1" marL="914400" rtl="0" algn="l">
              <a:spcBef>
                <a:spcPts val="0"/>
              </a:spcBef>
              <a:spcAft>
                <a:spcPts val="0"/>
              </a:spcAft>
              <a:buSzPts val="1400"/>
              <a:buChar char="-"/>
            </a:pPr>
            <a:r>
              <a:rPr lang="pt-BR"/>
              <a:t>freemium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Áreas do Direito</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Direito comercial ou empresarial</a:t>
            </a:r>
            <a:endParaRPr/>
          </a:p>
          <a:p>
            <a:pPr indent="0" lvl="0" marL="457200" rtl="0" algn="l">
              <a:spcBef>
                <a:spcPts val="1600"/>
              </a:spcBef>
              <a:spcAft>
                <a:spcPts val="1600"/>
              </a:spcAft>
              <a:buNone/>
            </a:pPr>
            <a:r>
              <a:rPr lang="pt-BR"/>
              <a:t>Defender os empresários e sociedades empresárias diante dos seus interesses comerciais, tais como a concorrência, marca, patente e nos processos de falência e recuperação de empresa. Esse profissional também atua elaborando contratos e estatutos sociais. Em grandes centros comerciais, esse especialista tem atuado como agente de Compliance dentro das empresas privadas, implantando políticas de prevenção e combate à corrupção.</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Contratos...</a:t>
            </a:r>
            <a:endParaRPr/>
          </a:p>
        </p:txBody>
      </p:sp>
      <p:sp>
        <p:nvSpPr>
          <p:cNvPr id="606" name="Google Shape;606;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Privacidade</a:t>
            </a:r>
            <a:endParaRPr/>
          </a:p>
        </p:txBody>
      </p:sp>
      <p:sp>
        <p:nvSpPr>
          <p:cNvPr id="612" name="Google Shape;612;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Privacidade: Privacidade (calcado no inglês privacy) é o direito à reserva de informações pessoais e da própria vida pessoal: the right to be let alone (literalmente "o direito de ser deixado em paz")</a:t>
            </a:r>
            <a:endParaRPr/>
          </a:p>
          <a:p>
            <a:pPr indent="0" lvl="0" marL="0" rtl="0" algn="l">
              <a:spcBef>
                <a:spcPts val="1600"/>
              </a:spcBef>
              <a:spcAft>
                <a:spcPts val="0"/>
              </a:spcAft>
              <a:buNone/>
            </a:pPr>
            <a:r>
              <a:rPr lang="pt-BR"/>
              <a:t>Privacidade na Internet: A privacidade digital é a habilidade de uma pessoa em controlar a exposição e a disponibilidade de informações seja dela, de um conhecido ou até mesmo de um desconhecido, na internet, através dos sites de compartilhamento e redes sociais.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Privacidade</a:t>
            </a:r>
            <a:endParaRPr/>
          </a:p>
        </p:txBody>
      </p:sp>
      <p:sp>
        <p:nvSpPr>
          <p:cNvPr id="618" name="Google Shape;618;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Rastros Digitais:</a:t>
            </a:r>
            <a:endParaRPr/>
          </a:p>
          <a:p>
            <a:pPr indent="0" lvl="0" marL="0" rtl="0" algn="l">
              <a:spcBef>
                <a:spcPts val="1600"/>
              </a:spcBef>
              <a:spcAft>
                <a:spcPts val="0"/>
              </a:spcAft>
              <a:buNone/>
            </a:pPr>
            <a:r>
              <a:rPr lang="pt-BR"/>
              <a:t>Anonimato:</a:t>
            </a:r>
            <a:endParaRPr/>
          </a:p>
          <a:p>
            <a:pPr indent="0" lvl="0" marL="0" rtl="0" algn="l">
              <a:spcBef>
                <a:spcPts val="1600"/>
              </a:spcBef>
              <a:spcAft>
                <a:spcPts val="0"/>
              </a:spcAft>
              <a:buNone/>
            </a:pPr>
            <a:r>
              <a:rPr lang="pt-BR"/>
              <a:t>Superexposição: </a:t>
            </a:r>
            <a:endParaRPr/>
          </a:p>
          <a:p>
            <a:pPr indent="0" lvl="0" marL="457200" rtl="0" algn="l">
              <a:spcBef>
                <a:spcPts val="1600"/>
              </a:spcBef>
              <a:spcAft>
                <a:spcPts val="0"/>
              </a:spcAft>
              <a:buNone/>
            </a:pPr>
            <a:r>
              <a:rPr lang="pt-BR"/>
              <a:t>Superexposição de você mesmo;</a:t>
            </a:r>
            <a:endParaRPr/>
          </a:p>
          <a:p>
            <a:pPr indent="0" lvl="0" marL="457200" rtl="0" algn="l">
              <a:spcBef>
                <a:spcPts val="1600"/>
              </a:spcBef>
              <a:spcAft>
                <a:spcPts val="0"/>
              </a:spcAft>
              <a:buNone/>
            </a:pPr>
            <a:r>
              <a:rPr lang="pt-BR"/>
              <a:t>Superexposição dos filhos;</a:t>
            </a:r>
            <a:endParaRPr/>
          </a:p>
          <a:p>
            <a:pPr indent="0" lvl="0" marL="0" rtl="0" algn="l">
              <a:spcBef>
                <a:spcPts val="1600"/>
              </a:spcBef>
              <a:spcAft>
                <a:spcPts val="16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Marco Civil - lei 12.965/2014</a:t>
            </a:r>
            <a:endParaRPr/>
          </a:p>
        </p:txBody>
      </p:sp>
      <p:sp>
        <p:nvSpPr>
          <p:cNvPr id="624" name="Google Shape;624;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5" name="Google Shape;625;p105"/>
          <p:cNvPicPr preferRelativeResize="0"/>
          <p:nvPr/>
        </p:nvPicPr>
        <p:blipFill>
          <a:blip r:embed="rId3">
            <a:alphaModFix/>
          </a:blip>
          <a:stretch>
            <a:fillRect/>
          </a:stretch>
        </p:blipFill>
        <p:spPr>
          <a:xfrm>
            <a:off x="557463" y="1000075"/>
            <a:ext cx="8029575" cy="4133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Marco Civil - lei 12.965/2014</a:t>
            </a:r>
            <a:endParaRPr/>
          </a:p>
        </p:txBody>
      </p:sp>
      <p:sp>
        <p:nvSpPr>
          <p:cNvPr id="631" name="Google Shape;631;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O Marco Civil e as pessoas de TI: </a:t>
            </a:r>
            <a:endParaRPr/>
          </a:p>
          <a:p>
            <a:pPr indent="0" lvl="0" marL="0" rtl="0" algn="l">
              <a:spcBef>
                <a:spcPts val="1600"/>
              </a:spcBef>
              <a:spcAft>
                <a:spcPts val="0"/>
              </a:spcAft>
              <a:buClr>
                <a:schemeClr val="dk1"/>
              </a:buClr>
              <a:buSzPts val="1100"/>
              <a:buFont typeface="Arial"/>
              <a:buNone/>
            </a:pPr>
            <a:r>
              <a:rPr lang="pt-BR"/>
              <a:t>Princípios: liberdade de expressão, comunicação e manifestação de pensamento;</a:t>
            </a:r>
            <a:endParaRPr/>
          </a:p>
          <a:p>
            <a:pPr indent="0" lvl="0" marL="0" rtl="0" algn="l">
              <a:spcBef>
                <a:spcPts val="1600"/>
              </a:spcBef>
              <a:spcAft>
                <a:spcPts val="0"/>
              </a:spcAft>
              <a:buClr>
                <a:schemeClr val="dk1"/>
              </a:buClr>
              <a:buSzPts val="1100"/>
              <a:buFont typeface="Arial"/>
              <a:buNone/>
            </a:pPr>
            <a:r>
              <a:rPr lang="pt-BR"/>
              <a:t>Garantias: privacidade, proteção de dados pessoais, etc.</a:t>
            </a:r>
            <a:endParaRPr/>
          </a:p>
          <a:p>
            <a:pPr indent="0" lvl="0" marL="0" rtl="0" algn="l">
              <a:spcBef>
                <a:spcPts val="1600"/>
              </a:spcBef>
              <a:spcAft>
                <a:spcPts val="0"/>
              </a:spcAft>
              <a:buClr>
                <a:schemeClr val="dk1"/>
              </a:buClr>
              <a:buSzPts val="1100"/>
              <a:buFont typeface="Arial"/>
              <a:buNone/>
            </a:pPr>
            <a:r>
              <a:rPr lang="pt-BR"/>
              <a:t>Neutralidade da rede</a:t>
            </a:r>
            <a:endParaRPr/>
          </a:p>
          <a:p>
            <a:pPr indent="0" lvl="0" marL="0" rtl="0" algn="l">
              <a:spcBef>
                <a:spcPts val="1600"/>
              </a:spcBef>
              <a:spcAft>
                <a:spcPts val="0"/>
              </a:spcAft>
              <a:buClr>
                <a:schemeClr val="dk1"/>
              </a:buClr>
              <a:buSzPts val="1100"/>
              <a:buFont typeface="Arial"/>
              <a:buNone/>
            </a:pPr>
            <a:r>
              <a:rPr lang="pt-BR"/>
              <a:t>Guarda de logs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t-BR"/>
              <a:t>  </a:t>
            </a:r>
            <a:endParaRPr/>
          </a:p>
          <a:p>
            <a:pPr indent="0" lvl="0" marL="0" rtl="0" algn="l">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LGPD</a:t>
            </a:r>
            <a:endParaRPr/>
          </a:p>
        </p:txBody>
      </p:sp>
      <p:sp>
        <p:nvSpPr>
          <p:cNvPr id="637" name="Google Shape;637;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a:t>
            </a:r>
            <a:endParaRPr/>
          </a:p>
          <a:p>
            <a:pPr indent="0" lvl="0" marL="0" rtl="0" algn="l">
              <a:spcBef>
                <a:spcPts val="1600"/>
              </a:spcBef>
              <a:spcAft>
                <a:spcPts val="0"/>
              </a:spcAft>
              <a:buNone/>
            </a:pPr>
            <a:r>
              <a:rPr lang="pt-BR"/>
              <a:t>Quando começa à vigorar?</a:t>
            </a:r>
            <a:endParaRPr/>
          </a:p>
          <a:p>
            <a:pPr indent="0" lvl="0" marL="0" rtl="0" algn="l">
              <a:spcBef>
                <a:spcPts val="1600"/>
              </a:spcBef>
              <a:spcAft>
                <a:spcPts val="0"/>
              </a:spcAft>
              <a:buNone/>
            </a:pPr>
            <a:r>
              <a:rPr lang="pt-BR"/>
              <a:t>Impactos para as empresas?</a:t>
            </a:r>
            <a:endParaRPr/>
          </a:p>
          <a:p>
            <a:pPr indent="0" lvl="0" marL="0" rtl="0" algn="l">
              <a:spcBef>
                <a:spcPts val="1600"/>
              </a:spcBef>
              <a:spcAft>
                <a:spcPts val="0"/>
              </a:spcAft>
              <a:buNone/>
            </a:pPr>
            <a:r>
              <a:rPr lang="pt-BR"/>
              <a:t>Impactos para os profissionais?</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Crimes Cibernéticos</a:t>
            </a:r>
            <a:endParaRPr/>
          </a:p>
        </p:txBody>
      </p:sp>
      <p:sp>
        <p:nvSpPr>
          <p:cNvPr id="643" name="Google Shape;643;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Invasão de equipamento (Lei Carolina Dieckmann)</a:t>
            </a:r>
            <a:endParaRPr/>
          </a:p>
          <a:p>
            <a:pPr indent="-342900" lvl="0" marL="457200" rtl="0" algn="l">
              <a:spcBef>
                <a:spcPts val="0"/>
              </a:spcBef>
              <a:spcAft>
                <a:spcPts val="0"/>
              </a:spcAft>
              <a:buSzPts val="1800"/>
              <a:buChar char="-"/>
            </a:pPr>
            <a:r>
              <a:rPr lang="pt-BR"/>
              <a:t>Racismo</a:t>
            </a:r>
            <a:endParaRPr/>
          </a:p>
          <a:p>
            <a:pPr indent="-342900" lvl="0" marL="457200" rtl="0" algn="l">
              <a:spcBef>
                <a:spcPts val="0"/>
              </a:spcBef>
              <a:spcAft>
                <a:spcPts val="0"/>
              </a:spcAft>
              <a:buSzPts val="1800"/>
              <a:buChar char="-"/>
            </a:pPr>
            <a:r>
              <a:rPr lang="pt-BR"/>
              <a:t>Neo-nazismo</a:t>
            </a:r>
            <a:endParaRPr/>
          </a:p>
          <a:p>
            <a:pPr indent="-342900" lvl="0" marL="457200" rtl="0" algn="l">
              <a:spcBef>
                <a:spcPts val="0"/>
              </a:spcBef>
              <a:spcAft>
                <a:spcPts val="0"/>
              </a:spcAft>
              <a:buSzPts val="1800"/>
              <a:buChar char="-"/>
            </a:pPr>
            <a:r>
              <a:rPr lang="pt-BR"/>
              <a:t>Pedofilia</a:t>
            </a:r>
            <a:endParaRPr/>
          </a:p>
          <a:p>
            <a:pPr indent="-342900" lvl="0" marL="457200" rtl="0" algn="l">
              <a:spcBef>
                <a:spcPts val="0"/>
              </a:spcBef>
              <a:spcAft>
                <a:spcPts val="0"/>
              </a:spcAft>
              <a:buSzPts val="1800"/>
              <a:buChar char="-"/>
            </a:pPr>
            <a:r>
              <a:rPr lang="pt-BR"/>
              <a:t>Homofobia</a:t>
            </a:r>
            <a:endParaRPr/>
          </a:p>
          <a:p>
            <a:pPr indent="-342900" lvl="0" marL="457200" rtl="0" algn="l">
              <a:spcBef>
                <a:spcPts val="0"/>
              </a:spcBef>
              <a:spcAft>
                <a:spcPts val="0"/>
              </a:spcAft>
              <a:buSzPts val="1800"/>
              <a:buChar char="-"/>
            </a:pPr>
            <a:r>
              <a:rPr lang="pt-BR"/>
              <a:t>Aliciamento</a:t>
            </a:r>
            <a:endParaRPr/>
          </a:p>
          <a:p>
            <a:pPr indent="-342900" lvl="0" marL="457200" rtl="0" algn="l">
              <a:spcBef>
                <a:spcPts val="0"/>
              </a:spcBef>
              <a:spcAft>
                <a:spcPts val="0"/>
              </a:spcAft>
              <a:buSzPts val="1800"/>
              <a:buChar char="-"/>
            </a:pPr>
            <a:r>
              <a:rPr lang="pt-BR"/>
              <a:t>Bulling</a:t>
            </a:r>
            <a:endParaRPr/>
          </a:p>
          <a:p>
            <a:pPr indent="-342900" lvl="0" marL="457200" rtl="0" algn="l">
              <a:spcBef>
                <a:spcPts val="0"/>
              </a:spcBef>
              <a:spcAft>
                <a:spcPts val="0"/>
              </a:spcAft>
              <a:buSzPts val="1800"/>
              <a:buChar char="-"/>
            </a:pPr>
            <a:r>
              <a:rPr lang="pt-BR"/>
              <a:t>Stalking</a:t>
            </a:r>
            <a:endParaRPr/>
          </a:p>
          <a:p>
            <a:pPr indent="-342900" lvl="0" marL="457200" rtl="0" algn="l">
              <a:spcBef>
                <a:spcPts val="0"/>
              </a:spcBef>
              <a:spcAft>
                <a:spcPts val="0"/>
              </a:spcAft>
              <a:buSzPts val="1800"/>
              <a:buChar char="-"/>
            </a:pPr>
            <a:r>
              <a:rPr lang="pt-BR"/>
              <a:t>Pornografia de revanche</a:t>
            </a:r>
            <a:endParaRPr/>
          </a:p>
          <a:p>
            <a:pPr indent="-342900" lvl="0" marL="457200" rtl="0" algn="l">
              <a:spcBef>
                <a:spcPts val="0"/>
              </a:spcBef>
              <a:spcAft>
                <a:spcPts val="0"/>
              </a:spcAft>
              <a:buSzPts val="1800"/>
              <a:buChar char="-"/>
            </a:pPr>
            <a:r>
              <a:rPr lang="pt-BR"/>
              <a:t>Fakenews</a:t>
            </a:r>
            <a:endParaRPr/>
          </a:p>
          <a:p>
            <a:pPr indent="-342900" lvl="0" marL="457200" rtl="0" algn="l">
              <a:spcBef>
                <a:spcPts val="0"/>
              </a:spcBef>
              <a:spcAft>
                <a:spcPts val="0"/>
              </a:spcAft>
              <a:buSzPts val="1800"/>
              <a:buChar char="-"/>
            </a:pPr>
            <a:r>
              <a:rPr lang="pt-BR"/>
              <a:t>Liberdade de expressão</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Safernet</a:t>
            </a:r>
            <a:endParaRPr/>
          </a:p>
        </p:txBody>
      </p:sp>
      <p:sp>
        <p:nvSpPr>
          <p:cNvPr id="649" name="Google Shape;649;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pt-BR"/>
              <a:t>https://new.safernet.org.br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Políticas de TI nas empresas</a:t>
            </a:r>
            <a:endParaRPr/>
          </a:p>
        </p:txBody>
      </p:sp>
      <p:sp>
        <p:nvSpPr>
          <p:cNvPr id="655" name="Google Shape;65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Monitoramento de Internet;</a:t>
            </a:r>
            <a:endParaRPr/>
          </a:p>
          <a:p>
            <a:pPr indent="-342900" lvl="0" marL="457200" rtl="0" algn="l">
              <a:spcBef>
                <a:spcPts val="0"/>
              </a:spcBef>
              <a:spcAft>
                <a:spcPts val="0"/>
              </a:spcAft>
              <a:buSzPts val="1800"/>
              <a:buChar char="-"/>
            </a:pPr>
            <a:r>
              <a:rPr lang="pt-BR"/>
              <a:t>Uso de e-mail:</a:t>
            </a:r>
            <a:endParaRPr/>
          </a:p>
          <a:p>
            <a:pPr indent="-317500" lvl="1" marL="914400" rtl="0" algn="l">
              <a:spcBef>
                <a:spcPts val="0"/>
              </a:spcBef>
              <a:spcAft>
                <a:spcPts val="0"/>
              </a:spcAft>
              <a:buSzPts val="1400"/>
              <a:buChar char="-"/>
            </a:pPr>
            <a:r>
              <a:rPr lang="pt-BR"/>
              <a:t>Validade Jurídica</a:t>
            </a:r>
            <a:endParaRPr/>
          </a:p>
          <a:p>
            <a:pPr indent="-317500" lvl="1" marL="914400" rtl="0" algn="l">
              <a:spcBef>
                <a:spcPts val="0"/>
              </a:spcBef>
              <a:spcAft>
                <a:spcPts val="0"/>
              </a:spcAft>
              <a:buSzPts val="1400"/>
              <a:buChar char="-"/>
            </a:pPr>
            <a:r>
              <a:rPr lang="pt-BR"/>
              <a:t>E-mail Corporativo</a:t>
            </a:r>
            <a:endParaRPr/>
          </a:p>
          <a:p>
            <a:pPr indent="-342900" lvl="0" marL="457200" rtl="0" algn="l">
              <a:spcBef>
                <a:spcPts val="0"/>
              </a:spcBef>
              <a:spcAft>
                <a:spcPts val="0"/>
              </a:spcAft>
              <a:buSzPts val="1800"/>
              <a:buChar char="-"/>
            </a:pPr>
            <a:r>
              <a:rPr lang="pt-BR"/>
              <a:t>Uso de recursos nas empresas;</a:t>
            </a:r>
            <a:endParaRPr/>
          </a:p>
          <a:p>
            <a:pPr indent="-342900" lvl="0" marL="457200" rtl="0" algn="l">
              <a:spcBef>
                <a:spcPts val="0"/>
              </a:spcBef>
              <a:spcAft>
                <a:spcPts val="0"/>
              </a:spcAft>
              <a:buSzPts val="1800"/>
              <a:buChar char="-"/>
            </a:pPr>
            <a:r>
              <a:rPr lang="pt-BR"/>
              <a:t>Compartilhamento de conteúdo;</a:t>
            </a:r>
            <a:endParaRPr/>
          </a:p>
          <a:p>
            <a:pPr indent="-342900" lvl="0" marL="457200" rtl="0" algn="l">
              <a:spcBef>
                <a:spcPts val="0"/>
              </a:spcBef>
              <a:spcAft>
                <a:spcPts val="0"/>
              </a:spcAft>
              <a:buSzPts val="1800"/>
              <a:buChar char="-"/>
            </a:pPr>
            <a:r>
              <a:rPr lang="pt-BR"/>
              <a:t>Compliance;</a:t>
            </a:r>
            <a:endParaRPr/>
          </a:p>
          <a:p>
            <a:pPr indent="-342900" lvl="0" marL="457200" rtl="0" algn="l">
              <a:spcBef>
                <a:spcPts val="0"/>
              </a:spcBef>
              <a:spcAft>
                <a:spcPts val="0"/>
              </a:spcAft>
              <a:buSzPts val="1800"/>
              <a:buChar char="-"/>
            </a:pPr>
            <a:r>
              <a:rPr lang="pt-BR"/>
              <a:t>Política Pública de TI;</a:t>
            </a:r>
            <a:endParaRPr/>
          </a:p>
          <a:p>
            <a:pPr indent="-342900" lvl="0" marL="457200" rtl="0" algn="l">
              <a:spcBef>
                <a:spcPts val="0"/>
              </a:spcBef>
              <a:spcAft>
                <a:spcPts val="0"/>
              </a:spcAft>
              <a:buSzPts val="1800"/>
              <a:buChar char="-"/>
            </a:pPr>
            <a:r>
              <a:rPr lang="pt-BR"/>
              <a:t>Política Privada de TI.</a:t>
            </a:r>
            <a:endParaRPr/>
          </a:p>
          <a:p>
            <a:pPr indent="0" lvl="0" marL="0" rtl="0" algn="l">
              <a:spcBef>
                <a:spcPts val="1600"/>
              </a:spcBef>
              <a:spcAft>
                <a:spcPts val="16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Inteligência artificial e Sistemas Cognitivos no Direito</a:t>
            </a:r>
            <a:endParaRPr/>
          </a:p>
        </p:txBody>
      </p:sp>
      <p:sp>
        <p:nvSpPr>
          <p:cNvPr id="661" name="Google Shape;661;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pt-BR"/>
              <a:t>A chegada desse tipo de software no campo do direito é uma realidade. Com a entrada de sistemas cognitivos no mundo do direito, há uma promessa de otimizar as atividades de advogados em escritórios de advocacia. Esta tecnologia se apresenta como um novo desafio ao advogado humano como aplicador do direito, pois ainda são desconhecidas as consequências que a implantação desse tipo de tecnologia pode trazer. Alguns especialistas do direito questionam se estas tecnologias serão usadas para auxiliar os profissionais do direito ou para substituí-los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