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jpg" ContentType="image/jpg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</a:lstStyle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</a:lstStyle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</a:lstStyle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</a:lstStyle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</a:lstStyle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84224" y="0"/>
            <a:ext cx="859775" cy="1092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2659" y="497840"/>
            <a:ext cx="721868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633220"/>
            <a:ext cx="7680325" cy="1609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61680" y="6446029"/>
            <a:ext cx="284479" cy="204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</a:lstStyle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51000" y="2181859"/>
            <a:ext cx="5839460" cy="136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557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latin typeface="Calibri"/>
                <a:cs typeface="Calibri"/>
              </a:rPr>
              <a:t>VPN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4400" b="1">
                <a:latin typeface="Calibri"/>
                <a:cs typeface="Calibri"/>
              </a:rPr>
              <a:t>(Virtual</a:t>
            </a:r>
            <a:r>
              <a:rPr dirty="0" sz="4400" spc="-195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Private</a:t>
            </a:r>
            <a:r>
              <a:rPr dirty="0" sz="4400" spc="-180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Network)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Virtual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Private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/>
              <a:t>Network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7923530" cy="24625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1007744" indent="-342900">
              <a:lnSpc>
                <a:spcPts val="359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20" b="1">
                <a:latin typeface="Calibri"/>
                <a:cs typeface="Calibri"/>
              </a:rPr>
              <a:t>Túnel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é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denominação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do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caminho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lógico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percorrido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pelos</a:t>
            </a:r>
            <a:r>
              <a:rPr dirty="0" sz="3000" spc="-140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pacotes</a:t>
            </a:r>
            <a:r>
              <a:rPr dirty="0" sz="3000" spc="-140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encapsulados</a:t>
            </a:r>
            <a:r>
              <a:rPr dirty="0" sz="3000" spc="-1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rede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VPN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poder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ser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construída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sobre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uma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rede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pública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(Internet)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ou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privada.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94130">
              <a:lnSpc>
                <a:spcPct val="100000"/>
              </a:lnSpc>
              <a:spcBef>
                <a:spcPts val="100"/>
              </a:spcBef>
            </a:pPr>
            <a:r>
              <a:rPr dirty="0"/>
              <a:t>Aplicações</a:t>
            </a:r>
            <a:r>
              <a:rPr dirty="0" spc="-225">
                <a:latin typeface="Times New Roman"/>
                <a:cs typeface="Times New Roman"/>
              </a:rPr>
              <a:t> </a:t>
            </a:r>
            <a:r>
              <a:rPr dirty="0"/>
              <a:t>para</a:t>
            </a:r>
            <a:r>
              <a:rPr dirty="0" spc="-215">
                <a:latin typeface="Times New Roman"/>
                <a:cs typeface="Times New Roman"/>
              </a:rPr>
              <a:t> </a:t>
            </a:r>
            <a:r>
              <a:rPr dirty="0" spc="-25"/>
              <a:t>VPN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33220"/>
            <a:ext cx="7473315" cy="385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50">
                <a:latin typeface="Calibri"/>
                <a:cs typeface="Calibri"/>
              </a:rPr>
              <a:t>Três</a:t>
            </a:r>
            <a:r>
              <a:rPr dirty="0" sz="3000" spc="-14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aplicações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ditas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mais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importantes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para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as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VPNs: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</a:tabLst>
            </a:pPr>
            <a:r>
              <a:rPr dirty="0" sz="2400">
                <a:latin typeface="Calibri"/>
                <a:cs typeface="Calibri"/>
              </a:rPr>
              <a:t>Acesso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remoto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via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9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2400" spc="-10">
                <a:latin typeface="Calibri"/>
                <a:cs typeface="Calibri"/>
              </a:rPr>
              <a:t>Conexão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LANs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via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9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2400" spc="-10">
                <a:latin typeface="Calibri"/>
                <a:cs typeface="Calibri"/>
              </a:rPr>
              <a:t>Conexão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computadores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numa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Intranet.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dirty="0"/>
              <a:t>Acesso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remoto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/>
              <a:t>via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10"/>
              <a:t>Internet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7837170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acesso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remoto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redes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corporativas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através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da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Internet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pode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ser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viabilizado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com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VPN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através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da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Internet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dirty="0"/>
              <a:t>Acesso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remoto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/>
              <a:t>via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10"/>
              <a:t>Internet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69" y="1797050"/>
            <a:ext cx="7598410" cy="39827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98130" y="6473190"/>
            <a:ext cx="1053465" cy="32385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800" spc="-85">
                <a:latin typeface="Calibri"/>
                <a:cs typeface="Calibri"/>
              </a:rPr>
              <a:t>Fonte:</a:t>
            </a:r>
            <a:r>
              <a:rPr dirty="0" baseline="46296" sz="1800" spc="-127">
                <a:solidFill>
                  <a:srgbClr val="8A8A8A"/>
                </a:solidFill>
                <a:latin typeface="Calibri"/>
                <a:cs typeface="Calibri"/>
              </a:rPr>
              <a:t>13</a:t>
            </a:r>
            <a:r>
              <a:rPr dirty="0" sz="1800" spc="-85">
                <a:latin typeface="Calibri"/>
                <a:cs typeface="Calibri"/>
              </a:rPr>
              <a:t>RNP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dirty="0"/>
              <a:t>Acesso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remoto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/>
              <a:t>via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10"/>
              <a:t>Internet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7897495" cy="29184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267970" indent="-342900">
              <a:lnSpc>
                <a:spcPts val="359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máquina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do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usuário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estabelece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uma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conexão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com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servidor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VPN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corporativo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5080" indent="-342900">
              <a:lnSpc>
                <a:spcPct val="999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É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criada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uma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rede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virtual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privada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entre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usuário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remoto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e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servidor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VPN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corporativo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através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da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Internet.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dirty="0"/>
              <a:t>Conexão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/>
              <a:t>LANs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/>
              <a:t>via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10"/>
              <a:t>Internet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69" y="1728470"/>
            <a:ext cx="7598410" cy="40513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dirty="0"/>
              <a:t>Conexão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/>
              <a:t>LANs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/>
              <a:t>via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10"/>
              <a:t>Internet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7533005" cy="337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213995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Uma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solução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que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substitui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conexões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entre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LANs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através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circuitos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dedicados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longa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distância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é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utilização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circuitos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dedicados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locais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Calibri"/>
                <a:cs typeface="Calibri"/>
              </a:rPr>
              <a:t>interligando-</a:t>
            </a:r>
            <a:r>
              <a:rPr dirty="0" sz="3000">
                <a:latin typeface="Calibri"/>
                <a:cs typeface="Calibri"/>
              </a:rPr>
              <a:t>as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à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Internet.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software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VPN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assegura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esta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Calibri"/>
                <a:cs typeface="Calibri"/>
              </a:rPr>
              <a:t>interconexão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formando</a:t>
            </a:r>
            <a:r>
              <a:rPr dirty="0" sz="3000" spc="-14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Calibri"/>
                <a:cs typeface="Calibri"/>
              </a:rPr>
              <a:t>WAN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corporativa.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19" y="2006600"/>
            <a:ext cx="7458710" cy="363347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872730" y="6485890"/>
            <a:ext cx="1104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Calibri"/>
                <a:cs typeface="Calibri"/>
              </a:rPr>
              <a:t>Fonte:</a:t>
            </a:r>
            <a:r>
              <a:rPr dirty="0" baseline="46296" sz="1800" spc="-97">
                <a:solidFill>
                  <a:srgbClr val="8A8A8A"/>
                </a:solidFill>
                <a:latin typeface="Calibri"/>
                <a:cs typeface="Calibri"/>
              </a:rPr>
              <a:t>17</a:t>
            </a:r>
            <a:r>
              <a:rPr dirty="0" sz="1800" spc="-65">
                <a:latin typeface="Calibri"/>
                <a:cs typeface="Calibri"/>
              </a:rPr>
              <a:t>RNP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8060" y="650240"/>
            <a:ext cx="4926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em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uma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 spc="-20"/>
              <a:t>Intranet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em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uma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 spc="-20"/>
              <a:t>Intranet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33219"/>
            <a:ext cx="8002905" cy="445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15875" indent="-312420">
              <a:lnSpc>
                <a:spcPct val="100899"/>
              </a:lnSpc>
              <a:spcBef>
                <a:spcPts val="100"/>
              </a:spcBef>
              <a:buFont typeface="Arial"/>
              <a:buChar char="•"/>
              <a:tabLst>
                <a:tab pos="325120" algn="l"/>
              </a:tabLst>
            </a:pPr>
            <a:r>
              <a:rPr dirty="0" sz="2700">
                <a:latin typeface="Calibri"/>
                <a:cs typeface="Calibri"/>
              </a:rPr>
              <a:t>Em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algumas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organizações,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existem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dados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Calibri"/>
                <a:cs typeface="Calibri"/>
              </a:rPr>
              <a:t>confidenciais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cujo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acesso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é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restrito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um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pequeno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grupo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Calibri"/>
                <a:cs typeface="Calibri"/>
              </a:rPr>
              <a:t>de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Calibri"/>
                <a:cs typeface="Calibri"/>
              </a:rPr>
              <a:t>usuários.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25120" marR="684530" indent="-312420">
              <a:lnSpc>
                <a:spcPct val="100899"/>
              </a:lnSpc>
              <a:buFont typeface="Arial"/>
              <a:buChar char="•"/>
              <a:tabLst>
                <a:tab pos="325120" algn="l"/>
              </a:tabLst>
            </a:pPr>
            <a:r>
              <a:rPr dirty="0" sz="2700">
                <a:latin typeface="Calibri"/>
                <a:cs typeface="Calibri"/>
              </a:rPr>
              <a:t>Nestas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situações,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redes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locais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departamentais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Calibri"/>
                <a:cs typeface="Calibri"/>
              </a:rPr>
              <a:t>são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implementadas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fisicamente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separadas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>
                <a:latin typeface="Calibri"/>
                <a:cs typeface="Calibri"/>
              </a:rPr>
              <a:t>da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Calibri"/>
                <a:cs typeface="Calibri"/>
              </a:rPr>
              <a:t>LAN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Calibri"/>
                <a:cs typeface="Calibri"/>
              </a:rPr>
              <a:t>corporativa.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25120" marR="5080" indent="-312420">
              <a:lnSpc>
                <a:spcPct val="100899"/>
              </a:lnSpc>
              <a:buFont typeface="Arial"/>
              <a:buChar char="•"/>
              <a:tabLst>
                <a:tab pos="325120" algn="l"/>
              </a:tabLst>
            </a:pPr>
            <a:r>
              <a:rPr dirty="0" sz="2700" b="1">
                <a:latin typeface="Calibri"/>
                <a:cs typeface="Calibri"/>
              </a:rPr>
              <a:t>Em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redes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locais,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o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mais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comum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é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o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uso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de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VLANs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para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isolar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o</a:t>
            </a:r>
            <a:r>
              <a:rPr dirty="0" sz="2700" spc="-70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tráfego</a:t>
            </a:r>
            <a:r>
              <a:rPr dirty="0" sz="2700" spc="-6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da</a:t>
            </a:r>
            <a:r>
              <a:rPr dirty="0" sz="2700" spc="-7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rede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entre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b="1">
                <a:latin typeface="Calibri"/>
                <a:cs typeface="Calibri"/>
              </a:rPr>
              <a:t>segmentos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virtuais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53210">
              <a:lnSpc>
                <a:spcPct val="100000"/>
              </a:lnSpc>
              <a:spcBef>
                <a:spcPts val="100"/>
              </a:spcBef>
            </a:pPr>
            <a:r>
              <a:rPr dirty="0"/>
              <a:t>Requisitos</a:t>
            </a:r>
            <a:r>
              <a:rPr dirty="0" spc="-240">
                <a:latin typeface="Times New Roman"/>
                <a:cs typeface="Times New Roman"/>
              </a:rPr>
              <a:t> </a:t>
            </a:r>
            <a:r>
              <a:rPr dirty="0" spc="-10"/>
              <a:t>básicos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54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1633220"/>
            <a:ext cx="3478529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Calibri"/>
                <a:cs typeface="Calibri"/>
              </a:rPr>
              <a:t>Autenticação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usuários.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45999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2477770"/>
            <a:ext cx="39319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Calibri"/>
                <a:cs typeface="Calibri"/>
              </a:rPr>
              <a:t>Gerenciamento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endereço.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33045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839" y="3322320"/>
            <a:ext cx="29775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Calibri"/>
                <a:cs typeface="Calibri"/>
              </a:rPr>
              <a:t>Criptografia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dados.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940" y="414909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78839" y="4166870"/>
            <a:ext cx="3573779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Calibri"/>
                <a:cs typeface="Calibri"/>
              </a:rPr>
              <a:t>Gerenciamento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chaves.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5940" y="49936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8839" y="5011420"/>
            <a:ext cx="42265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libri"/>
                <a:cs typeface="Calibri"/>
              </a:rPr>
              <a:t>Suporte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múltiplos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protocolos.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Virtual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Private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/>
              <a:t>Network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97815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2998470"/>
            <a:ext cx="7529195" cy="16027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conceito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VPN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surgiu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partir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necessidade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utilizar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redes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comunicação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não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confiáveis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(por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exemplo,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Internet)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para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trafegar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informações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forma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segura.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26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Autenticação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 spc="-10"/>
              <a:t>Usuários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8034020" cy="33756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359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Verificação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da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identidade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do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usuário,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restringindo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acesso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às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pessoas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autorizadas.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553720" indent="-342900">
              <a:lnSpc>
                <a:spcPct val="999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Deve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dispor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mecanismos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auditoria,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provendo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informações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Calibri"/>
                <a:cs typeface="Calibri"/>
              </a:rPr>
              <a:t>referentes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aos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acessos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efetuados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-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quem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acessou,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quê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quando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foi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acessado.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/>
              <a:t>Gerenciamento</a:t>
            </a:r>
            <a:r>
              <a:rPr dirty="0" spc="-20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85">
                <a:latin typeface="Times New Roman"/>
                <a:cs typeface="Times New Roman"/>
              </a:rPr>
              <a:t> </a:t>
            </a:r>
            <a:r>
              <a:rPr dirty="0" spc="-10"/>
              <a:t>Endereço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53872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2556509"/>
            <a:ext cx="7500620" cy="121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endereço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do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cliente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na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sua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rede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privada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não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deve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Calibri"/>
                <a:cs typeface="Calibri"/>
              </a:rPr>
              <a:t>ser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divulgado,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Calibri"/>
                <a:cs typeface="Calibri"/>
              </a:rPr>
              <a:t>devendo-</a:t>
            </a:r>
            <a:r>
              <a:rPr dirty="0" sz="2600">
                <a:latin typeface="Calibri"/>
                <a:cs typeface="Calibri"/>
              </a:rPr>
              <a:t>se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adotar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endereços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fictícios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para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Calibri"/>
                <a:cs typeface="Calibri"/>
              </a:rPr>
              <a:t>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Calibri"/>
                <a:cs typeface="Calibri"/>
              </a:rPr>
              <a:t>tráfego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externo.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531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Criptografia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10"/>
              <a:t>Dados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54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Os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/>
              <a:t>dados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devem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5"/>
              <a:t>trafegar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na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/>
              <a:t>rede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pública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ou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privada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25"/>
              <a:t>num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10"/>
              <a:t>formato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cifrado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e,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caso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sejam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-10"/>
              <a:t>interceptados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/>
              <a:t>por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10"/>
              <a:t>usuários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não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/>
              <a:t>autorizados,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/>
              <a:t>não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-10"/>
              <a:t>deverão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ser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10"/>
              <a:t>decodificados,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20"/>
              <a:t>garantindo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privacidade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da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informação.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72745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3745229"/>
            <a:ext cx="759777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reconhecimento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conteúdo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das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mensagens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deve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Calibri"/>
                <a:cs typeface="Calibri"/>
              </a:rPr>
              <a:t>ser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exclusivo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dos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usuários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autorizados.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039" y="497840"/>
            <a:ext cx="59550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Gerenciamento</a:t>
            </a:r>
            <a:r>
              <a:rPr dirty="0" spc="-20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 spc="-10"/>
              <a:t>Chaves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54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/>
              <a:t>uso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chaves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que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0"/>
              <a:t>garantem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segurança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5"/>
              <a:t>das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mensagens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10"/>
              <a:t>criptografadas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deve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funcionar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como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 spc="-25"/>
              <a:t>um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segredo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/>
              <a:t>compartilhado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 spc="-20"/>
              <a:t>exclusivamente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/>
              <a:t>entre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-10"/>
              <a:t>partes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envolvidas.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72745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3745229"/>
            <a:ext cx="7713980" cy="1212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gerenciamento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chaves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deve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Calibri"/>
                <a:cs typeface="Calibri"/>
              </a:rPr>
              <a:t>garantir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troca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periódica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das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mesmas,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visando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manter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comunicação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Calibri"/>
                <a:cs typeface="Calibri"/>
              </a:rPr>
              <a:t>de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forma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segura.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/>
              <a:t>Suporte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/>
              <a:t>Múltiplos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10"/>
              <a:t>Protocolos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7346950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Com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diversidade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protocolos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existentes,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torna-</a:t>
            </a:r>
            <a:r>
              <a:rPr dirty="0" sz="3000">
                <a:latin typeface="Calibri"/>
                <a:cs typeface="Calibri"/>
              </a:rPr>
              <a:t>se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bastante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desejável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que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uma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VPN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suporte</a:t>
            </a:r>
            <a:r>
              <a:rPr dirty="0" sz="3000" spc="-1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protocolos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usadas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nas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redes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públicas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497840"/>
            <a:ext cx="54286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Exemplos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10"/>
              <a:t>protocolos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67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1633220"/>
            <a:ext cx="5062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PPTP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Calibri"/>
                <a:cs typeface="Calibri"/>
              </a:rPr>
              <a:t>(</a:t>
            </a:r>
            <a:r>
              <a:rPr dirty="0" sz="2400" spc="-95" b="1" i="1">
                <a:latin typeface="Calibri"/>
                <a:cs typeface="Calibri"/>
              </a:rPr>
              <a:t>Poino-</a:t>
            </a:r>
            <a:r>
              <a:rPr dirty="0" sz="2400" spc="-175" b="1" i="1">
                <a:latin typeface="Calibri"/>
                <a:cs typeface="Calibri"/>
              </a:rPr>
              <a:t>oo-</a:t>
            </a:r>
            <a:r>
              <a:rPr dirty="0" sz="2400" spc="-114" b="1" i="1">
                <a:latin typeface="Calibri"/>
                <a:cs typeface="Calibri"/>
              </a:rPr>
              <a:t>Poino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Tunneling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45" b="1" i="1">
                <a:latin typeface="Calibri"/>
                <a:cs typeface="Calibri"/>
              </a:rPr>
              <a:t>Prooocol</a:t>
            </a:r>
            <a:r>
              <a:rPr dirty="0" sz="2400" spc="-45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4701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2486659"/>
            <a:ext cx="63099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L2TP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b="1" i="1">
                <a:latin typeface="Calibri"/>
                <a:cs typeface="Calibri"/>
              </a:rPr>
              <a:t>Layer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Calibri"/>
                <a:cs typeface="Calibri"/>
              </a:rPr>
              <a:t>2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Tunneling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60" b="1" i="1">
                <a:latin typeface="Calibri"/>
                <a:cs typeface="Calibri"/>
              </a:rPr>
              <a:t>Prooocol</a:t>
            </a:r>
            <a:r>
              <a:rPr dirty="0" sz="2400" spc="-60">
                <a:latin typeface="Calibri"/>
                <a:cs typeface="Calibri"/>
              </a:rPr>
              <a:t>)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IETF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(</a:t>
            </a:r>
            <a:r>
              <a:rPr dirty="0" sz="2400" spc="-10" i="1">
                <a:latin typeface="Calibri"/>
                <a:cs typeface="Calibri"/>
              </a:rPr>
              <a:t>Internet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Engineering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Task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Force</a:t>
            </a:r>
            <a:r>
              <a:rPr dirty="0" sz="2400" spc="-1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39928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839" y="4010659"/>
            <a:ext cx="68230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L2F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Layer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2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Forwarding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Cisco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é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utilizada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Calibri"/>
                <a:cs typeface="Calibri"/>
              </a:rPr>
              <a:t>VPNs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discadas.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940" y="52120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78839" y="5229859"/>
            <a:ext cx="3308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IPsec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(IP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Security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Protocol)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20" y="162559"/>
            <a:ext cx="554418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7970" marR="5080" indent="-152527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Tunelamento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em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Nível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50"/>
              <a:t>3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(IP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sobre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25"/>
              <a:t>IP)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4342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2059940"/>
            <a:ext cx="72885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Encapsulam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pacotes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IP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com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um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cabeçalho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adicional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deste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mesmo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protocolo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antes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Calibri"/>
                <a:cs typeface="Calibri"/>
              </a:rPr>
              <a:t>enviá-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Calibri"/>
                <a:cs typeface="Calibri"/>
              </a:rPr>
              <a:t>através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rede.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26135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3279140"/>
            <a:ext cx="702754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IP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Security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Tunnel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Mode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b="1">
                <a:latin typeface="Calibri"/>
                <a:cs typeface="Calibri"/>
              </a:rPr>
              <a:t>IPSec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IETF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permite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que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pacotes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IP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sejam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criptografados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encapsulados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com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cabeçalho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adicional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deste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mesmo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protocolo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serem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transportados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numa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rede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IP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pública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ou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privada.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207645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78839" y="2095500"/>
            <a:ext cx="690753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Calibri"/>
                <a:cs typeface="Calibri"/>
              </a:rPr>
              <a:t>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IPSec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é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um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protocolo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desenvolvido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para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IPv6</a:t>
            </a:r>
            <a:r>
              <a:rPr dirty="0" sz="2600" spc="-10">
                <a:latin typeface="Calibri"/>
                <a:cs typeface="Calibri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devendo,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no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futuro,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se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constituir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como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padrão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Calibri"/>
                <a:cs typeface="Calibri"/>
              </a:rPr>
              <a:t>para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todas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formas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VPN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caso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IPv6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venha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Calibri"/>
                <a:cs typeface="Calibri"/>
              </a:rPr>
              <a:t>fato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substituir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Calibri"/>
                <a:cs typeface="Calibri"/>
              </a:rPr>
              <a:t>IPv4.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18845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8839" y="4206240"/>
            <a:ext cx="7652384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IPSec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sofreu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adaptações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possibilitando,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também,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Calibri"/>
                <a:cs typeface="Calibri"/>
              </a:rPr>
              <a:t>sua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utilização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com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Calibri"/>
                <a:cs typeface="Calibri"/>
              </a:rPr>
              <a:t>IPv4</a:t>
            </a:r>
            <a:r>
              <a:rPr dirty="0" sz="2600" spc="-2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3720" y="314959"/>
            <a:ext cx="554228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6700" marR="5080" indent="-15240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Tunelamento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em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Nível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50"/>
              <a:t>3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(IP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/>
              <a:t>sobre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25"/>
              <a:t>IP)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Segurança</a:t>
            </a:r>
            <a:r>
              <a:rPr dirty="0" spc="-180">
                <a:latin typeface="Times New Roman"/>
                <a:cs typeface="Times New Roman"/>
              </a:rPr>
              <a:t> </a:t>
            </a:r>
            <a:r>
              <a:rPr dirty="0"/>
              <a:t>da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 spc="-10"/>
              <a:t>Comunicação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05510" y="1949450"/>
            <a:ext cx="7719695" cy="387604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marR="184150" indent="-342900">
              <a:lnSpc>
                <a:spcPct val="799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IPSec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utilizado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no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“tunelamento”,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será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possível</a:t>
            </a:r>
            <a:r>
              <a:rPr dirty="0" sz="3200" spc="-15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agregar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todo</a:t>
            </a:r>
            <a:r>
              <a:rPr dirty="0" sz="3200" spc="-15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15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Calibri"/>
                <a:cs typeface="Calibri"/>
              </a:rPr>
              <a:t>tráfego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entre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dois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pares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escritórios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quaisquer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em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Calibri"/>
                <a:cs typeface="Calibri"/>
              </a:rPr>
              <a:t>uma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única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SA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autenticada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criptografada,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fornecendo:</a:t>
            </a:r>
            <a:endParaRPr sz="3200">
              <a:latin typeface="Calibri"/>
              <a:cs typeface="Calibri"/>
            </a:endParaRPr>
          </a:p>
          <a:p>
            <a:pPr lvl="1" marL="755015" indent="-285115">
              <a:lnSpc>
                <a:spcPts val="3645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3200" spc="-10">
                <a:latin typeface="Calibri"/>
                <a:cs typeface="Calibri"/>
              </a:rPr>
              <a:t>controle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integridade,</a:t>
            </a:r>
            <a:endParaRPr sz="3200">
              <a:latin typeface="Calibri"/>
              <a:cs typeface="Calibri"/>
            </a:endParaRPr>
          </a:p>
          <a:p>
            <a:pPr lvl="1" marL="755015" indent="-285115">
              <a:lnSpc>
                <a:spcPts val="3710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3200">
                <a:latin typeface="Calibri"/>
                <a:cs typeface="Calibri"/>
              </a:rPr>
              <a:t>sigilo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lvl="1" marL="755650" marR="5080" indent="-285750">
              <a:lnSpc>
                <a:spcPct val="79900"/>
              </a:lnSpc>
              <a:spcBef>
                <a:spcPts val="7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3200">
                <a:latin typeface="Calibri"/>
                <a:cs typeface="Calibri"/>
              </a:rPr>
              <a:t>até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mesmo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uma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considerável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imunidade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Calibri"/>
                <a:cs typeface="Calibri"/>
              </a:rPr>
              <a:t>à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análise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tráfego.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Segurança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/>
              <a:t>da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 spc="-10"/>
              <a:t>Comunicação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50289" y="185800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3189" y="1878329"/>
            <a:ext cx="7129780" cy="43484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70"/>
              </a:spcBef>
            </a:pPr>
            <a:r>
              <a:rPr dirty="0" sz="2800">
                <a:latin typeface="Calibri"/>
                <a:cs typeface="Calibri"/>
              </a:rPr>
              <a:t>Quando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um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sistema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é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criado,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cada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par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firewall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tem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negociar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parâmetros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sua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SA,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incluindo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serviços,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modos,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algoritmos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Calibri"/>
                <a:cs typeface="Calibri"/>
              </a:rPr>
              <a:t>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chaves.</a:t>
            </a:r>
            <a:endParaRPr sz="2800">
              <a:latin typeface="Calibri"/>
              <a:cs typeface="Calibri"/>
            </a:endParaRPr>
          </a:p>
          <a:p>
            <a:pPr marL="12700" marR="405130">
              <a:lnSpc>
                <a:spcPct val="80000"/>
              </a:lnSpc>
              <a:spcBef>
                <a:spcPts val="565"/>
              </a:spcBef>
            </a:pPr>
            <a:r>
              <a:rPr dirty="0" sz="2800" spc="-10">
                <a:latin typeface="Calibri"/>
                <a:cs typeface="Calibri"/>
              </a:rPr>
              <a:t>Firewalls,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VPNs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IPSec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com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ESP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i="1">
                <a:latin typeface="Calibri"/>
                <a:cs typeface="Calibri"/>
              </a:rPr>
              <a:t>encrypted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i="1">
                <a:latin typeface="Calibri"/>
                <a:cs typeface="Calibri"/>
              </a:rPr>
              <a:t>security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i="1">
                <a:latin typeface="Calibri"/>
                <a:cs typeface="Calibri"/>
              </a:rPr>
              <a:t>payload</a:t>
            </a:r>
            <a:r>
              <a:rPr dirty="0" sz="2800">
                <a:latin typeface="Calibri"/>
                <a:cs typeface="Calibri"/>
              </a:rPr>
              <a:t>)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em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modo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túnel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formam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uma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combinação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natural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amplamente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usada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na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prática.</a:t>
            </a:r>
            <a:endParaRPr sz="2800">
              <a:latin typeface="Calibri"/>
              <a:cs typeface="Calibri"/>
            </a:endParaRPr>
          </a:p>
          <a:p>
            <a:pPr marL="12700" marR="140335">
              <a:lnSpc>
                <a:spcPct val="80000"/>
              </a:lnSpc>
              <a:spcBef>
                <a:spcPts val="560"/>
              </a:spcBef>
            </a:pPr>
            <a:r>
              <a:rPr dirty="0" sz="2800" spc="-30">
                <a:latin typeface="Calibri"/>
                <a:cs typeface="Calibri"/>
              </a:rPr>
              <a:t>Vantagem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dessa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forma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organização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uma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VPN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completa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transparência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para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todo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Calibri"/>
                <a:cs typeface="Calibri"/>
              </a:rPr>
              <a:t>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software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usuário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(o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administrador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sistema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tem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que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configurar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administrar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firewalls</a:t>
            </a:r>
            <a:r>
              <a:rPr dirty="0" sz="2800" spc="-1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0289" y="329437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50289" y="473075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Virtual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Private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/>
              <a:t>Network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202179"/>
            <a:ext cx="7915909" cy="246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Uma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VPN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proporciona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conexões,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nas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quais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Calibri"/>
                <a:cs typeface="Calibri"/>
              </a:rPr>
              <a:t>o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acesso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troca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informações,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somente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Calibri"/>
                <a:cs typeface="Calibri"/>
              </a:rPr>
              <a:t>são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permitidas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usuários,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que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estão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em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redes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distintas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que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façam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parte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uma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mesma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comunidade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interesse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(uma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empresa).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89760">
              <a:lnSpc>
                <a:spcPct val="100000"/>
              </a:lnSpc>
              <a:spcBef>
                <a:spcPts val="100"/>
              </a:spcBef>
            </a:pPr>
            <a:r>
              <a:rPr dirty="0"/>
              <a:t>Tipos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 spc="-10"/>
              <a:t>túneis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66620"/>
            <a:ext cx="7676515" cy="28841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359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Os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túneis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podem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ser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criados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duas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diferentes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formas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-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voluntárias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compulsórias: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2400" spc="-25">
                <a:latin typeface="Calibri"/>
                <a:cs typeface="Calibri"/>
              </a:rPr>
              <a:t>Túnel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Voluntário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39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2400" spc="-25">
                <a:latin typeface="Calibri"/>
                <a:cs typeface="Calibri"/>
              </a:rPr>
              <a:t>Túnel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Compulsório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8402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Túnel</a:t>
            </a:r>
            <a:r>
              <a:rPr dirty="0" spc="-250">
                <a:latin typeface="Times New Roman"/>
                <a:cs typeface="Times New Roman"/>
              </a:rPr>
              <a:t> </a:t>
            </a:r>
            <a:r>
              <a:rPr dirty="0" spc="-30"/>
              <a:t>Voluntário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07645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2095500"/>
            <a:ext cx="7654925" cy="200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Calibri"/>
                <a:cs typeface="Calibri"/>
              </a:rPr>
              <a:t>O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computador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do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usuário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funciona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como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uma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Calibri"/>
                <a:cs typeface="Calibri"/>
              </a:rPr>
              <a:t>das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extremidades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do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túnel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também,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como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cliente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Calibri"/>
                <a:cs typeface="Calibri"/>
              </a:rPr>
              <a:t>do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Calibri"/>
                <a:cs typeface="Calibri"/>
              </a:rPr>
              <a:t>túnel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emite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uma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solicitação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VPN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para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configurar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criar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um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túnel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voluntário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entre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duas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máquinas,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uma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máquina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em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cada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rede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privada,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que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são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conectadas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Calibri"/>
                <a:cs typeface="Calibri"/>
              </a:rPr>
              <a:t>via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Calibri"/>
                <a:cs typeface="Calibri"/>
              </a:rPr>
              <a:t>Internet.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entre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/>
              <a:t>duas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10"/>
              <a:t>máquinas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423" y="1988820"/>
            <a:ext cx="7981627" cy="345567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8336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Túnel</a:t>
            </a:r>
            <a:r>
              <a:rPr dirty="0" spc="-240">
                <a:latin typeface="Times New Roman"/>
                <a:cs typeface="Times New Roman"/>
              </a:rPr>
              <a:t> </a:t>
            </a:r>
            <a:r>
              <a:rPr dirty="0" spc="-10"/>
              <a:t>Compulsório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67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1633220"/>
            <a:ext cx="74263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O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computador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do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usuário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não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funciona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como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extremidade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do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túnel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8359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2852420"/>
            <a:ext cx="75787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Um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servidor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acesso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remoto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localizado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entre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Calibri"/>
                <a:cs typeface="Calibri"/>
              </a:rPr>
              <a:t>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computador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usuário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servidor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túnel,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funciona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como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uma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das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extremidades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atua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como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o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cliente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alibri"/>
                <a:cs typeface="Calibri"/>
              </a:rPr>
              <a:t>do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túnel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44196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839" y="4437379"/>
            <a:ext cx="75730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Um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servidor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acesso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discado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VPN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configura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cria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um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túnel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compulsório.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881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Tunelamento</a:t>
            </a:r>
            <a:r>
              <a:rPr dirty="0" spc="-204">
                <a:latin typeface="Times New Roman"/>
                <a:cs typeface="Times New Roman"/>
              </a:rPr>
              <a:t> </a:t>
            </a:r>
            <a:r>
              <a:rPr dirty="0" spc="-10"/>
              <a:t>compulsório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970" y="2133600"/>
            <a:ext cx="8064500" cy="323977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881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Tunelamento</a:t>
            </a:r>
            <a:r>
              <a:rPr dirty="0" spc="-204">
                <a:latin typeface="Times New Roman"/>
                <a:cs typeface="Times New Roman"/>
              </a:rPr>
              <a:t> </a:t>
            </a:r>
            <a:r>
              <a:rPr dirty="0" spc="-10"/>
              <a:t>compulsório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33220"/>
            <a:ext cx="7889875" cy="322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computador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ou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dispositivo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de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rede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que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provê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o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 b="1">
                <a:latin typeface="Calibri"/>
                <a:cs typeface="Calibri"/>
              </a:rPr>
              <a:t>túnel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para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90">
                <a:latin typeface="Times New Roman"/>
                <a:cs typeface="Times New Roman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computador-</a:t>
            </a:r>
            <a:r>
              <a:rPr dirty="0" sz="3000" b="1">
                <a:latin typeface="Calibri"/>
                <a:cs typeface="Calibri"/>
              </a:rPr>
              <a:t>cliente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é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conhecido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diversas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formas: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 sz="2400">
                <a:latin typeface="Calibri"/>
                <a:cs typeface="Calibri"/>
              </a:rPr>
              <a:t>FEP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Front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End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Processor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PPTP,</a:t>
            </a:r>
            <a:endParaRPr sz="24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</a:tabLst>
            </a:pPr>
            <a:r>
              <a:rPr dirty="0" sz="2400">
                <a:latin typeface="Calibri"/>
                <a:cs typeface="Calibri"/>
              </a:rPr>
              <a:t>LAC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L2TP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Access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Concentrator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Calibri"/>
                <a:cs typeface="Calibri"/>
              </a:rPr>
              <a:t>L2TP</a:t>
            </a:r>
            <a:endParaRPr sz="24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</a:tabLst>
            </a:pPr>
            <a:r>
              <a:rPr dirty="0" sz="2400" i="1">
                <a:latin typeface="Calibri"/>
                <a:cs typeface="Calibri"/>
              </a:rPr>
              <a:t>IP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Security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Gateway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caso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IPSec.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51000" y="2181859"/>
            <a:ext cx="5839460" cy="136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557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latin typeface="Calibri"/>
                <a:cs typeface="Calibri"/>
              </a:rPr>
              <a:t>VPN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4400" b="1">
                <a:latin typeface="Calibri"/>
                <a:cs typeface="Calibri"/>
              </a:rPr>
              <a:t>(Virtual</a:t>
            </a:r>
            <a:r>
              <a:rPr dirty="0" sz="4400" spc="-195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Private</a:t>
            </a:r>
            <a:r>
              <a:rPr dirty="0" sz="4400" spc="-180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Network)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Virtual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Private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/>
              <a:t>Network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608579"/>
            <a:ext cx="7773670" cy="17157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4965" marR="5080" indent="-342900">
              <a:lnSpc>
                <a:spcPct val="899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3000">
                <a:latin typeface="Calibri"/>
                <a:cs typeface="Calibri"/>
              </a:rPr>
              <a:t>Uma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VPN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pode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interligar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duas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ou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mais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redes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via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Internet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ou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através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um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link</a:t>
            </a:r>
            <a:r>
              <a:rPr dirty="0" sz="3000" spc="-10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privado,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o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Calibri"/>
                <a:cs typeface="Calibri"/>
              </a:rPr>
              <a:t>que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possibilita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estabelecer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um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túnel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que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passa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através</a:t>
            </a:r>
            <a:r>
              <a:rPr dirty="0" sz="3000" spc="-120">
                <a:latin typeface="Times New Roman"/>
                <a:cs typeface="Times New Roman"/>
              </a:rPr>
              <a:t> </a:t>
            </a:r>
            <a:r>
              <a:rPr dirty="0" sz="3000">
                <a:latin typeface="Calibri"/>
                <a:cs typeface="Calibri"/>
              </a:rPr>
              <a:t>dessa</a:t>
            </a:r>
            <a:r>
              <a:rPr dirty="0" sz="3000" spc="-114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Calibri"/>
                <a:cs typeface="Calibri"/>
              </a:rPr>
              <a:t>VPN.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Virtual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Private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/>
              <a:t>Network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202179"/>
            <a:ext cx="8067040" cy="197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Uma</a:t>
            </a:r>
            <a:r>
              <a:rPr dirty="0" sz="3200" spc="730">
                <a:latin typeface="Times New Roman"/>
                <a:cs typeface="Times New Roman"/>
              </a:rPr>
              <a:t>  </a:t>
            </a:r>
            <a:r>
              <a:rPr dirty="0" sz="3200">
                <a:latin typeface="Calibri"/>
                <a:cs typeface="Calibri"/>
              </a:rPr>
              <a:t>rede</a:t>
            </a:r>
            <a:r>
              <a:rPr dirty="0" sz="3200" spc="735">
                <a:latin typeface="Times New Roman"/>
                <a:cs typeface="Times New Roman"/>
              </a:rPr>
              <a:t>  </a:t>
            </a:r>
            <a:r>
              <a:rPr dirty="0" sz="3200">
                <a:latin typeface="Calibri"/>
                <a:cs typeface="Calibri"/>
              </a:rPr>
              <a:t>VPN</a:t>
            </a:r>
            <a:r>
              <a:rPr dirty="0" sz="3200" spc="735">
                <a:latin typeface="Times New Roman"/>
                <a:cs typeface="Times New Roman"/>
              </a:rPr>
              <a:t>  </a:t>
            </a:r>
            <a:r>
              <a:rPr dirty="0" sz="3200">
                <a:latin typeface="Calibri"/>
                <a:cs typeface="Calibri"/>
              </a:rPr>
              <a:t>utiliza</a:t>
            </a:r>
            <a:r>
              <a:rPr dirty="0" sz="3200" spc="735">
                <a:latin typeface="Times New Roman"/>
                <a:cs typeface="Times New Roman"/>
              </a:rPr>
              <a:t>  </a:t>
            </a:r>
            <a:r>
              <a:rPr dirty="0" sz="3200">
                <a:latin typeface="Calibri"/>
                <a:cs typeface="Calibri"/>
              </a:rPr>
              <a:t>um</a:t>
            </a:r>
            <a:r>
              <a:rPr dirty="0" sz="3200" spc="730">
                <a:latin typeface="Times New Roman"/>
                <a:cs typeface="Times New Roman"/>
              </a:rPr>
              <a:t>  </a:t>
            </a:r>
            <a:r>
              <a:rPr dirty="0" sz="3200">
                <a:latin typeface="Calibri"/>
                <a:cs typeface="Calibri"/>
              </a:rPr>
              <a:t>padrão</a:t>
            </a:r>
            <a:r>
              <a:rPr dirty="0" sz="3200" spc="730">
                <a:latin typeface="Times New Roman"/>
                <a:cs typeface="Times New Roman"/>
              </a:rPr>
              <a:t>  </a:t>
            </a:r>
            <a:r>
              <a:rPr dirty="0" sz="3200" spc="-25">
                <a:latin typeface="Calibri"/>
                <a:cs typeface="Calibri"/>
              </a:rPr>
              <a:t>de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criptografia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mundial,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criado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pelo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IETF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(Internet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Engineering</a:t>
            </a:r>
            <a:r>
              <a:rPr dirty="0" sz="3200" spc="44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Task</a:t>
            </a:r>
            <a:r>
              <a:rPr dirty="0" sz="3200" spc="459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Force),</a:t>
            </a:r>
            <a:r>
              <a:rPr dirty="0" sz="3200" spc="455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459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que</a:t>
            </a:r>
            <a:r>
              <a:rPr dirty="0" sz="3200" spc="459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torna</a:t>
            </a:r>
            <a:r>
              <a:rPr dirty="0" sz="3200" spc="45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todo</a:t>
            </a:r>
            <a:r>
              <a:rPr dirty="0" sz="3200" spc="459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Calibri"/>
                <a:cs typeface="Calibri"/>
              </a:rPr>
              <a:t>o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Calibri"/>
                <a:cs typeface="Calibri"/>
              </a:rPr>
              <a:t>tráfego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informação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nesse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Calibri"/>
                <a:cs typeface="Calibri"/>
              </a:rPr>
              <a:t>túnel,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Calibri"/>
                <a:cs typeface="Calibri"/>
              </a:rPr>
              <a:t>seguro.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132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Tunelamento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1633220"/>
            <a:ext cx="65322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VPN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baseia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na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tecnologia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tunelamento.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60985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2628900"/>
            <a:ext cx="693356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Consiste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em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encapsular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um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protocolo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dentro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outro.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403225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839" y="4051300"/>
            <a:ext cx="7474584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protocolo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tunelamento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encapsula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protocolo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que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será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transportado,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cabeçalho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protocolo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que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encapsulou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vai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fornecer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destino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pacote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do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protocolo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transportado.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132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Tunelamento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4169"/>
            <a:ext cx="147320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5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1219" y="1633220"/>
            <a:ext cx="7565390" cy="8597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04"/>
              </a:spcBef>
            </a:pPr>
            <a:r>
              <a:rPr dirty="0" sz="2750">
                <a:latin typeface="Calibri"/>
                <a:cs typeface="Calibri"/>
              </a:rPr>
              <a:t>Um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quadro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destinado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a</a:t>
            </a:r>
            <a:r>
              <a:rPr dirty="0" sz="2750" spc="-12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outra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rede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é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recebido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por</a:t>
            </a:r>
            <a:r>
              <a:rPr dirty="0" sz="2750" spc="-12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um</a:t>
            </a:r>
            <a:r>
              <a:rPr dirty="0" sz="2750" spc="-2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roteador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Calibri"/>
                <a:cs typeface="Calibri"/>
              </a:rPr>
              <a:t>multiprotocolo,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na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borda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da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rede.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006090"/>
            <a:ext cx="147320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5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1219" y="3023870"/>
            <a:ext cx="7275195" cy="1277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dirty="0" sz="2750">
                <a:latin typeface="Calibri"/>
                <a:cs typeface="Calibri"/>
              </a:rPr>
              <a:t>O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roteador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encapsula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esse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quadro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dentro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de</a:t>
            </a:r>
            <a:r>
              <a:rPr dirty="0" sz="2750" spc="-13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outro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pacote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e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o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envia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ao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router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na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outra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extremidade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da</a:t>
            </a:r>
            <a:r>
              <a:rPr dirty="0" sz="2750" spc="-2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rede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4814570"/>
            <a:ext cx="147320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5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1219" y="4833620"/>
            <a:ext cx="7571105" cy="8597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04"/>
              </a:spcBef>
            </a:pPr>
            <a:r>
              <a:rPr dirty="0" sz="2750">
                <a:latin typeface="Calibri"/>
                <a:cs typeface="Calibri"/>
              </a:rPr>
              <a:t>O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roteador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que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recebeu</a:t>
            </a:r>
            <a:r>
              <a:rPr dirty="0" sz="2750" spc="-95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o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pacote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remove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Calibri"/>
                <a:cs typeface="Calibri"/>
              </a:rPr>
              <a:t>os</a:t>
            </a:r>
            <a:r>
              <a:rPr dirty="0" sz="2750" spc="-2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cabeçalhos</a:t>
            </a:r>
            <a:r>
              <a:rPr dirty="0" sz="2750" spc="-120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e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Calibri"/>
                <a:cs typeface="Calibri"/>
              </a:rPr>
              <a:t>então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 spc="-35">
                <a:latin typeface="Calibri"/>
                <a:cs typeface="Calibri"/>
              </a:rPr>
              <a:t>entrega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o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quadro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>
                <a:latin typeface="Calibri"/>
                <a:cs typeface="Calibri"/>
              </a:rPr>
              <a:t>na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rede</a:t>
            </a:r>
            <a:r>
              <a:rPr dirty="0" sz="2750" spc="-114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Calibri"/>
                <a:cs typeface="Calibri"/>
              </a:rPr>
              <a:t>remota.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132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Tunelamento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19" y="1587500"/>
            <a:ext cx="7458710" cy="412242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dirty="0"/>
              <a:t>VPN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/>
              <a:t>Virtual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/>
              <a:t>Private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/>
              <a:t>Network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1240"/>
              </a:lnSpc>
            </a:pPr>
            <a:fld id="{81D60167-4931-47E6-BA6A-407CBD079E47}" type="slidenum">
              <a:rPr dirty="0" spc="-25">
                <a:solidFill>
                  <a:srgbClr val="8A8A8A"/>
                </a:solidFill>
                <a:latin typeface="Calibri"/>
                <a:cs typeface="Calibri"/>
              </a:rPr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839" y="1633220"/>
            <a:ext cx="758126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libri"/>
                <a:cs typeface="Calibri"/>
              </a:rPr>
              <a:t>No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caso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VPN,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é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acrescentado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criptografia,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antes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tunelamento.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90702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839" y="2899410"/>
            <a:ext cx="6205855" cy="229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230" marR="3259454" indent="-303530">
              <a:lnSpc>
                <a:spcPct val="106500"/>
              </a:lnSpc>
              <a:spcBef>
                <a:spcPts val="100"/>
              </a:spcBef>
              <a:tabLst>
                <a:tab pos="2760345" algn="l"/>
              </a:tabLst>
            </a:pPr>
            <a:r>
              <a:rPr dirty="0" sz="2800" spc="-25">
                <a:latin typeface="Calibri"/>
                <a:cs typeface="Calibri"/>
              </a:rPr>
              <a:t>Tunelamento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VPN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Calibri"/>
                <a:cs typeface="Calibri"/>
              </a:rPr>
              <a:t>=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[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pacote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xxx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 marL="881380">
              <a:lnSpc>
                <a:spcPct val="100000"/>
              </a:lnSpc>
              <a:spcBef>
                <a:spcPts val="220"/>
              </a:spcBef>
              <a:tabLst>
                <a:tab pos="1219835" algn="l"/>
              </a:tabLst>
            </a:pPr>
            <a:r>
              <a:rPr dirty="0" sz="2800" spc="-50">
                <a:latin typeface="Calibri"/>
                <a:cs typeface="Calibri"/>
              </a:rPr>
              <a:t>+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Calibri"/>
                <a:cs typeface="Calibri"/>
              </a:rPr>
              <a:t>[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Criptografia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pacote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xxx]</a:t>
            </a:r>
            <a:endParaRPr sz="2800">
              <a:latin typeface="Calibri"/>
              <a:cs typeface="Calibri"/>
            </a:endParaRPr>
          </a:p>
          <a:p>
            <a:pPr marL="2255520" marR="5080" indent="-403860">
              <a:lnSpc>
                <a:spcPct val="106500"/>
              </a:lnSpc>
              <a:spcBef>
                <a:spcPts val="10"/>
              </a:spcBef>
            </a:pP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[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Encapsulamento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pacote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Calibri"/>
                <a:cs typeface="Calibri"/>
              </a:rPr>
              <a:t>criptografado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sobre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Calibri"/>
                <a:cs typeface="Calibri"/>
              </a:rPr>
              <a:t>IP]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Ober</dc:creator>
  <dc:title>Apresentação do PowerPoint</dc:title>
  <dcterms:created xsi:type="dcterms:W3CDTF">2023-08-28T13:20:13Z</dcterms:created>
  <dcterms:modified xsi:type="dcterms:W3CDTF">2023-08-28T13:20:13Z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Creator">
    <vt:lpwstr>Impress</vt:lpwstr>
  </property>
  <property fmtid="{D5CDD505-2E9C-101B-9397-08002B2CF9AE}" pid="4" name="LastSaved">
    <vt:filetime>2023-08-28T00:00:00Z</vt:filetime>
  </property>
  <property fmtid="{D5CDD505-2E9C-101B-9397-08002B2CF9AE}" pid="5" name="Producer">
    <vt:lpwstr>GPL Ghostscript 9.20</vt:lpwstr>
  </property>
</Properties>
</file>